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notesMasterIdLst>
    <p:notesMasterId r:id="rId129"/>
  </p:notesMasterIdLst>
  <p:sldIdLst>
    <p:sldId id="256" r:id="rId2"/>
    <p:sldId id="424" r:id="rId3"/>
    <p:sldId id="373" r:id="rId4"/>
    <p:sldId id="259" r:id="rId5"/>
    <p:sldId id="272" r:id="rId6"/>
    <p:sldId id="273" r:id="rId7"/>
    <p:sldId id="332" r:id="rId8"/>
    <p:sldId id="446" r:id="rId9"/>
    <p:sldId id="436" r:id="rId10"/>
    <p:sldId id="301" r:id="rId11"/>
    <p:sldId id="291" r:id="rId12"/>
    <p:sldId id="289" r:id="rId13"/>
    <p:sldId id="325" r:id="rId14"/>
    <p:sldId id="303" r:id="rId15"/>
    <p:sldId id="304" r:id="rId16"/>
    <p:sldId id="326" r:id="rId17"/>
    <p:sldId id="336" r:id="rId18"/>
    <p:sldId id="327" r:id="rId19"/>
    <p:sldId id="321" r:id="rId20"/>
    <p:sldId id="323" r:id="rId21"/>
    <p:sldId id="324" r:id="rId22"/>
    <p:sldId id="329" r:id="rId23"/>
    <p:sldId id="328" r:id="rId24"/>
    <p:sldId id="330" r:id="rId25"/>
    <p:sldId id="331" r:id="rId26"/>
    <p:sldId id="333" r:id="rId27"/>
    <p:sldId id="334" r:id="rId28"/>
    <p:sldId id="309" r:id="rId29"/>
    <p:sldId id="313" r:id="rId30"/>
    <p:sldId id="314" r:id="rId31"/>
    <p:sldId id="307" r:id="rId32"/>
    <p:sldId id="430" r:id="rId33"/>
    <p:sldId id="437" r:id="rId34"/>
    <p:sldId id="453" r:id="rId35"/>
    <p:sldId id="426" r:id="rId36"/>
    <p:sldId id="427" r:id="rId37"/>
    <p:sldId id="428" r:id="rId38"/>
    <p:sldId id="432" r:id="rId39"/>
    <p:sldId id="431" r:id="rId40"/>
    <p:sldId id="433" r:id="rId41"/>
    <p:sldId id="454" r:id="rId42"/>
    <p:sldId id="455" r:id="rId43"/>
    <p:sldId id="456" r:id="rId44"/>
    <p:sldId id="434" r:id="rId45"/>
    <p:sldId id="429" r:id="rId46"/>
    <p:sldId id="457" r:id="rId47"/>
    <p:sldId id="458" r:id="rId48"/>
    <p:sldId id="342" r:id="rId49"/>
    <p:sldId id="267" r:id="rId50"/>
    <p:sldId id="268" r:id="rId51"/>
    <p:sldId id="270" r:id="rId52"/>
    <p:sldId id="337" r:id="rId53"/>
    <p:sldId id="415" r:id="rId54"/>
    <p:sldId id="343" r:id="rId55"/>
    <p:sldId id="344" r:id="rId56"/>
    <p:sldId id="346" r:id="rId57"/>
    <p:sldId id="350" r:id="rId58"/>
    <p:sldId id="367" r:id="rId59"/>
    <p:sldId id="262" r:id="rId60"/>
    <p:sldId id="368" r:id="rId61"/>
    <p:sldId id="356" r:id="rId62"/>
    <p:sldId id="357" r:id="rId63"/>
    <p:sldId id="358" r:id="rId64"/>
    <p:sldId id="359" r:id="rId65"/>
    <p:sldId id="360" r:id="rId66"/>
    <p:sldId id="374" r:id="rId67"/>
    <p:sldId id="362" r:id="rId68"/>
    <p:sldId id="389" r:id="rId69"/>
    <p:sldId id="379" r:id="rId70"/>
    <p:sldId id="395" r:id="rId71"/>
    <p:sldId id="425" r:id="rId72"/>
    <p:sldId id="418" r:id="rId73"/>
    <p:sldId id="417" r:id="rId74"/>
    <p:sldId id="447" r:id="rId75"/>
    <p:sldId id="349" r:id="rId76"/>
    <p:sldId id="315" r:id="rId77"/>
    <p:sldId id="316" r:id="rId78"/>
    <p:sldId id="317" r:id="rId79"/>
    <p:sldId id="318" r:id="rId80"/>
    <p:sldId id="319" r:id="rId81"/>
    <p:sldId id="320" r:id="rId82"/>
    <p:sldId id="322" r:id="rId83"/>
    <p:sldId id="340" r:id="rId84"/>
    <p:sldId id="394" r:id="rId85"/>
    <p:sldId id="452" r:id="rId86"/>
    <p:sldId id="338" r:id="rId87"/>
    <p:sldId id="339" r:id="rId88"/>
    <p:sldId id="345" r:id="rId89"/>
    <p:sldId id="371" r:id="rId90"/>
    <p:sldId id="391" r:id="rId91"/>
    <p:sldId id="311" r:id="rId92"/>
    <p:sldId id="392" r:id="rId93"/>
    <p:sldId id="400" r:id="rId94"/>
    <p:sldId id="396" r:id="rId95"/>
    <p:sldId id="398" r:id="rId96"/>
    <p:sldId id="292" r:id="rId97"/>
    <p:sldId id="260" r:id="rId98"/>
    <p:sldId id="401" r:id="rId99"/>
    <p:sldId id="290" r:id="rId100"/>
    <p:sldId id="402" r:id="rId101"/>
    <p:sldId id="295" r:id="rId102"/>
    <p:sldId id="410" r:id="rId103"/>
    <p:sldId id="308" r:id="rId104"/>
    <p:sldId id="264" r:id="rId105"/>
    <p:sldId id="269" r:id="rId106"/>
    <p:sldId id="347" r:id="rId107"/>
    <p:sldId id="416" r:id="rId108"/>
    <p:sldId id="282" r:id="rId109"/>
    <p:sldId id="286" r:id="rId110"/>
    <p:sldId id="284" r:id="rId111"/>
    <p:sldId id="285" r:id="rId112"/>
    <p:sldId id="258" r:id="rId113"/>
    <p:sldId id="266" r:id="rId114"/>
    <p:sldId id="278" r:id="rId115"/>
    <p:sldId id="279" r:id="rId116"/>
    <p:sldId id="283" r:id="rId117"/>
    <p:sldId id="287" r:id="rId118"/>
    <p:sldId id="288" r:id="rId119"/>
    <p:sldId id="299" r:id="rId120"/>
    <p:sldId id="297" r:id="rId121"/>
    <p:sldId id="298" r:id="rId122"/>
    <p:sldId id="300" r:id="rId123"/>
    <p:sldId id="261" r:id="rId124"/>
    <p:sldId id="281" r:id="rId125"/>
    <p:sldId id="310" r:id="rId126"/>
    <p:sldId id="341" r:id="rId127"/>
    <p:sldId id="399" r:id="rId1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6FFCC"/>
    <a:srgbClr val="FFFF00"/>
    <a:srgbClr val="3399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4" autoAdjust="0"/>
    <p:restoredTop sz="78396" autoAdjust="0"/>
  </p:normalViewPr>
  <p:slideViewPr>
    <p:cSldViewPr snapToGrid="0">
      <p:cViewPr varScale="1">
        <p:scale>
          <a:sx n="86" d="100"/>
          <a:sy n="86" d="100"/>
        </p:scale>
        <p:origin x="10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94896-C7BE-496C-B4C6-1D7D8EC9BFA9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04BD6-1999-4E75-AD1C-20E7600509A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6748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5101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835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0547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9106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455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9987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44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9446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48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9643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56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0519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57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408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58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554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800" i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5043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59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869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60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3499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61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3525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62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0244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63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9987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64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5300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65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7722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66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4182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67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05914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68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3064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68900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69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91165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70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2716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71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73225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73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07593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Thesis: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indent="0">
              <a:buNone/>
            </a:pPr>
            <a:r>
              <a:rPr lang="en-US" sz="1200" dirty="0"/>
              <a:t>The </a:t>
            </a:r>
            <a:r>
              <a:rPr lang="en-US" sz="1200" b="1" dirty="0">
                <a:solidFill>
                  <a:srgbClr val="FF0000"/>
                </a:solidFill>
              </a:rPr>
              <a:t>hierarchically-expressed</a:t>
            </a:r>
            <a:r>
              <a:rPr lang="en-US" sz="1200" dirty="0"/>
              <a:t> representation of </a:t>
            </a:r>
            <a:r>
              <a:rPr lang="en-US" sz="1200" i="1" dirty="0">
                <a:solidFill>
                  <a:srgbClr val="FF0000"/>
                </a:solidFill>
              </a:rPr>
              <a:t>variation points </a:t>
            </a:r>
            <a:r>
              <a:rPr lang="en-US" sz="1200" dirty="0"/>
              <a:t>effectively </a:t>
            </a:r>
            <a:r>
              <a:rPr lang="en-US" sz="1200" dirty="0">
                <a:solidFill>
                  <a:srgbClr val="FFFF00"/>
                </a:solidFill>
              </a:rPr>
              <a:t>drives the development processes</a:t>
            </a:r>
            <a:r>
              <a:rPr lang="en-US" sz="1200" dirty="0"/>
              <a:t> </a:t>
            </a:r>
            <a:r>
              <a:rPr lang="en-US" sz="1200" b="1" dirty="0">
                <a:solidFill>
                  <a:srgbClr val="00B050"/>
                </a:solidFill>
              </a:rPr>
              <a:t>by forcing its use</a:t>
            </a:r>
            <a:r>
              <a:rPr lang="en-US" sz="1200" dirty="0"/>
              <a:t> to build </a:t>
            </a:r>
            <a:r>
              <a:rPr lang="en-US" sz="1200" b="1" dirty="0">
                <a:solidFill>
                  <a:srgbClr val="FFC000"/>
                </a:solidFill>
              </a:rPr>
              <a:t>modular and reusable code fragments </a:t>
            </a:r>
            <a:r>
              <a:rPr lang="en-US" sz="1200" dirty="0"/>
              <a:t>and enabling to automatically derive resulting products according to their </a:t>
            </a:r>
            <a:r>
              <a:rPr lang="en-US" sz="1200" b="1" dirty="0">
                <a:solidFill>
                  <a:srgbClr val="00B0F0"/>
                </a:solidFill>
              </a:rPr>
              <a:t>concisely expressed configuration</a:t>
            </a:r>
            <a:r>
              <a:rPr lang="en-US" sz="1200" dirty="0"/>
              <a:t> which is </a:t>
            </a:r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preserved in code </a:t>
            </a:r>
            <a:r>
              <a:rPr lang="en-US" sz="1200" dirty="0"/>
              <a:t>with the possibility to </a:t>
            </a:r>
            <a:r>
              <a:rPr lang="en-US" sz="1200" dirty="0">
                <a:solidFill>
                  <a:srgbClr val="00B050"/>
                </a:solidFill>
              </a:rPr>
              <a:t>model them dynamically</a:t>
            </a:r>
            <a:r>
              <a:rPr lang="en-US" sz="1200" dirty="0"/>
              <a:t>, </a:t>
            </a:r>
            <a:r>
              <a:rPr lang="en-US" sz="1200" b="1" dirty="0">
                <a:solidFill>
                  <a:srgbClr val="92D050"/>
                </a:solidFill>
              </a:rPr>
              <a:t>collect them into a dataset</a:t>
            </a:r>
            <a:r>
              <a:rPr lang="en-US" sz="1200" dirty="0"/>
              <a:t>, </a:t>
            </a:r>
            <a:r>
              <a:rPr lang="en-US" sz="1200" b="1" dirty="0">
                <a:solidFill>
                  <a:srgbClr val="00CC00"/>
                </a:solidFill>
              </a:rPr>
              <a:t>select them</a:t>
            </a:r>
            <a:r>
              <a:rPr lang="en-US" sz="1200" dirty="0"/>
              <a:t>, and 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iteratively</a:t>
            </a:r>
            <a:r>
              <a:rPr lang="en-US" sz="1200" dirty="0"/>
              <a:t> </a:t>
            </a:r>
            <a:r>
              <a:rPr lang="en-US" sz="1200" b="1" dirty="0">
                <a:solidFill>
                  <a:srgbClr val="66FFCC"/>
                </a:solidFill>
              </a:rPr>
              <a:t>customize them </a:t>
            </a:r>
            <a:r>
              <a:rPr lang="en-US" sz="1200" dirty="0"/>
              <a:t>in the </a:t>
            </a:r>
            <a:r>
              <a:rPr lang="en-US" sz="1200" b="1" dirty="0">
                <a:solidFill>
                  <a:srgbClr val="3399FF"/>
                </a:solidFill>
              </a:rPr>
              <a:t>software product line evolution</a:t>
            </a:r>
            <a:r>
              <a:rPr lang="en-US" sz="1200" dirty="0">
                <a:solidFill>
                  <a:srgbClr val="3399FF"/>
                </a:solidFill>
              </a:rPr>
              <a:t> </a:t>
            </a:r>
            <a:r>
              <a:rPr lang="en-US" sz="1200" dirty="0"/>
              <a:t>process according to </a:t>
            </a:r>
            <a:r>
              <a:rPr lang="en-US" sz="1200" b="1" dirty="0">
                <a:solidFill>
                  <a:srgbClr val="FF00FF"/>
                </a:solidFill>
              </a:rPr>
              <a:t>structural and semantic knowledge</a:t>
            </a:r>
            <a:endParaRPr lang="sk-SK" sz="1200" b="1" i="1" dirty="0">
              <a:solidFill>
                <a:srgbClr val="FF00FF"/>
              </a:solidFill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84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698790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b="1" dirty="0">
              <a:solidFill>
                <a:srgbClr val="00B050"/>
              </a:solidFill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86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86933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87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504887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88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97025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800" i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89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50438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90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8156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43411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91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785772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93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13221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94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10577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126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7680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127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7367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4465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0904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5641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3995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04BD6-1999-4E75-AD1C-20E7600509A9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3136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806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025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9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2783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0669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7382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6547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55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334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256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5711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0610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258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6268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077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297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05C9A-A09F-4F36-9F0F-8912318DFE62}" type="datetimeFigureOut">
              <a:rPr lang="sk-SK" smtClean="0"/>
              <a:t>23. 8. 2024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525E276-7446-4955-A219-93B9459322C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026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1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991/csic-15.2015.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9.png"/><Relationship Id="rId4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923/itj.2010.%201262.1269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%201016/j.infsof.2018.08.016" TargetMode="External"/><Relationship Id="rId2" Type="http://schemas.openxmlformats.org/officeDocument/2006/relationships/hyperlink" Target="https://doi.org/10.1145/1454268.1454275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ocean.com/community/tutorials/howto-use-decorators-in-typescript" TargetMode="External"/><Relationship Id="rId2" Type="http://schemas.openxmlformats.org/officeDocument/2006/relationships/hyperlink" Target="https://doi.org/10.1007/3-540-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45/375212.375269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/375212.375269" TargetMode="External"/><Relationship Id="rId2" Type="http://schemas.openxmlformats.org/officeDocument/2006/relationships/hyperlink" Target="https://doi.org/10.5121/ijwest.2015.610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9/SPLINE.2007.12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0.png"/><Relationship Id="rId4" Type="http://schemas.openxmlformats.org/officeDocument/2006/relationships/image" Target="../media/image130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08F901-5DF0-8C3A-40A7-2149E7EA2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39" y="2996493"/>
            <a:ext cx="9827800" cy="2387600"/>
          </a:xfrm>
        </p:spPr>
        <p:txBody>
          <a:bodyPr>
            <a:noAutofit/>
          </a:bodyPr>
          <a:lstStyle/>
          <a:p>
            <a:r>
              <a:rPr lang="en-US" b="1" dirty="0"/>
              <a:t>Aspect Oriented Knowledge-Driven Evolution of Software Product Lines With Hierarchically-Expressed Variability Information Preserved in Code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05F0A60-C629-45EE-A32B-49DC06ACF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2875" y="5417316"/>
            <a:ext cx="10246250" cy="1096899"/>
          </a:xfrm>
        </p:spPr>
        <p:txBody>
          <a:bodyPr/>
          <a:lstStyle/>
          <a:p>
            <a:pPr algn="l"/>
            <a:r>
              <a:rPr lang="en-US" dirty="0"/>
              <a:t>Software Knowledge Comprehension and Reuse</a:t>
            </a:r>
            <a:endParaRPr lang="en-US" i="1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9F537922-4B38-7363-640F-D366076DCA83}"/>
              </a:ext>
            </a:extLst>
          </p:cNvPr>
          <p:cNvSpPr txBox="1"/>
          <p:nvPr/>
        </p:nvSpPr>
        <p:spPr>
          <a:xfrm>
            <a:off x="6096000" y="6329549"/>
            <a:ext cx="241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Author: Jakub Perdek</a:t>
            </a:r>
          </a:p>
        </p:txBody>
      </p:sp>
    </p:spTree>
    <p:extLst>
      <p:ext uri="{BB962C8B-B14F-4D97-AF65-F5344CB8AC3E}">
        <p14:creationId xmlns:p14="http://schemas.microsoft.com/office/powerpoint/2010/main" val="1610504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CB590E-669D-44CD-B7AE-B0046F8B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054" y="2335509"/>
            <a:ext cx="8596668" cy="1320800"/>
          </a:xfrm>
        </p:spPr>
        <p:txBody>
          <a:bodyPr>
            <a:normAutofit/>
          </a:bodyPr>
          <a:lstStyle/>
          <a:p>
            <a:r>
              <a:rPr lang="sk-SK" sz="7200" dirty="0" err="1"/>
              <a:t>Product</a:t>
            </a:r>
            <a:r>
              <a:rPr lang="sk-SK" sz="7200" dirty="0"/>
              <a:t> </a:t>
            </a:r>
            <a:r>
              <a:rPr lang="sk-SK" sz="7200" dirty="0" err="1"/>
              <a:t>derivation</a:t>
            </a:r>
            <a:endParaRPr lang="sk-SK" sz="7200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64414E5-2F2C-D219-5118-02485BD5FE2C}"/>
              </a:ext>
            </a:extLst>
          </p:cNvPr>
          <p:cNvSpPr txBox="1">
            <a:spLocks/>
          </p:cNvSpPr>
          <p:nvPr/>
        </p:nvSpPr>
        <p:spPr>
          <a:xfrm>
            <a:off x="917656" y="4043721"/>
            <a:ext cx="1002583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>
                <a:solidFill>
                  <a:srgbClr val="00B050"/>
                </a:solidFill>
              </a:rPr>
              <a:t>PROBLEM SPACE </a:t>
            </a:r>
            <a:r>
              <a:rPr lang="sk-SK" sz="4400" b="1" dirty="0"/>
              <a:t> </a:t>
            </a:r>
            <a:r>
              <a:rPr lang="en-US" sz="4400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sk-SK" sz="4400" b="1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SOLUTION SPACE</a:t>
            </a:r>
            <a:endParaRPr lang="sk-SK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856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88FEDF-F999-4AA2-9C59-723ACD79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4743"/>
            <a:ext cx="8596668" cy="1320800"/>
          </a:xfrm>
        </p:spPr>
        <p:txBody>
          <a:bodyPr>
            <a:normAutofit/>
          </a:bodyPr>
          <a:lstStyle/>
          <a:p>
            <a:r>
              <a:rPr lang="sk-SK" sz="4800" b="1" dirty="0" err="1"/>
              <a:t>Applied</a:t>
            </a:r>
            <a:r>
              <a:rPr lang="sk-SK" sz="4800" b="1" dirty="0"/>
              <a:t> </a:t>
            </a:r>
            <a:r>
              <a:rPr lang="sk-SK" sz="4800" b="1" dirty="0" err="1"/>
              <a:t>annotations</a:t>
            </a:r>
            <a:r>
              <a:rPr lang="sk-SK" sz="4800" b="1" dirty="0"/>
              <a:t> </a:t>
            </a:r>
            <a:r>
              <a:rPr lang="sk-SK" sz="4800" b="1" dirty="0" err="1"/>
              <a:t>types</a:t>
            </a:r>
            <a:endParaRPr lang="sk-SK" sz="4800" b="1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51AACF4A-0F8D-4C69-B318-EF1144054913}"/>
              </a:ext>
            </a:extLst>
          </p:cNvPr>
          <p:cNvSpPr txBox="1"/>
          <p:nvPr/>
        </p:nvSpPr>
        <p:spPr>
          <a:xfrm>
            <a:off x="943698" y="1606472"/>
            <a:ext cx="22317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+mj-lt"/>
                <a:cs typeface="Times New Roman" panose="02020603050405020304" pitchFamily="18" charset="0"/>
              </a:rPr>
              <a:t>//@{}</a:t>
            </a:r>
            <a:endParaRPr lang="sk-SK" sz="6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AF3927C8-FBB4-4916-B3B3-E4E57C03DFB1}"/>
              </a:ext>
            </a:extLst>
          </p:cNvPr>
          <p:cNvSpPr txBox="1"/>
          <p:nvPr/>
        </p:nvSpPr>
        <p:spPr>
          <a:xfrm>
            <a:off x="4441724" y="1690702"/>
            <a:ext cx="20746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+mj-lt"/>
                <a:cs typeface="Times New Roman" panose="02020603050405020304" pitchFamily="18" charset="0"/>
              </a:rPr>
              <a:t>//#{}</a:t>
            </a:r>
            <a:endParaRPr lang="sk-SK" sz="6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A626E6EB-89FF-435A-9A11-78A374A33250}"/>
              </a:ext>
            </a:extLst>
          </p:cNvPr>
          <p:cNvSpPr txBox="1"/>
          <p:nvPr/>
        </p:nvSpPr>
        <p:spPr>
          <a:xfrm>
            <a:off x="7566734" y="1690702"/>
            <a:ext cx="21579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+mj-lt"/>
                <a:cs typeface="Times New Roman" panose="02020603050405020304" pitchFamily="18" charset="0"/>
              </a:rPr>
              <a:t>//%{}</a:t>
            </a:r>
            <a:endParaRPr lang="sk-SK" sz="6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F9CC0A1-15E8-4F4F-870B-CC7BFFACF065}"/>
              </a:ext>
            </a:extLst>
          </p:cNvPr>
          <p:cNvSpPr txBox="1"/>
          <p:nvPr/>
        </p:nvSpPr>
        <p:spPr>
          <a:xfrm>
            <a:off x="677334" y="2714468"/>
            <a:ext cx="2908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For whole </a:t>
            </a:r>
          </a:p>
          <a:p>
            <a:r>
              <a:rPr lang="en-US" sz="2000" b="1" i="1" dirty="0"/>
              <a:t>class/aspect/interface</a:t>
            </a:r>
            <a:endParaRPr lang="sk-SK" sz="2000" b="1" i="1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1994DF5C-3172-4D44-937D-C0FCFC50EE79}"/>
              </a:ext>
            </a:extLst>
          </p:cNvPr>
          <p:cNvSpPr txBox="1"/>
          <p:nvPr/>
        </p:nvSpPr>
        <p:spPr>
          <a:xfrm>
            <a:off x="4489923" y="2721114"/>
            <a:ext cx="2172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For class/aspect</a:t>
            </a:r>
            <a:endParaRPr lang="sk-SK" sz="2000" b="1" i="1" dirty="0"/>
          </a:p>
          <a:p>
            <a:r>
              <a:rPr lang="en-US" sz="2000" b="1" i="1" dirty="0"/>
              <a:t>method only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C1889A2-18E4-439E-9454-CB2CEFE88589}"/>
              </a:ext>
            </a:extLst>
          </p:cNvPr>
          <p:cNvSpPr txBox="1"/>
          <p:nvPr/>
        </p:nvSpPr>
        <p:spPr>
          <a:xfrm>
            <a:off x="7566734" y="2721114"/>
            <a:ext cx="2023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For import </a:t>
            </a:r>
          </a:p>
          <a:p>
            <a:r>
              <a:rPr lang="en-US" sz="2000" b="1" i="1" dirty="0"/>
              <a:t>statement only</a:t>
            </a:r>
          </a:p>
        </p:txBody>
      </p: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56468268-E21F-4BB1-B81B-114774222AFE}"/>
              </a:ext>
            </a:extLst>
          </p:cNvPr>
          <p:cNvCxnSpPr>
            <a:cxnSpLocks/>
          </p:cNvCxnSpPr>
          <p:nvPr/>
        </p:nvCxnSpPr>
        <p:spPr>
          <a:xfrm flipH="1">
            <a:off x="3220933" y="1198485"/>
            <a:ext cx="1414972" cy="6214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D36C8642-1BDC-4848-8993-ED9886CB8B1A}"/>
              </a:ext>
            </a:extLst>
          </p:cNvPr>
          <p:cNvCxnSpPr>
            <a:cxnSpLocks/>
          </p:cNvCxnSpPr>
          <p:nvPr/>
        </p:nvCxnSpPr>
        <p:spPr>
          <a:xfrm>
            <a:off x="4635905" y="1198485"/>
            <a:ext cx="3149416" cy="5927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C3F1056E-BE3D-44F5-AAEA-05C93FD22B00}"/>
              </a:ext>
            </a:extLst>
          </p:cNvPr>
          <p:cNvCxnSpPr>
            <a:cxnSpLocks/>
          </p:cNvCxnSpPr>
          <p:nvPr/>
        </p:nvCxnSpPr>
        <p:spPr>
          <a:xfrm>
            <a:off x="4635905" y="1198485"/>
            <a:ext cx="548654" cy="6214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ok 21">
            <a:extLst>
              <a:ext uri="{FF2B5EF4-FFF2-40B4-BE49-F238E27FC236}">
                <a16:creationId xmlns:a16="http://schemas.microsoft.com/office/drawing/2014/main" id="{1F76E344-6728-46BA-A1EC-FA412995B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058" y="6074457"/>
            <a:ext cx="7951561" cy="650582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CBE85A47-5CA3-4C64-AE78-43FF4161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370" y="5073435"/>
            <a:ext cx="8120511" cy="835127"/>
          </a:xfrm>
          <a:prstGeom prst="rect">
            <a:avLst/>
          </a:prstGeom>
        </p:spPr>
      </p:pic>
      <p:pic>
        <p:nvPicPr>
          <p:cNvPr id="26" name="Obrázok 25">
            <a:extLst>
              <a:ext uri="{FF2B5EF4-FFF2-40B4-BE49-F238E27FC236}">
                <a16:creationId xmlns:a16="http://schemas.microsoft.com/office/drawing/2014/main" id="{96D4F20F-1504-4199-917D-4E4BF49E6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058" y="4012411"/>
            <a:ext cx="7862562" cy="880709"/>
          </a:xfrm>
          <a:prstGeom prst="rect">
            <a:avLst/>
          </a:prstGeom>
        </p:spPr>
      </p:pic>
      <p:sp>
        <p:nvSpPr>
          <p:cNvPr id="27" name="BlokTextu 26">
            <a:extLst>
              <a:ext uri="{FF2B5EF4-FFF2-40B4-BE49-F238E27FC236}">
                <a16:creationId xmlns:a16="http://schemas.microsoft.com/office/drawing/2014/main" id="{10F9FBDA-204B-42A2-A448-3BDBBF612D82}"/>
              </a:ext>
            </a:extLst>
          </p:cNvPr>
          <p:cNvSpPr txBox="1"/>
          <p:nvPr/>
        </p:nvSpPr>
        <p:spPr>
          <a:xfrm>
            <a:off x="461116" y="6074457"/>
            <a:ext cx="251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cs typeface="Times New Roman" panose="02020603050405020304" pitchFamily="18" charset="0"/>
              </a:rPr>
              <a:t>//%{}</a:t>
            </a:r>
            <a:endParaRPr lang="sk-SK" sz="3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DF7DD831-D3FD-47D2-8347-F706427F6721}"/>
              </a:ext>
            </a:extLst>
          </p:cNvPr>
          <p:cNvSpPr txBox="1"/>
          <p:nvPr/>
        </p:nvSpPr>
        <p:spPr>
          <a:xfrm>
            <a:off x="502171" y="5097698"/>
            <a:ext cx="121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  <a:cs typeface="Times New Roman" panose="02020603050405020304" pitchFamily="18" charset="0"/>
              </a:rPr>
              <a:t>//#{}</a:t>
            </a:r>
            <a:endParaRPr lang="sk-SK" sz="3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BF579788-A12A-4DA2-AF1D-DD11DB3AFF2E}"/>
              </a:ext>
            </a:extLst>
          </p:cNvPr>
          <p:cNvSpPr txBox="1"/>
          <p:nvPr/>
        </p:nvSpPr>
        <p:spPr>
          <a:xfrm>
            <a:off x="417212" y="4136780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  <a:cs typeface="Times New Roman" panose="02020603050405020304" pitchFamily="18" charset="0"/>
              </a:rPr>
              <a:t>//@{}</a:t>
            </a:r>
            <a:endParaRPr lang="sk-SK" sz="3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A56D0D94-E6D2-4269-9A82-3DA615585008}"/>
              </a:ext>
            </a:extLst>
          </p:cNvPr>
          <p:cNvSpPr txBox="1"/>
          <p:nvPr/>
        </p:nvSpPr>
        <p:spPr>
          <a:xfrm>
            <a:off x="156135" y="3375466"/>
            <a:ext cx="3496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Copying of whole file with class</a:t>
            </a:r>
            <a:endParaRPr lang="sk-SK" i="1" dirty="0"/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97453E79-65EC-472E-92CA-51490CBC5B78}"/>
              </a:ext>
            </a:extLst>
          </p:cNvPr>
          <p:cNvSpPr txBox="1"/>
          <p:nvPr/>
        </p:nvSpPr>
        <p:spPr>
          <a:xfrm>
            <a:off x="4069183" y="3391377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Copying of given method</a:t>
            </a:r>
            <a:endParaRPr lang="sk-SK" i="1" dirty="0"/>
          </a:p>
        </p:txBody>
      </p:sp>
      <p:sp>
        <p:nvSpPr>
          <p:cNvPr id="32" name="BlokTextu 31">
            <a:extLst>
              <a:ext uri="{FF2B5EF4-FFF2-40B4-BE49-F238E27FC236}">
                <a16:creationId xmlns:a16="http://schemas.microsoft.com/office/drawing/2014/main" id="{1F727064-EBD3-4683-951A-33E7361549CE}"/>
              </a:ext>
            </a:extLst>
          </p:cNvPr>
          <p:cNvSpPr txBox="1"/>
          <p:nvPr/>
        </p:nvSpPr>
        <p:spPr>
          <a:xfrm>
            <a:off x="7300305" y="3360560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Copying of given import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40792104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F8F6FD0A-074C-425F-B4F8-ECC27A70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346" y="2522796"/>
            <a:ext cx="8596668" cy="1320800"/>
          </a:xfrm>
        </p:spPr>
        <p:txBody>
          <a:bodyPr>
            <a:noAutofit/>
          </a:bodyPr>
          <a:lstStyle/>
          <a:p>
            <a:r>
              <a:rPr lang="sk-SK" sz="7200" b="1" dirty="0" err="1"/>
              <a:t>Evaluation</a:t>
            </a:r>
            <a:endParaRPr lang="sk-SK" sz="7200" b="1" dirty="0"/>
          </a:p>
        </p:txBody>
      </p:sp>
    </p:spTree>
    <p:extLst>
      <p:ext uri="{BB962C8B-B14F-4D97-AF65-F5344CB8AC3E}">
        <p14:creationId xmlns:p14="http://schemas.microsoft.com/office/powerpoint/2010/main" val="10006211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364298-FDC9-FA70-AF28-677208797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id="{E13F4486-1B09-EB8E-F4A9-BC81BD9C7971}"/>
                  </a:ext>
                </a:extLst>
              </p:cNvPr>
              <p:cNvSpPr txBox="1"/>
              <p:nvPr/>
            </p:nvSpPr>
            <p:spPr>
              <a:xfrm>
                <a:off x="281354" y="6328947"/>
                <a:ext cx="86078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Cost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all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components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SPL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l-GR" sz="2400" smtClean="0"/>
                      <m:t>Σ</m:t>
                    </m:r>
                    <m:r>
                      <m:rPr>
                        <m:nor/>
                      </m:rPr>
                      <a:rPr lang="sk-SK" sz="2400" baseline="-25000" smtClean="0"/>
                      <m:t>j</m:t>
                    </m:r>
                    <m:r>
                      <m:rPr>
                        <m:nor/>
                      </m:rPr>
                      <a:rPr lang="sk-SK" sz="2400" smtClean="0"/>
                      <m:t> </m:t>
                    </m:r>
                    <m:r>
                      <m:rPr>
                        <m:nor/>
                      </m:rPr>
                      <a:rPr lang="sk-SK" sz="2400" smtClean="0">
                        <a:solidFill>
                          <a:srgbClr val="7030A0"/>
                        </a:solidFill>
                      </a:rPr>
                      <m:t>Cost</m:t>
                    </m:r>
                    <m:r>
                      <m:rPr>
                        <m:nor/>
                      </m:rPr>
                      <a:rPr lang="en-US" sz="2400" b="0" i="0" smtClean="0"/>
                      <m:t> </m:t>
                    </m:r>
                    <m:r>
                      <m:rPr>
                        <m:nor/>
                      </m:rPr>
                      <a:rPr lang="sk-SK" sz="2400" smtClean="0">
                        <a:solidFill>
                          <a:srgbClr val="FF0000"/>
                        </a:solidFill>
                      </a:rPr>
                      <m:t>C</m:t>
                    </m:r>
                    <m:r>
                      <a:rPr lang="sk-SK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= </a:t>
                </a:r>
                <a:r>
                  <a:rPr lang="sk-SK" sz="2400" dirty="0"/>
                  <a:t>8378,25</a:t>
                </a:r>
              </a:p>
            </p:txBody>
          </p:sp>
        </mc:Choice>
        <mc:Fallback xmlns="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id="{E13F4486-1B09-EB8E-F4A9-BC81BD9C7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54" y="6328947"/>
                <a:ext cx="8607869" cy="461665"/>
              </a:xfrm>
              <a:prstGeom prst="rect">
                <a:avLst/>
              </a:prstGeom>
              <a:blipFill>
                <a:blip r:embed="rId2"/>
                <a:stretch>
                  <a:fillRect l="-1062" t="-10526" b="-2894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ok 3">
            <a:extLst>
              <a:ext uri="{FF2B5EF4-FFF2-40B4-BE49-F238E27FC236}">
                <a16:creationId xmlns:a16="http://schemas.microsoft.com/office/drawing/2014/main" id="{AC0CD5C0-4619-2279-7ADC-DC2E27A4E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09" y="116105"/>
            <a:ext cx="10228384" cy="613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707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83C2C757-B07E-371D-AC29-12BDF532D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025" y="5899"/>
            <a:ext cx="6843975" cy="6858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2D40B39-4B67-5BC3-F37C-1597C0887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38"/>
          <a:stretch/>
        </p:blipFill>
        <p:spPr>
          <a:xfrm>
            <a:off x="-964956" y="0"/>
            <a:ext cx="6560747" cy="6858000"/>
          </a:xfrm>
          <a:prstGeom prst="rect">
            <a:avLst/>
          </a:prstGeom>
        </p:spPr>
      </p:pic>
      <p:sp>
        <p:nvSpPr>
          <p:cNvPr id="7" name="Dvojitá vlna 6">
            <a:extLst>
              <a:ext uri="{FF2B5EF4-FFF2-40B4-BE49-F238E27FC236}">
                <a16:creationId xmlns:a16="http://schemas.microsoft.com/office/drawing/2014/main" id="{E780C49E-E31C-BE77-7542-47D0D3A81926}"/>
              </a:ext>
            </a:extLst>
          </p:cNvPr>
          <p:cNvSpPr/>
          <p:nvPr/>
        </p:nvSpPr>
        <p:spPr>
          <a:xfrm>
            <a:off x="1578187" y="1820333"/>
            <a:ext cx="8248764" cy="3368039"/>
          </a:xfrm>
          <a:prstGeom prst="doubleWav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8F6FD0A-074C-425F-B4F8-ECC27A70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030" y="2402841"/>
            <a:ext cx="8596668" cy="1320800"/>
          </a:xfr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r>
              <a:rPr lang="en-US" sz="7200" b="1" dirty="0"/>
              <a:t>Application on fractals</a:t>
            </a:r>
            <a:endParaRPr lang="sk-SK" sz="7200" b="1" dirty="0"/>
          </a:p>
        </p:txBody>
      </p:sp>
    </p:spTree>
    <p:extLst>
      <p:ext uri="{BB962C8B-B14F-4D97-AF65-F5344CB8AC3E}">
        <p14:creationId xmlns:p14="http://schemas.microsoft.com/office/powerpoint/2010/main" val="65002521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C671C-A11A-40AF-93D1-75C6CEDF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10" y="319045"/>
            <a:ext cx="8596668" cy="1320800"/>
          </a:xfrm>
        </p:spPr>
        <p:txBody>
          <a:bodyPr>
            <a:noAutofit/>
          </a:bodyPr>
          <a:lstStyle/>
          <a:p>
            <a:r>
              <a:rPr lang="sk-SK" sz="4800" b="1" dirty="0" err="1"/>
              <a:t>Many</a:t>
            </a:r>
            <a:r>
              <a:rPr lang="sk-SK" sz="4800" b="1" dirty="0"/>
              <a:t> </a:t>
            </a:r>
            <a:r>
              <a:rPr lang="sk-SK" sz="4800" b="1" dirty="0" err="1"/>
              <a:t>possible</a:t>
            </a:r>
            <a:r>
              <a:rPr lang="sk-SK" sz="4800" b="1" dirty="0"/>
              <a:t> </a:t>
            </a:r>
            <a:r>
              <a:rPr lang="sk-SK" sz="4800" b="1" dirty="0" err="1"/>
              <a:t>derivations</a:t>
            </a:r>
            <a:r>
              <a:rPr lang="sk-SK" sz="4800" b="1" dirty="0"/>
              <a:t> of </a:t>
            </a:r>
            <a:r>
              <a:rPr lang="sk-SK" sz="4800" b="1" dirty="0" err="1"/>
              <a:t>fractals</a:t>
            </a:r>
            <a:endParaRPr lang="sk-SK" sz="4800" b="1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9407FF37-3359-4142-9275-1DF8A09019EB}"/>
              </a:ext>
            </a:extLst>
          </p:cNvPr>
          <p:cNvSpPr/>
          <p:nvPr/>
        </p:nvSpPr>
        <p:spPr>
          <a:xfrm>
            <a:off x="1624612" y="2501283"/>
            <a:ext cx="1740026" cy="8611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/>
              <a:t>Fractal</a:t>
            </a:r>
            <a:r>
              <a:rPr lang="sk-SK" dirty="0"/>
              <a:t> </a:t>
            </a:r>
            <a:r>
              <a:rPr lang="sk-SK" dirty="0" err="1"/>
              <a:t>domain</a:t>
            </a:r>
            <a:endParaRPr lang="sk-SK" dirty="0"/>
          </a:p>
        </p:txBody>
      </p:sp>
      <p:sp>
        <p:nvSpPr>
          <p:cNvPr id="6" name="Šípka: doprava 5">
            <a:extLst>
              <a:ext uri="{FF2B5EF4-FFF2-40B4-BE49-F238E27FC236}">
                <a16:creationId xmlns:a16="http://schemas.microsoft.com/office/drawing/2014/main" id="{E2755889-7C1E-454A-9844-A68442E25E4D}"/>
              </a:ext>
            </a:extLst>
          </p:cNvPr>
          <p:cNvSpPr/>
          <p:nvPr/>
        </p:nvSpPr>
        <p:spPr>
          <a:xfrm>
            <a:off x="3746376" y="2222746"/>
            <a:ext cx="941033" cy="1418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694C8F96-4663-432C-8ED5-3191EBD0DC5E}"/>
              </a:ext>
            </a:extLst>
          </p:cNvPr>
          <p:cNvSpPr/>
          <p:nvPr/>
        </p:nvSpPr>
        <p:spPr>
          <a:xfrm>
            <a:off x="4866442" y="2501283"/>
            <a:ext cx="1740026" cy="8611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/>
              <a:t>Fractal</a:t>
            </a:r>
            <a:r>
              <a:rPr lang="sk-SK" dirty="0"/>
              <a:t> </a:t>
            </a:r>
            <a:r>
              <a:rPr lang="sk-SK" dirty="0" err="1"/>
              <a:t>derivation</a:t>
            </a:r>
            <a:endParaRPr lang="sk-SK" dirty="0"/>
          </a:p>
        </p:txBody>
      </p:sp>
      <p:sp>
        <p:nvSpPr>
          <p:cNvPr id="8" name="Šípka: doprava 7">
            <a:extLst>
              <a:ext uri="{FF2B5EF4-FFF2-40B4-BE49-F238E27FC236}">
                <a16:creationId xmlns:a16="http://schemas.microsoft.com/office/drawing/2014/main" id="{E97D2F11-DB72-4D6E-AD6E-EF1E381943D7}"/>
              </a:ext>
            </a:extLst>
          </p:cNvPr>
          <p:cNvSpPr/>
          <p:nvPr/>
        </p:nvSpPr>
        <p:spPr>
          <a:xfrm>
            <a:off x="6899428" y="2222746"/>
            <a:ext cx="941033" cy="1418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879C8F60-AE09-42C8-8521-DAC0B5F7901E}"/>
              </a:ext>
            </a:extLst>
          </p:cNvPr>
          <p:cNvSpPr/>
          <p:nvPr/>
        </p:nvSpPr>
        <p:spPr>
          <a:xfrm>
            <a:off x="8133421" y="2468823"/>
            <a:ext cx="1740026" cy="8611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/>
              <a:t>Aesthetic</a:t>
            </a:r>
            <a:r>
              <a:rPr lang="sk-SK" dirty="0"/>
              <a:t> </a:t>
            </a:r>
            <a:r>
              <a:rPr lang="sk-SK" dirty="0" err="1"/>
              <a:t>feeling</a:t>
            </a:r>
            <a:endParaRPr lang="sk-SK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203E4B68-5585-482F-8752-A883FB4C990F}"/>
              </a:ext>
            </a:extLst>
          </p:cNvPr>
          <p:cNvSpPr txBox="1"/>
          <p:nvPr/>
        </p:nvSpPr>
        <p:spPr>
          <a:xfrm>
            <a:off x="3240350" y="3835153"/>
            <a:ext cx="2097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derivation</a:t>
            </a:r>
            <a:endParaRPr lang="sk-SK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21B63EB4-823A-4DC0-ADED-DFDE7E0BF4F1}"/>
              </a:ext>
            </a:extLst>
          </p:cNvPr>
          <p:cNvSpPr txBox="1"/>
          <p:nvPr/>
        </p:nvSpPr>
        <p:spPr>
          <a:xfrm>
            <a:off x="6334853" y="3804302"/>
            <a:ext cx="2070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validation</a:t>
            </a:r>
            <a:endParaRPr lang="sk-SK" dirty="0"/>
          </a:p>
        </p:txBody>
      </p:sp>
      <p:sp>
        <p:nvSpPr>
          <p:cNvPr id="14" name="Pravá zložená zátvorka 13">
            <a:extLst>
              <a:ext uri="{FF2B5EF4-FFF2-40B4-BE49-F238E27FC236}">
                <a16:creationId xmlns:a16="http://schemas.microsoft.com/office/drawing/2014/main" id="{AC0B02D1-CB5B-4E45-A01C-BDAA22C3248B}"/>
              </a:ext>
            </a:extLst>
          </p:cNvPr>
          <p:cNvSpPr/>
          <p:nvPr/>
        </p:nvSpPr>
        <p:spPr>
          <a:xfrm rot="4743235">
            <a:off x="5112885" y="1202660"/>
            <a:ext cx="887767" cy="7400536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9D6FA1D6-386C-4264-80A8-240029AA97C3}"/>
              </a:ext>
            </a:extLst>
          </p:cNvPr>
          <p:cNvSpPr txBox="1"/>
          <p:nvPr/>
        </p:nvSpPr>
        <p:spPr>
          <a:xfrm>
            <a:off x="3111893" y="5602069"/>
            <a:ext cx="6251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>
                <a:solidFill>
                  <a:srgbClr val="00B050"/>
                </a:solidFill>
              </a:rPr>
              <a:t>EXTENSIVE SOLUTION SPACE</a:t>
            </a:r>
          </a:p>
        </p:txBody>
      </p:sp>
    </p:spTree>
    <p:extLst>
      <p:ext uri="{BB962C8B-B14F-4D97-AF65-F5344CB8AC3E}">
        <p14:creationId xmlns:p14="http://schemas.microsoft.com/office/powerpoint/2010/main" val="237791382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9304D5-CA35-48C2-9272-E162BF070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492" y="3314206"/>
            <a:ext cx="8596668" cy="1320800"/>
          </a:xfrm>
        </p:spPr>
        <p:txBody>
          <a:bodyPr/>
          <a:lstStyle/>
          <a:p>
            <a:r>
              <a:rPr lang="sk-SK" b="1" dirty="0" err="1"/>
              <a:t>How</a:t>
            </a:r>
            <a:r>
              <a:rPr lang="sk-SK" b="1" dirty="0"/>
              <a:t> to </a:t>
            </a:r>
            <a:r>
              <a:rPr lang="sk-SK" b="1" dirty="0" err="1"/>
              <a:t>catch</a:t>
            </a:r>
            <a:r>
              <a:rPr lang="sk-SK" b="1" dirty="0"/>
              <a:t> </a:t>
            </a:r>
            <a:r>
              <a:rPr lang="sk-SK" b="1" dirty="0" err="1"/>
              <a:t>all</a:t>
            </a:r>
            <a:r>
              <a:rPr lang="sk-SK" b="1" dirty="0"/>
              <a:t> feature variability?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D6A6B899-1EC5-4E85-9634-D92A3EF0C7BB}"/>
              </a:ext>
            </a:extLst>
          </p:cNvPr>
          <p:cNvSpPr txBox="1"/>
          <p:nvPr/>
        </p:nvSpPr>
        <p:spPr>
          <a:xfrm>
            <a:off x="4447712" y="3995314"/>
            <a:ext cx="5625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When</a:t>
            </a:r>
            <a:r>
              <a:rPr lang="sk-SK" dirty="0"/>
              <a:t> </a:t>
            </a:r>
            <a:r>
              <a:rPr lang="sk-SK" dirty="0" err="1"/>
              <a:t>domain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focused</a:t>
            </a:r>
            <a:r>
              <a:rPr lang="sk-SK" dirty="0"/>
              <a:t> on </a:t>
            </a:r>
            <a:r>
              <a:rPr lang="sk-SK" dirty="0" err="1"/>
              <a:t>our</a:t>
            </a:r>
            <a:r>
              <a:rPr lang="sk-SK" dirty="0"/>
              <a:t> </a:t>
            </a:r>
            <a:r>
              <a:rPr lang="sk-SK" dirty="0" err="1"/>
              <a:t>aesthetic</a:t>
            </a:r>
            <a:r>
              <a:rPr lang="sk-SK" dirty="0"/>
              <a:t> </a:t>
            </a:r>
            <a:r>
              <a:rPr lang="sk-SK" dirty="0" err="1"/>
              <a:t>perception</a:t>
            </a:r>
            <a:endParaRPr lang="sk-SK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45E810A-2B68-4CD7-BE3D-6DFC56494E14}"/>
              </a:ext>
            </a:extLst>
          </p:cNvPr>
          <p:cNvSpPr txBox="1">
            <a:spLocks/>
          </p:cNvSpPr>
          <p:nvPr/>
        </p:nvSpPr>
        <p:spPr>
          <a:xfrm>
            <a:off x="1085705" y="4879512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b="1" dirty="0"/>
              <a:t>In </a:t>
            </a:r>
            <a:r>
              <a:rPr lang="sk-SK" b="1" dirty="0" err="1"/>
              <a:t>there</a:t>
            </a:r>
            <a:r>
              <a:rPr lang="sk-SK" b="1" dirty="0"/>
              <a:t> </a:t>
            </a:r>
            <a:r>
              <a:rPr lang="sk-SK" b="1" dirty="0" err="1"/>
              <a:t>suitable</a:t>
            </a:r>
            <a:r>
              <a:rPr lang="sk-SK" b="1" dirty="0"/>
              <a:t> feature diagram?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A6BA64F-D188-4E7A-98F8-4D06B4CE2B2E}"/>
              </a:ext>
            </a:extLst>
          </p:cNvPr>
          <p:cNvSpPr txBox="1">
            <a:spLocks/>
          </p:cNvSpPr>
          <p:nvPr/>
        </p:nvSpPr>
        <p:spPr>
          <a:xfrm>
            <a:off x="828252" y="1002806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5400" b="1" dirty="0">
                <a:solidFill>
                  <a:srgbClr val="00B050"/>
                </a:solidFill>
              </a:rPr>
              <a:t>A </a:t>
            </a:r>
            <a:r>
              <a:rPr lang="sk-SK" sz="5400" b="1" dirty="0" err="1">
                <a:solidFill>
                  <a:srgbClr val="00B050"/>
                </a:solidFill>
              </a:rPr>
              <a:t>need</a:t>
            </a:r>
            <a:r>
              <a:rPr lang="sk-SK" sz="5400" b="1" dirty="0">
                <a:solidFill>
                  <a:srgbClr val="00B050"/>
                </a:solidFill>
              </a:rPr>
              <a:t> </a:t>
            </a:r>
            <a:r>
              <a:rPr lang="sk-SK" sz="5400" b="1" dirty="0" err="1">
                <a:solidFill>
                  <a:srgbClr val="00B050"/>
                </a:solidFill>
              </a:rPr>
              <a:t>for</a:t>
            </a:r>
            <a:r>
              <a:rPr lang="sk-SK" sz="5400" b="1" dirty="0">
                <a:solidFill>
                  <a:srgbClr val="00B050"/>
                </a:solidFill>
              </a:rPr>
              <a:t> </a:t>
            </a:r>
            <a:r>
              <a:rPr lang="sk-SK" sz="5400" b="1" dirty="0" err="1">
                <a:solidFill>
                  <a:srgbClr val="00B050"/>
                </a:solidFill>
              </a:rPr>
              <a:t>best</a:t>
            </a:r>
            <a:r>
              <a:rPr lang="sk-SK" sz="5400" b="1" dirty="0">
                <a:solidFill>
                  <a:srgbClr val="00B050"/>
                </a:solidFill>
              </a:rPr>
              <a:t> </a:t>
            </a:r>
            <a:r>
              <a:rPr lang="sk-SK" sz="5400" b="1" dirty="0" err="1">
                <a:solidFill>
                  <a:srgbClr val="00B050"/>
                </a:solidFill>
              </a:rPr>
              <a:t>product</a:t>
            </a:r>
            <a:r>
              <a:rPr lang="sk-SK" sz="5400" b="1" dirty="0">
                <a:solidFill>
                  <a:srgbClr val="00B050"/>
                </a:solidFill>
              </a:rPr>
              <a:t> </a:t>
            </a:r>
            <a:r>
              <a:rPr lang="sk-SK" sz="5400" b="1" dirty="0" err="1">
                <a:solidFill>
                  <a:srgbClr val="00B050"/>
                </a:solidFill>
              </a:rPr>
              <a:t>derivator</a:t>
            </a:r>
            <a:endParaRPr lang="sk-SK" sz="5400" b="1" dirty="0">
              <a:solidFill>
                <a:srgbClr val="00B050"/>
              </a:solidFill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A58D03B-1447-45FB-AF16-D6AF8E8BA5CF}"/>
              </a:ext>
            </a:extLst>
          </p:cNvPr>
          <p:cNvSpPr txBox="1"/>
          <p:nvPr/>
        </p:nvSpPr>
        <p:spPr>
          <a:xfrm>
            <a:off x="4154750" y="5539912"/>
            <a:ext cx="468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A </a:t>
            </a:r>
            <a:r>
              <a:rPr lang="sk-SK" dirty="0" err="1"/>
              <a:t>need</a:t>
            </a:r>
            <a:r>
              <a:rPr lang="sk-SK" dirty="0"/>
              <a:t> to </a:t>
            </a:r>
            <a:r>
              <a:rPr lang="sk-SK" dirty="0" err="1"/>
              <a:t>generate</a:t>
            </a:r>
            <a:r>
              <a:rPr lang="sk-SK" dirty="0"/>
              <a:t> </a:t>
            </a:r>
            <a:r>
              <a:rPr lang="sk-SK" dirty="0" err="1"/>
              <a:t>all</a:t>
            </a:r>
            <a:r>
              <a:rPr lang="sk-SK" dirty="0"/>
              <a:t> </a:t>
            </a:r>
            <a:r>
              <a:rPr lang="sk-SK" dirty="0" err="1"/>
              <a:t>possible</a:t>
            </a:r>
            <a:r>
              <a:rPr lang="sk-SK" dirty="0"/>
              <a:t> </a:t>
            </a:r>
            <a:r>
              <a:rPr lang="sk-SK" dirty="0" err="1"/>
              <a:t>derivations</a:t>
            </a:r>
            <a:r>
              <a:rPr lang="sk-SK" dirty="0"/>
              <a:t>.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6240941B-E20B-49B7-84C0-F7750706DF84}"/>
              </a:ext>
            </a:extLst>
          </p:cNvPr>
          <p:cNvSpPr txBox="1"/>
          <p:nvPr/>
        </p:nvSpPr>
        <p:spPr>
          <a:xfrm>
            <a:off x="2831977" y="5976514"/>
            <a:ext cx="490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Can they include only mathematical model?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3867412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4B14D4FC-248E-3810-6DB8-7545CD937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55" y="393544"/>
            <a:ext cx="6216970" cy="6070912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9677346C-DDF7-D8C5-59A1-530887E75B1B}"/>
              </a:ext>
            </a:extLst>
          </p:cNvPr>
          <p:cNvSpPr txBox="1"/>
          <p:nvPr/>
        </p:nvSpPr>
        <p:spPr>
          <a:xfrm>
            <a:off x="6867573" y="3042832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Variable</a:t>
            </a:r>
            <a:r>
              <a:rPr lang="sk-SK" dirty="0"/>
              <a:t> </a:t>
            </a:r>
            <a:r>
              <a:rPr lang="sk-SK" b="1" dirty="0" err="1"/>
              <a:t>size</a:t>
            </a:r>
            <a:r>
              <a:rPr lang="sk-SK" dirty="0"/>
              <a:t> has </a:t>
            </a:r>
            <a:r>
              <a:rPr lang="sk-SK" dirty="0" err="1"/>
              <a:t>value</a:t>
            </a:r>
            <a:r>
              <a:rPr lang="sk-SK" dirty="0"/>
              <a:t> </a:t>
            </a:r>
            <a:r>
              <a:rPr lang="sk-SK" b="1" dirty="0"/>
              <a:t>200</a:t>
            </a:r>
            <a:r>
              <a:rPr lang="sk-SK" dirty="0"/>
              <a:t>, </a:t>
            </a:r>
          </a:p>
          <a:p>
            <a:r>
              <a:rPr lang="sk-SK" dirty="0"/>
              <a:t>As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same</a:t>
            </a:r>
            <a:r>
              <a:rPr lang="sk-SK" dirty="0"/>
              <a:t> as </a:t>
            </a:r>
            <a:r>
              <a:rPr lang="sk-SK" dirty="0" err="1"/>
              <a:t>values</a:t>
            </a:r>
            <a:r>
              <a:rPr lang="sk-SK" dirty="0"/>
              <a:t> of </a:t>
            </a:r>
            <a:r>
              <a:rPr lang="sk-SK" dirty="0" err="1"/>
              <a:t>variables</a:t>
            </a:r>
            <a:r>
              <a:rPr lang="sk-SK" dirty="0"/>
              <a:t>:</a:t>
            </a:r>
          </a:p>
          <a:p>
            <a:r>
              <a:rPr lang="sk-SK" dirty="0"/>
              <a:t>	</a:t>
            </a:r>
            <a:r>
              <a:rPr lang="sk-SK" b="1" dirty="0" err="1"/>
              <a:t>lineLength</a:t>
            </a:r>
            <a:r>
              <a:rPr lang="sk-SK" b="1" dirty="0"/>
              <a:t> = 10</a:t>
            </a:r>
          </a:p>
          <a:p>
            <a:r>
              <a:rPr lang="sk-SK" b="1" dirty="0"/>
              <a:t>	</a:t>
            </a:r>
            <a:r>
              <a:rPr lang="sk-SK" b="1" dirty="0" err="1"/>
              <a:t>thickness</a:t>
            </a:r>
            <a:r>
              <a:rPr lang="sk-SK" b="1" dirty="0"/>
              <a:t> = 1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2ED7763-9C00-5214-A313-9B4AC089FE83}"/>
              </a:ext>
            </a:extLst>
          </p:cNvPr>
          <p:cNvSpPr txBox="1"/>
          <p:nvPr/>
        </p:nvSpPr>
        <p:spPr>
          <a:xfrm rot="21413803">
            <a:off x="6591523" y="367453"/>
            <a:ext cx="4876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err="1">
                <a:solidFill>
                  <a:srgbClr val="FF0000"/>
                </a:solidFill>
              </a:rPr>
              <a:t>Generated</a:t>
            </a:r>
            <a:r>
              <a:rPr lang="sk-SK" sz="3200" b="1" dirty="0">
                <a:solidFill>
                  <a:srgbClr val="FF0000"/>
                </a:solidFill>
              </a:rPr>
              <a:t> </a:t>
            </a:r>
            <a:r>
              <a:rPr lang="sk-SK" sz="3200" b="1" dirty="0" err="1">
                <a:solidFill>
                  <a:srgbClr val="FF0000"/>
                </a:solidFill>
              </a:rPr>
              <a:t>permutations</a:t>
            </a:r>
            <a:endParaRPr lang="sk-SK" sz="3200" b="1" dirty="0">
              <a:solidFill>
                <a:srgbClr val="FF0000"/>
              </a:solidFill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D734C574-FE3B-5786-8E92-F9CD91F30983}"/>
              </a:ext>
            </a:extLst>
          </p:cNvPr>
          <p:cNvSpPr txBox="1"/>
          <p:nvPr/>
        </p:nvSpPr>
        <p:spPr>
          <a:xfrm>
            <a:off x="7030021" y="1037192"/>
            <a:ext cx="2853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all</a:t>
            </a:r>
            <a:r>
              <a:rPr lang="sk-SK" dirty="0"/>
              <a:t> are </a:t>
            </a:r>
            <a:r>
              <a:rPr lang="sk-SK" dirty="0" err="1"/>
              <a:t>suitable</a:t>
            </a:r>
            <a:r>
              <a:rPr lang="sk-SK" dirty="0"/>
              <a:t>, </a:t>
            </a:r>
          </a:p>
          <a:p>
            <a:r>
              <a:rPr lang="sk-SK" dirty="0"/>
              <a:t>  </a:t>
            </a:r>
            <a:r>
              <a:rPr lang="sk-SK" dirty="0" err="1"/>
              <a:t>but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completeness</a:t>
            </a:r>
            <a:r>
              <a:rPr lang="sk-SK" dirty="0"/>
              <a:t>....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2DEDF787-C5F4-438C-1D77-5BC05432CC4B}"/>
              </a:ext>
            </a:extLst>
          </p:cNvPr>
          <p:cNvSpPr txBox="1"/>
          <p:nvPr/>
        </p:nvSpPr>
        <p:spPr>
          <a:xfrm rot="21413803">
            <a:off x="6442616" y="4628872"/>
            <a:ext cx="4894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>
                <a:solidFill>
                  <a:srgbClr val="FF0000"/>
                </a:solidFill>
              </a:rPr>
              <a:t>What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we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should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be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focusing</a:t>
            </a:r>
            <a:r>
              <a:rPr lang="sk-SK" sz="2400" b="1" dirty="0">
                <a:solidFill>
                  <a:srgbClr val="FF0000"/>
                </a:solidFill>
              </a:rPr>
              <a:t> on?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A26ECE73-457B-70CF-DC5B-6C54BF4C32B4}"/>
              </a:ext>
            </a:extLst>
          </p:cNvPr>
          <p:cNvSpPr txBox="1"/>
          <p:nvPr/>
        </p:nvSpPr>
        <p:spPr>
          <a:xfrm>
            <a:off x="7608039" y="5124974"/>
            <a:ext cx="37465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err="1"/>
              <a:t>Dependency</a:t>
            </a:r>
            <a:r>
              <a:rPr lang="sk-SK" sz="3200" b="1" dirty="0"/>
              <a:t> </a:t>
            </a:r>
          </a:p>
          <a:p>
            <a:r>
              <a:rPr lang="sk-SK" sz="3200" b="1" dirty="0"/>
              <a:t>of </a:t>
            </a:r>
            <a:r>
              <a:rPr lang="sk-SK" sz="3200" b="1" dirty="0" err="1"/>
              <a:t>recursion</a:t>
            </a:r>
            <a:r>
              <a:rPr lang="sk-SK" sz="3200" b="1" dirty="0"/>
              <a:t> </a:t>
            </a:r>
            <a:r>
              <a:rPr lang="sk-SK" sz="3200" b="1" dirty="0" err="1"/>
              <a:t>depth</a:t>
            </a:r>
            <a:endParaRPr lang="sk-SK" sz="3200" b="1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FE16A9F1-CBEB-CAFA-6E8C-A0E25AA8D1D2}"/>
              </a:ext>
            </a:extLst>
          </p:cNvPr>
          <p:cNvSpPr txBox="1"/>
          <p:nvPr/>
        </p:nvSpPr>
        <p:spPr>
          <a:xfrm>
            <a:off x="6803331" y="6202192"/>
            <a:ext cx="483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More so </a:t>
            </a:r>
            <a:r>
              <a:rPr lang="sk-SK" dirty="0" err="1"/>
              <a:t>than</a:t>
            </a:r>
            <a:r>
              <a:rPr lang="sk-SK" dirty="0"/>
              <a:t> </a:t>
            </a:r>
            <a:r>
              <a:rPr lang="sk-SK" dirty="0" err="1"/>
              <a:t>other</a:t>
            </a:r>
            <a:r>
              <a:rPr lang="sk-SK" dirty="0"/>
              <a:t> </a:t>
            </a:r>
            <a:r>
              <a:rPr lang="sk-SK" dirty="0" err="1"/>
              <a:t>variables</a:t>
            </a:r>
            <a:r>
              <a:rPr lang="sk-SK" dirty="0"/>
              <a:t> </a:t>
            </a:r>
            <a:r>
              <a:rPr lang="sk-SK" dirty="0" err="1"/>
              <a:t>inside</a:t>
            </a:r>
            <a:r>
              <a:rPr lang="sk-SK" dirty="0"/>
              <a:t> </a:t>
            </a:r>
            <a:r>
              <a:rPr lang="sk-SK" dirty="0" err="1"/>
              <a:t>recursion</a:t>
            </a:r>
            <a:endParaRPr lang="sk-SK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DFF0DD43-D760-CDAC-64D0-B66118BAF468}"/>
              </a:ext>
            </a:extLst>
          </p:cNvPr>
          <p:cNvSpPr txBox="1"/>
          <p:nvPr/>
        </p:nvSpPr>
        <p:spPr>
          <a:xfrm>
            <a:off x="6358752" y="1775856"/>
            <a:ext cx="1527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/>
              <a:t>WHY?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4A2FB30D-5BB1-0DCB-42B9-3E9AB9F45790}"/>
              </a:ext>
            </a:extLst>
          </p:cNvPr>
          <p:cNvSpPr txBox="1"/>
          <p:nvPr/>
        </p:nvSpPr>
        <p:spPr>
          <a:xfrm rot="21413803">
            <a:off x="7724524" y="1818421"/>
            <a:ext cx="2486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>
                <a:solidFill>
                  <a:srgbClr val="00B050"/>
                </a:solidFill>
              </a:rPr>
              <a:t>Changeability</a:t>
            </a:r>
            <a:r>
              <a:rPr lang="sk-SK" sz="2400" b="1" dirty="0">
                <a:solidFill>
                  <a:srgbClr val="00B050"/>
                </a:solidFill>
              </a:rPr>
              <a:t> </a:t>
            </a:r>
          </a:p>
          <a:p>
            <a:r>
              <a:rPr lang="sk-SK" sz="2400" b="1" dirty="0" err="1">
                <a:solidFill>
                  <a:srgbClr val="00B050"/>
                </a:solidFill>
              </a:rPr>
              <a:t>inside</a:t>
            </a:r>
            <a:r>
              <a:rPr lang="sk-SK" sz="2400" b="1" dirty="0">
                <a:solidFill>
                  <a:srgbClr val="00B050"/>
                </a:solidFill>
              </a:rPr>
              <a:t> </a:t>
            </a:r>
            <a:r>
              <a:rPr lang="sk-SK" sz="2400" b="1" dirty="0" err="1">
                <a:solidFill>
                  <a:srgbClr val="00B050"/>
                </a:solidFill>
              </a:rPr>
              <a:t>recursion</a:t>
            </a:r>
            <a:endParaRPr lang="sk-SK" sz="2400" b="1" dirty="0">
              <a:solidFill>
                <a:srgbClr val="00B050"/>
              </a:solidFill>
            </a:endParaRP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0C0EB72B-5539-6FCB-369D-02AFCB0145B5}"/>
              </a:ext>
            </a:extLst>
          </p:cNvPr>
          <p:cNvSpPr/>
          <p:nvPr/>
        </p:nvSpPr>
        <p:spPr>
          <a:xfrm>
            <a:off x="5406517" y="3816169"/>
            <a:ext cx="864743" cy="5184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Šípka: doprava 16">
            <a:extLst>
              <a:ext uri="{FF2B5EF4-FFF2-40B4-BE49-F238E27FC236}">
                <a16:creationId xmlns:a16="http://schemas.microsoft.com/office/drawing/2014/main" id="{5257D0D3-E38C-368B-A448-1E2D9938D2C8}"/>
              </a:ext>
            </a:extLst>
          </p:cNvPr>
          <p:cNvSpPr/>
          <p:nvPr/>
        </p:nvSpPr>
        <p:spPr>
          <a:xfrm rot="9058023">
            <a:off x="5971645" y="3556786"/>
            <a:ext cx="924128" cy="582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011717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BF874C-F3CD-7FDA-107D-684866CBD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8160"/>
            <a:ext cx="8596668" cy="1320800"/>
          </a:xfrm>
        </p:spPr>
        <p:txBody>
          <a:bodyPr>
            <a:normAutofit/>
          </a:bodyPr>
          <a:lstStyle/>
          <a:p>
            <a:r>
              <a:rPr lang="sk-SK" sz="4800" b="1" dirty="0" err="1"/>
              <a:t>What</a:t>
            </a:r>
            <a:r>
              <a:rPr lang="sk-SK" sz="4800" b="1" dirty="0"/>
              <a:t> </a:t>
            </a:r>
            <a:r>
              <a:rPr lang="sk-SK" sz="4800" b="1" dirty="0" err="1"/>
              <a:t>next</a:t>
            </a:r>
            <a:r>
              <a:rPr lang="sk-SK" sz="4800" b="1" dirty="0"/>
              <a:t> </a:t>
            </a:r>
            <a:r>
              <a:rPr lang="sk-SK" sz="4800" b="1" dirty="0" err="1"/>
              <a:t>with</a:t>
            </a:r>
            <a:r>
              <a:rPr lang="sk-SK" sz="4800" b="1" dirty="0"/>
              <a:t> </a:t>
            </a:r>
            <a:r>
              <a:rPr lang="sk-SK" sz="4800" b="1" dirty="0" err="1"/>
              <a:t>fractals</a:t>
            </a:r>
            <a:r>
              <a:rPr lang="sk-SK" sz="4800" b="1" dirty="0"/>
              <a:t>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93042A5-AC8D-9681-4DBB-C8CB1F331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754" y="1634809"/>
            <a:ext cx="10379286" cy="4705031"/>
          </a:xfrm>
        </p:spPr>
        <p:txBody>
          <a:bodyPr>
            <a:normAutofit/>
          </a:bodyPr>
          <a:lstStyle/>
          <a:p>
            <a:r>
              <a:rPr lang="sk-SK" dirty="0" err="1"/>
              <a:t>Analyze</a:t>
            </a:r>
            <a:r>
              <a:rPr lang="sk-SK" dirty="0"/>
              <a:t> </a:t>
            </a:r>
            <a:r>
              <a:rPr lang="sk-SK" dirty="0" err="1"/>
              <a:t>already</a:t>
            </a:r>
            <a:r>
              <a:rPr lang="sk-SK" dirty="0"/>
              <a:t> </a:t>
            </a:r>
            <a:r>
              <a:rPr lang="sk-SK" dirty="0" err="1"/>
              <a:t>harvested</a:t>
            </a:r>
            <a:r>
              <a:rPr lang="sk-SK" dirty="0"/>
              <a:t> </a:t>
            </a:r>
            <a:r>
              <a:rPr lang="sk-SK" dirty="0" err="1"/>
              <a:t>content</a:t>
            </a:r>
            <a:r>
              <a:rPr lang="sk-SK" dirty="0"/>
              <a:t> to </a:t>
            </a:r>
            <a:r>
              <a:rPr lang="sk-SK" dirty="0" err="1"/>
              <a:t>observe</a:t>
            </a:r>
            <a:r>
              <a:rPr lang="sk-SK" dirty="0"/>
              <a:t>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catched</a:t>
            </a:r>
            <a:r>
              <a:rPr lang="sk-SK" dirty="0"/>
              <a:t> variability </a:t>
            </a:r>
            <a:r>
              <a:rPr lang="sk-SK" dirty="0" err="1"/>
              <a:t>can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used</a:t>
            </a:r>
            <a:r>
              <a:rPr lang="sk-SK" dirty="0"/>
              <a:t> </a:t>
            </a:r>
            <a:r>
              <a:rPr lang="en-US" dirty="0"/>
              <a:t>to improve (in automatic way)</a:t>
            </a:r>
            <a:r>
              <a:rPr lang="sk-SK" dirty="0"/>
              <a:t>:</a:t>
            </a:r>
          </a:p>
          <a:p>
            <a:pPr lvl="1"/>
            <a:r>
              <a:rPr lang="en-US" dirty="0"/>
              <a:t>Accuracy of t</a:t>
            </a:r>
            <a:r>
              <a:rPr lang="sk-SK" dirty="0" err="1"/>
              <a:t>hird</a:t>
            </a:r>
            <a:r>
              <a:rPr lang="sk-SK" dirty="0"/>
              <a:t> party </a:t>
            </a:r>
            <a:r>
              <a:rPr lang="sk-SK" dirty="0" err="1"/>
              <a:t>systems</a:t>
            </a:r>
            <a:r>
              <a:rPr lang="sk-SK" dirty="0"/>
              <a:t> </a:t>
            </a:r>
            <a:r>
              <a:rPr lang="en-US" dirty="0"/>
              <a:t>(evaluating aesthetics)</a:t>
            </a:r>
          </a:p>
          <a:p>
            <a:pPr lvl="1"/>
            <a:r>
              <a:rPr lang="en-US" dirty="0"/>
              <a:t>Variability points – decomposing them, adding new ones, checking their suitability</a:t>
            </a:r>
            <a:endParaRPr lang="sk-SK" dirty="0"/>
          </a:p>
          <a:p>
            <a:endParaRPr lang="en-US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r>
              <a:rPr lang="sk-SK" dirty="0" err="1"/>
              <a:t>Build</a:t>
            </a:r>
            <a:r>
              <a:rPr lang="sk-SK" dirty="0"/>
              <a:t> </a:t>
            </a:r>
            <a:r>
              <a:rPr lang="sk-SK" dirty="0" err="1"/>
              <a:t>own</a:t>
            </a:r>
            <a:r>
              <a:rPr lang="sk-SK" dirty="0"/>
              <a:t> model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fractals</a:t>
            </a:r>
            <a:r>
              <a:rPr lang="sk-SK" dirty="0"/>
              <a:t> </a:t>
            </a:r>
            <a:r>
              <a:rPr lang="sk-SK" dirty="0" err="1"/>
              <a:t>only</a:t>
            </a:r>
            <a:r>
              <a:rPr lang="en-US" dirty="0"/>
              <a:t> – RESEARCH THE EVOLUTION OF SPL</a:t>
            </a:r>
            <a:endParaRPr lang="sk-SK" dirty="0"/>
          </a:p>
          <a:p>
            <a:r>
              <a:rPr lang="sk-SK" dirty="0" err="1"/>
              <a:t>Build</a:t>
            </a:r>
            <a:r>
              <a:rPr lang="sk-SK" dirty="0"/>
              <a:t> GAN to </a:t>
            </a:r>
            <a:r>
              <a:rPr lang="sk-SK" dirty="0" err="1"/>
              <a:t>generate</a:t>
            </a:r>
            <a:r>
              <a:rPr lang="sk-SK" dirty="0"/>
              <a:t> </a:t>
            </a:r>
            <a:r>
              <a:rPr lang="sk-SK" dirty="0" err="1"/>
              <a:t>similar</a:t>
            </a:r>
            <a:r>
              <a:rPr lang="sk-SK" dirty="0"/>
              <a:t> </a:t>
            </a:r>
            <a:r>
              <a:rPr lang="sk-SK" dirty="0" err="1"/>
              <a:t>fractals</a:t>
            </a:r>
            <a:r>
              <a:rPr lang="sk-SK" dirty="0"/>
              <a:t> – </a:t>
            </a:r>
            <a:r>
              <a:rPr lang="sk-SK" dirty="0" err="1"/>
              <a:t>analyze</a:t>
            </a:r>
            <a:r>
              <a:rPr lang="sk-SK" dirty="0"/>
              <a:t> </a:t>
            </a:r>
            <a:r>
              <a:rPr lang="sk-SK" dirty="0" err="1"/>
              <a:t>impact</a:t>
            </a:r>
            <a:r>
              <a:rPr lang="sk-SK" dirty="0"/>
              <a:t> of </a:t>
            </a:r>
            <a:r>
              <a:rPr lang="sk-SK" dirty="0" err="1"/>
              <a:t>product</a:t>
            </a:r>
            <a:r>
              <a:rPr lang="sk-SK" dirty="0"/>
              <a:t> in SPL </a:t>
            </a:r>
            <a:r>
              <a:rPr lang="sk-SK" dirty="0" err="1"/>
              <a:t>evolution</a:t>
            </a:r>
            <a:endParaRPr lang="sk-SK" dirty="0"/>
          </a:p>
          <a:p>
            <a:pPr lvl="1"/>
            <a:r>
              <a:rPr lang="sk-SK" dirty="0" err="1"/>
              <a:t>try</a:t>
            </a:r>
            <a:r>
              <a:rPr lang="sk-SK" dirty="0"/>
              <a:t> to design variability </a:t>
            </a:r>
            <a:r>
              <a:rPr lang="sk-SK" dirty="0" err="1"/>
              <a:t>points</a:t>
            </a:r>
            <a:r>
              <a:rPr lang="sk-SK" dirty="0"/>
              <a:t> </a:t>
            </a:r>
            <a:r>
              <a:rPr lang="sk-SK" dirty="0" err="1"/>
              <a:t>based</a:t>
            </a:r>
            <a:r>
              <a:rPr lang="sk-SK" dirty="0"/>
              <a:t> on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best</a:t>
            </a:r>
            <a:r>
              <a:rPr lang="sk-SK" dirty="0"/>
              <a:t> </a:t>
            </a:r>
            <a:r>
              <a:rPr lang="sk-SK" dirty="0" err="1"/>
              <a:t>ones</a:t>
            </a:r>
            <a:endParaRPr lang="sk-SK" dirty="0"/>
          </a:p>
          <a:p>
            <a:pPr lvl="1"/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45AE30F-91C7-3D88-FB87-5C46AAB624E9}"/>
              </a:ext>
            </a:extLst>
          </p:cNvPr>
          <p:cNvSpPr txBox="1"/>
          <p:nvPr/>
        </p:nvSpPr>
        <p:spPr>
          <a:xfrm>
            <a:off x="920138" y="3198167"/>
            <a:ext cx="1038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>
                <a:solidFill>
                  <a:srgbClr val="FF0000"/>
                </a:solidFill>
              </a:rPr>
              <a:t>Related</a:t>
            </a:r>
            <a:r>
              <a:rPr lang="sk-SK" sz="2400" b="1" dirty="0">
                <a:solidFill>
                  <a:srgbClr val="FF0000"/>
                </a:solidFill>
              </a:rPr>
              <a:t> to </a:t>
            </a:r>
            <a:r>
              <a:rPr lang="sk-SK" sz="2400" b="1" dirty="0" err="1">
                <a:solidFill>
                  <a:srgbClr val="FF0000"/>
                </a:solidFill>
              </a:rPr>
              <a:t>evaluation</a:t>
            </a:r>
            <a:r>
              <a:rPr lang="sk-SK" sz="2400" b="1" dirty="0">
                <a:solidFill>
                  <a:srgbClr val="FF0000"/>
                </a:solidFill>
              </a:rPr>
              <a:t>/</a:t>
            </a:r>
            <a:r>
              <a:rPr lang="sk-SK" sz="2400" b="1" dirty="0" err="1">
                <a:solidFill>
                  <a:srgbClr val="FF0000"/>
                </a:solidFill>
              </a:rPr>
              <a:t>statistics</a:t>
            </a:r>
            <a:r>
              <a:rPr lang="sk-SK" sz="2400" b="1" dirty="0">
                <a:solidFill>
                  <a:srgbClr val="FF0000"/>
                </a:solidFill>
              </a:rPr>
              <a:t>? –</a:t>
            </a:r>
            <a:r>
              <a:rPr lang="sk-SK" sz="2400" b="1" dirty="0" err="1">
                <a:solidFill>
                  <a:srgbClr val="FF0000"/>
                </a:solidFill>
              </a:rPr>
              <a:t>mainly</a:t>
            </a:r>
            <a:r>
              <a:rPr lang="sk-SK" sz="2400" b="1" dirty="0">
                <a:solidFill>
                  <a:srgbClr val="FF0000"/>
                </a:solidFill>
              </a:rPr>
              <a:t> to variability </a:t>
            </a:r>
            <a:r>
              <a:rPr lang="sk-SK" sz="2400" b="1" dirty="0" err="1">
                <a:solidFill>
                  <a:srgbClr val="FF0000"/>
                </a:solidFill>
              </a:rPr>
              <a:t>points</a:t>
            </a:r>
            <a:r>
              <a:rPr lang="sk-SK" sz="2400" b="1" dirty="0">
                <a:solidFill>
                  <a:srgbClr val="FF0000"/>
                </a:solidFill>
              </a:rPr>
              <a:t> in </a:t>
            </a:r>
            <a:r>
              <a:rPr lang="sk-SK" sz="2400" b="1" dirty="0" err="1">
                <a:solidFill>
                  <a:srgbClr val="FF0000"/>
                </a:solidFill>
              </a:rPr>
              <a:t>general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A3299F1A-890F-4722-E543-50D05FBD3335}"/>
              </a:ext>
            </a:extLst>
          </p:cNvPr>
          <p:cNvSpPr txBox="1"/>
          <p:nvPr/>
        </p:nvSpPr>
        <p:spPr>
          <a:xfrm>
            <a:off x="1371600" y="3617992"/>
            <a:ext cx="285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/>
              <a:t>contingency</a:t>
            </a:r>
            <a:r>
              <a:rPr lang="sk-SK" dirty="0"/>
              <a:t>/pivot </a:t>
            </a:r>
            <a:r>
              <a:rPr lang="sk-SK" dirty="0" err="1"/>
              <a:t>tables</a:t>
            </a:r>
            <a:endParaRPr lang="sk-SK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24B1875A-FF73-B397-A2EA-CD7BD2293877}"/>
              </a:ext>
            </a:extLst>
          </p:cNvPr>
          <p:cNvSpPr txBox="1"/>
          <p:nvPr/>
        </p:nvSpPr>
        <p:spPr>
          <a:xfrm>
            <a:off x="1371600" y="3987324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-association </a:t>
            </a:r>
            <a:r>
              <a:rPr lang="sk-SK" dirty="0" err="1"/>
              <a:t>tables</a:t>
            </a: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EE3B4C6E-A8B2-9A99-8AE6-F5F2D846FAEA}"/>
              </a:ext>
            </a:extLst>
          </p:cNvPr>
          <p:cNvSpPr txBox="1"/>
          <p:nvPr/>
        </p:nvSpPr>
        <p:spPr>
          <a:xfrm>
            <a:off x="1371600" y="4356656"/>
            <a:ext cx="2951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/>
              <a:t>-</a:t>
            </a:r>
            <a:r>
              <a:rPr lang="sk-SK" sz="2400" b="1" dirty="0" err="1"/>
              <a:t>agreement</a:t>
            </a:r>
            <a:r>
              <a:rPr lang="sk-SK" sz="2400" b="1" dirty="0"/>
              <a:t> </a:t>
            </a:r>
            <a:r>
              <a:rPr lang="sk-SK" sz="2400" b="1" dirty="0" err="1"/>
              <a:t>studies</a:t>
            </a:r>
            <a:endParaRPr lang="sk-SK" sz="2400" b="1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A3B39103-0891-8D1D-A58E-00A610C8F79B}"/>
              </a:ext>
            </a:extLst>
          </p:cNvPr>
          <p:cNvSpPr txBox="1"/>
          <p:nvPr/>
        </p:nvSpPr>
        <p:spPr>
          <a:xfrm>
            <a:off x="4260532" y="4518660"/>
            <a:ext cx="280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 err="1"/>
              <a:t>Topic</a:t>
            </a:r>
            <a:r>
              <a:rPr lang="sk-SK" i="1" dirty="0"/>
              <a:t> in </a:t>
            </a:r>
            <a:r>
              <a:rPr lang="sk-SK" i="1" dirty="0" err="1"/>
              <a:t>statistics</a:t>
            </a:r>
            <a:r>
              <a:rPr lang="sk-SK" i="1" dirty="0"/>
              <a:t> </a:t>
            </a:r>
            <a:r>
              <a:rPr lang="sk-SK" i="1" dirty="0" err="1"/>
              <a:t>course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20989588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B228EB-0EB6-4CEF-8EED-075EB5CE0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48" y="282023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/>
              <a:t>Difficulty configuration</a:t>
            </a:r>
            <a:endParaRPr lang="sk-SK" sz="48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93DEEF5-A9E5-40DB-B4D8-7746FDEBE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14" y="1997476"/>
            <a:ext cx="8404779" cy="817486"/>
          </a:xfrm>
          <a:prstGeom prst="rect">
            <a:avLst/>
          </a:prstGeom>
        </p:spPr>
      </p:pic>
      <p:cxnSp>
        <p:nvCxnSpPr>
          <p:cNvPr id="6" name="Rovná spojovacia šípka 5">
            <a:extLst>
              <a:ext uri="{FF2B5EF4-FFF2-40B4-BE49-F238E27FC236}">
                <a16:creationId xmlns:a16="http://schemas.microsoft.com/office/drawing/2014/main" id="{A8AD3148-26EC-4172-AE69-DADCC6A5E8F6}"/>
              </a:ext>
            </a:extLst>
          </p:cNvPr>
          <p:cNvCxnSpPr>
            <a:cxnSpLocks/>
          </p:cNvCxnSpPr>
          <p:nvPr/>
        </p:nvCxnSpPr>
        <p:spPr>
          <a:xfrm flipH="1">
            <a:off x="5433134" y="1120203"/>
            <a:ext cx="1990552" cy="1108092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lokTextu 9">
            <a:extLst>
              <a:ext uri="{FF2B5EF4-FFF2-40B4-BE49-F238E27FC236}">
                <a16:creationId xmlns:a16="http://schemas.microsoft.com/office/drawing/2014/main" id="{518F3545-E90C-4DBA-BF1C-913814D7D495}"/>
              </a:ext>
            </a:extLst>
          </p:cNvPr>
          <p:cNvSpPr txBox="1"/>
          <p:nvPr/>
        </p:nvSpPr>
        <p:spPr>
          <a:xfrm>
            <a:off x="7530219" y="658538"/>
            <a:ext cx="3871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Prepare configuration (with difficulty settings) before creating player’s specific instance</a:t>
            </a:r>
            <a:endParaRPr lang="sk-SK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4D931388-8829-4353-8671-ACA6FE7D379F}"/>
              </a:ext>
            </a:extLst>
          </p:cNvPr>
          <p:cNvSpPr txBox="1"/>
          <p:nvPr/>
        </p:nvSpPr>
        <p:spPr>
          <a:xfrm>
            <a:off x="177553" y="1349549"/>
            <a:ext cx="3682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1. PREPARATION</a:t>
            </a:r>
            <a:endParaRPr lang="sk-SK" sz="3600" b="1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7793A139-DA1E-4F10-BE41-231B94C3864A}"/>
              </a:ext>
            </a:extLst>
          </p:cNvPr>
          <p:cNvSpPr txBox="1"/>
          <p:nvPr/>
        </p:nvSpPr>
        <p:spPr>
          <a:xfrm>
            <a:off x="177553" y="3189070"/>
            <a:ext cx="3191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2. POINTCUTS</a:t>
            </a:r>
            <a:endParaRPr lang="sk-SK" sz="3600" b="1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87A06F56-BD51-4C42-A216-B0F6DDFCC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990" y="4008633"/>
            <a:ext cx="8067675" cy="177165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9C405B00-C251-4A19-BBBD-93F582DE7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61" y="5860568"/>
            <a:ext cx="7915275" cy="83820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B10CA9ED-762A-4FFC-BEDC-DAB1425CF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3134" y="3006726"/>
            <a:ext cx="6638925" cy="828675"/>
          </a:xfrm>
          <a:prstGeom prst="rect">
            <a:avLst/>
          </a:prstGeom>
        </p:spPr>
      </p:pic>
      <p:sp>
        <p:nvSpPr>
          <p:cNvPr id="19" name="BlokTextu 18">
            <a:extLst>
              <a:ext uri="{FF2B5EF4-FFF2-40B4-BE49-F238E27FC236}">
                <a16:creationId xmlns:a16="http://schemas.microsoft.com/office/drawing/2014/main" id="{3555039C-BA1D-464D-992A-EAEE48853A39}"/>
              </a:ext>
            </a:extLst>
          </p:cNvPr>
          <p:cNvSpPr txBox="1"/>
          <p:nvPr/>
        </p:nvSpPr>
        <p:spPr>
          <a:xfrm>
            <a:off x="526414" y="4263244"/>
            <a:ext cx="3935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The same pointcuts</a:t>
            </a:r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54E9AE6A-ED66-425D-B1B8-9D60785E07DF}"/>
              </a:ext>
            </a:extLst>
          </p:cNvPr>
          <p:cNvSpPr/>
          <p:nvPr/>
        </p:nvSpPr>
        <p:spPr>
          <a:xfrm>
            <a:off x="4891596" y="4373264"/>
            <a:ext cx="6338655" cy="24312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85FF70DF-BCAB-4577-8448-09D8C0394EDC}"/>
              </a:ext>
            </a:extLst>
          </p:cNvPr>
          <p:cNvSpPr/>
          <p:nvPr/>
        </p:nvSpPr>
        <p:spPr>
          <a:xfrm>
            <a:off x="6273587" y="3343946"/>
            <a:ext cx="5698990" cy="24201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22" name="Obdĺžnik 21">
            <a:extLst>
              <a:ext uri="{FF2B5EF4-FFF2-40B4-BE49-F238E27FC236}">
                <a16:creationId xmlns:a16="http://schemas.microsoft.com/office/drawing/2014/main" id="{D974C2D3-1CC3-434D-980F-1966F4334D3D}"/>
              </a:ext>
            </a:extLst>
          </p:cNvPr>
          <p:cNvSpPr/>
          <p:nvPr/>
        </p:nvSpPr>
        <p:spPr>
          <a:xfrm>
            <a:off x="4866917" y="5332443"/>
            <a:ext cx="5804042" cy="24312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8868E2EE-E5F0-41EB-9557-FF755AD9C846}"/>
              </a:ext>
            </a:extLst>
          </p:cNvPr>
          <p:cNvSpPr/>
          <p:nvPr/>
        </p:nvSpPr>
        <p:spPr>
          <a:xfrm>
            <a:off x="958528" y="6240666"/>
            <a:ext cx="6294528" cy="25567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F8473795-1455-4D54-B601-892C46456899}"/>
              </a:ext>
            </a:extLst>
          </p:cNvPr>
          <p:cNvSpPr txBox="1"/>
          <p:nvPr/>
        </p:nvSpPr>
        <p:spPr>
          <a:xfrm>
            <a:off x="1055431" y="5265787"/>
            <a:ext cx="3121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“Hook“ functions</a:t>
            </a:r>
            <a:endParaRPr lang="sk-SK" sz="2800" b="1" dirty="0">
              <a:solidFill>
                <a:srgbClr val="FFC000"/>
              </a:solidFill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A1E7D010-DAEA-496B-89B9-8C86F19419F0}"/>
              </a:ext>
            </a:extLst>
          </p:cNvPr>
          <p:cNvSpPr txBox="1"/>
          <p:nvPr/>
        </p:nvSpPr>
        <p:spPr>
          <a:xfrm>
            <a:off x="1677879" y="4733298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(with other names)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0040621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894D4E65-53B3-4674-9F78-321053E312C1}"/>
              </a:ext>
            </a:extLst>
          </p:cNvPr>
          <p:cNvSpPr txBox="1"/>
          <p:nvPr/>
        </p:nvSpPr>
        <p:spPr>
          <a:xfrm>
            <a:off x="319596" y="468188"/>
            <a:ext cx="8220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3. APPLYING CONFIGURATION VALUES</a:t>
            </a:r>
            <a:endParaRPr lang="sk-SK" sz="3600" b="1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8837685F-E6C3-41F5-9567-CC73296D4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61" y="1476792"/>
            <a:ext cx="9265840" cy="4062874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33E4DD8A-71C1-4443-8738-B843B9550B89}"/>
              </a:ext>
            </a:extLst>
          </p:cNvPr>
          <p:cNvSpPr/>
          <p:nvPr/>
        </p:nvSpPr>
        <p:spPr>
          <a:xfrm>
            <a:off x="5306873" y="5069150"/>
            <a:ext cx="2478844" cy="2396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C3B876CD-80F3-4CF7-938A-6BDA4F321010}"/>
              </a:ext>
            </a:extLst>
          </p:cNvPr>
          <p:cNvSpPr/>
          <p:nvPr/>
        </p:nvSpPr>
        <p:spPr>
          <a:xfrm>
            <a:off x="3355265" y="4023065"/>
            <a:ext cx="2478844" cy="2396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C8BD48D0-B3BB-45AF-8B89-59C081CE9C5F}"/>
              </a:ext>
            </a:extLst>
          </p:cNvPr>
          <p:cNvSpPr/>
          <p:nvPr/>
        </p:nvSpPr>
        <p:spPr>
          <a:xfrm>
            <a:off x="5690092" y="2976980"/>
            <a:ext cx="2592773" cy="2396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431B9B16-08ED-4D7D-A895-009E11EDF6E2}"/>
              </a:ext>
            </a:extLst>
          </p:cNvPr>
          <p:cNvSpPr/>
          <p:nvPr/>
        </p:nvSpPr>
        <p:spPr>
          <a:xfrm>
            <a:off x="3532817" y="1965295"/>
            <a:ext cx="2654919" cy="2052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12DEF9DD-9827-4277-8ECE-F1DB2DC9648B}"/>
              </a:ext>
            </a:extLst>
          </p:cNvPr>
          <p:cNvCxnSpPr>
            <a:cxnSpLocks/>
          </p:cNvCxnSpPr>
          <p:nvPr/>
        </p:nvCxnSpPr>
        <p:spPr>
          <a:xfrm>
            <a:off x="2840854" y="5308847"/>
            <a:ext cx="1047565" cy="514904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lokTextu 12">
            <a:extLst>
              <a:ext uri="{FF2B5EF4-FFF2-40B4-BE49-F238E27FC236}">
                <a16:creationId xmlns:a16="http://schemas.microsoft.com/office/drawing/2014/main" id="{BCB02EA7-933C-4E2E-839B-067BC3F8E3AD}"/>
              </a:ext>
            </a:extLst>
          </p:cNvPr>
          <p:cNvSpPr txBox="1"/>
          <p:nvPr/>
        </p:nvSpPr>
        <p:spPr>
          <a:xfrm>
            <a:off x="2238400" y="5857782"/>
            <a:ext cx="771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Calling the method with the same name but other arguments, </a:t>
            </a:r>
          </a:p>
          <a:p>
            <a:r>
              <a:rPr lang="en-US" b="1" dirty="0"/>
              <a:t>to apply other aspect managing player’s instance (showed previously)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625657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CB590E-669D-44CD-B7AE-B0046F8B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638" y="3015448"/>
            <a:ext cx="8596668" cy="1320800"/>
          </a:xfrm>
        </p:spPr>
        <p:txBody>
          <a:bodyPr>
            <a:normAutofit/>
          </a:bodyPr>
          <a:lstStyle/>
          <a:p>
            <a:r>
              <a:rPr lang="sk-SK" sz="7200" dirty="0" err="1"/>
              <a:t>Product</a:t>
            </a:r>
            <a:r>
              <a:rPr lang="sk-SK" sz="7200" dirty="0"/>
              <a:t> </a:t>
            </a:r>
            <a:r>
              <a:rPr lang="sk-SK" sz="7200" dirty="0" err="1"/>
              <a:t>derivation</a:t>
            </a:r>
            <a:endParaRPr lang="sk-SK" sz="7200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0E8F351-4DBF-7B4C-1202-1F2414D63E98}"/>
              </a:ext>
            </a:extLst>
          </p:cNvPr>
          <p:cNvSpPr txBox="1">
            <a:spLocks/>
          </p:cNvSpPr>
          <p:nvPr/>
        </p:nvSpPr>
        <p:spPr>
          <a:xfrm>
            <a:off x="935241" y="4254736"/>
            <a:ext cx="1002583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>
                <a:solidFill>
                  <a:srgbClr val="00B050"/>
                </a:solidFill>
              </a:rPr>
              <a:t>PROBLEM SPACE </a:t>
            </a:r>
            <a:r>
              <a:rPr lang="sk-SK" sz="4400" b="1" dirty="0"/>
              <a:t> </a:t>
            </a:r>
            <a:r>
              <a:rPr lang="en-US" sz="4400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sk-SK" sz="4400" b="1" dirty="0"/>
              <a:t> </a:t>
            </a:r>
            <a:r>
              <a:rPr lang="en-US" sz="4400" b="1" dirty="0">
                <a:solidFill>
                  <a:srgbClr val="FF0000"/>
                </a:solidFill>
              </a:rPr>
              <a:t>SOLUTION SPACE</a:t>
            </a:r>
            <a:endParaRPr lang="sk-SK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090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782670-EE17-4B09-ACE9-9CB7A7553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22750F4C-7B6C-42E2-86E6-EC1420E70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878" y="1173575"/>
            <a:ext cx="7299699" cy="75682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95F03E2-2B5F-463F-AA3E-9196FE230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60" y="2253948"/>
            <a:ext cx="8448816" cy="43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2414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3CCFA38-E8A8-4333-A335-E083A4A7B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14" y="287465"/>
            <a:ext cx="8210550" cy="352425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CD7C439-2D54-4B78-AEC5-52F07CB79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14" y="3963352"/>
            <a:ext cx="81915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4995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C8E3FA-13FD-43EF-B81E-34A0470C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87658"/>
            <a:ext cx="8596668" cy="1320800"/>
          </a:xfrm>
        </p:spPr>
        <p:txBody>
          <a:bodyPr>
            <a:noAutofit/>
          </a:bodyPr>
          <a:lstStyle/>
          <a:p>
            <a:r>
              <a:rPr lang="en-US" sz="4800" b="1" dirty="0"/>
              <a:t>Software design according feature diagram</a:t>
            </a:r>
            <a:endParaRPr lang="sk-SK" sz="48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CE411CC-1BB2-40FC-8D4D-F18DBD7FB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functionality can spread trough whole system – in not modular systems</a:t>
            </a:r>
          </a:p>
          <a:p>
            <a:pPr lvl="1"/>
            <a:r>
              <a:rPr lang="en-US" dirty="0"/>
              <a:t>This functionality can be voluntary – marked in feature diagram this way</a:t>
            </a:r>
          </a:p>
          <a:p>
            <a:r>
              <a:rPr lang="en-US" dirty="0"/>
              <a:t>For using aspects codes should be created according some principles</a:t>
            </a:r>
          </a:p>
          <a:p>
            <a:r>
              <a:rPr lang="en-US" dirty="0"/>
              <a:t>How to derive product with / without given feature if feature has many classes and its implementation can include aspects too</a:t>
            </a:r>
          </a:p>
          <a:p>
            <a:pPr lvl="1"/>
            <a:endParaRPr lang="en-US" dirty="0"/>
          </a:p>
        </p:txBody>
      </p:sp>
      <p:sp>
        <p:nvSpPr>
          <p:cNvPr id="4" name="Pravá zložená zátvorka 3">
            <a:extLst>
              <a:ext uri="{FF2B5EF4-FFF2-40B4-BE49-F238E27FC236}">
                <a16:creationId xmlns:a16="http://schemas.microsoft.com/office/drawing/2014/main" id="{70F56711-D1CC-4339-91FA-D322DE9FC91F}"/>
              </a:ext>
            </a:extLst>
          </p:cNvPr>
          <p:cNvSpPr/>
          <p:nvPr/>
        </p:nvSpPr>
        <p:spPr>
          <a:xfrm rot="4743235">
            <a:off x="5112885" y="1202660"/>
            <a:ext cx="887767" cy="7400536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4398355-B970-4648-9195-5E9C50EABA6C}"/>
              </a:ext>
            </a:extLst>
          </p:cNvPr>
          <p:cNvSpPr txBox="1"/>
          <p:nvPr/>
        </p:nvSpPr>
        <p:spPr>
          <a:xfrm>
            <a:off x="3111893" y="5602069"/>
            <a:ext cx="7240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>
                <a:solidFill>
                  <a:srgbClr val="00B050"/>
                </a:solidFill>
              </a:rPr>
              <a:t>NEED TO KNOW CERTAIN DOMAIN</a:t>
            </a:r>
          </a:p>
        </p:txBody>
      </p:sp>
    </p:spTree>
    <p:extLst>
      <p:ext uri="{BB962C8B-B14F-4D97-AF65-F5344CB8AC3E}">
        <p14:creationId xmlns:p14="http://schemas.microsoft.com/office/powerpoint/2010/main" val="31614348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8CFD18-E289-4D91-9AF0-44C848018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E199C45-2324-42DB-9472-F7A656E98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449B5B4-905B-42BF-AFDF-6B1D9D338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081" y="81563"/>
            <a:ext cx="6491585" cy="6392477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0B156C4-5A9B-48A6-AF58-F3AA9220B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03" y="603251"/>
            <a:ext cx="43529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4467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207C90-494C-406A-848D-C597D2B0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46" y="284301"/>
            <a:ext cx="8596668" cy="1320800"/>
          </a:xfrm>
        </p:spPr>
        <p:txBody>
          <a:bodyPr>
            <a:noAutofit/>
          </a:bodyPr>
          <a:lstStyle/>
          <a:p>
            <a:r>
              <a:rPr lang="en-US" sz="4800" b="1" dirty="0"/>
              <a:t>Adding support for computer or user opponent</a:t>
            </a:r>
            <a:endParaRPr lang="sk-SK" sz="48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3244014-D42F-46FC-BCE7-8CEF44942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81" b="-1"/>
          <a:stretch/>
        </p:blipFill>
        <p:spPr>
          <a:xfrm>
            <a:off x="624068" y="2409316"/>
            <a:ext cx="8899935" cy="596529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D028E16-1F85-4A87-9066-773F95658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12" y="5461831"/>
            <a:ext cx="4071906" cy="1240747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3F83031E-20EB-488D-AC66-54894D0AC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59" y="4064261"/>
            <a:ext cx="7527201" cy="986097"/>
          </a:xfrm>
          <a:prstGeom prst="rect">
            <a:avLst/>
          </a:prstGeom>
        </p:spPr>
      </p:pic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FA395CC9-86BD-4204-893A-C62FE41EACEB}"/>
              </a:ext>
            </a:extLst>
          </p:cNvPr>
          <p:cNvCxnSpPr>
            <a:cxnSpLocks/>
          </p:cNvCxnSpPr>
          <p:nvPr/>
        </p:nvCxnSpPr>
        <p:spPr>
          <a:xfrm flipH="1" flipV="1">
            <a:off x="5601810" y="5050358"/>
            <a:ext cx="1802168" cy="338389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id="{8E787FDD-6CA2-454A-B499-036DD93423D9}"/>
              </a:ext>
            </a:extLst>
          </p:cNvPr>
          <p:cNvCxnSpPr>
            <a:cxnSpLocks/>
          </p:cNvCxnSpPr>
          <p:nvPr/>
        </p:nvCxnSpPr>
        <p:spPr>
          <a:xfrm flipH="1">
            <a:off x="4614096" y="5655076"/>
            <a:ext cx="2655505" cy="839426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lokTextu 16">
            <a:extLst>
              <a:ext uri="{FF2B5EF4-FFF2-40B4-BE49-F238E27FC236}">
                <a16:creationId xmlns:a16="http://schemas.microsoft.com/office/drawing/2014/main" id="{49A7B5F2-7B8D-4226-8F12-A1BFDBC88567}"/>
              </a:ext>
            </a:extLst>
          </p:cNvPr>
          <p:cNvSpPr txBox="1"/>
          <p:nvPr/>
        </p:nvSpPr>
        <p:spPr>
          <a:xfrm>
            <a:off x="7501630" y="5418492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Like “hooks”</a:t>
            </a:r>
            <a:endParaRPr lang="sk-SK" dirty="0"/>
          </a:p>
        </p:txBody>
      </p:sp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42154451-6822-4EE4-A369-7DA820BB6887}"/>
              </a:ext>
            </a:extLst>
          </p:cNvPr>
          <p:cNvCxnSpPr>
            <a:cxnSpLocks/>
          </p:cNvCxnSpPr>
          <p:nvPr/>
        </p:nvCxnSpPr>
        <p:spPr>
          <a:xfrm flipV="1">
            <a:off x="568646" y="4223838"/>
            <a:ext cx="405741" cy="1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ovná spojovacia šípka 19">
            <a:extLst>
              <a:ext uri="{FF2B5EF4-FFF2-40B4-BE49-F238E27FC236}">
                <a16:creationId xmlns:a16="http://schemas.microsoft.com/office/drawing/2014/main" id="{2FA844C9-7023-4AF4-ABAD-69C63902C498}"/>
              </a:ext>
            </a:extLst>
          </p:cNvPr>
          <p:cNvCxnSpPr>
            <a:cxnSpLocks/>
          </p:cNvCxnSpPr>
          <p:nvPr/>
        </p:nvCxnSpPr>
        <p:spPr>
          <a:xfrm flipV="1">
            <a:off x="421198" y="2534751"/>
            <a:ext cx="405741" cy="1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ovacia šípka 20">
            <a:extLst>
              <a:ext uri="{FF2B5EF4-FFF2-40B4-BE49-F238E27FC236}">
                <a16:creationId xmlns:a16="http://schemas.microsoft.com/office/drawing/2014/main" id="{2482601D-A600-47C3-BCE3-AB159660CF70}"/>
              </a:ext>
            </a:extLst>
          </p:cNvPr>
          <p:cNvCxnSpPr>
            <a:cxnSpLocks/>
          </p:cNvCxnSpPr>
          <p:nvPr/>
        </p:nvCxnSpPr>
        <p:spPr>
          <a:xfrm flipV="1">
            <a:off x="561734" y="5612752"/>
            <a:ext cx="405741" cy="1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>
            <a:extLst>
              <a:ext uri="{FF2B5EF4-FFF2-40B4-BE49-F238E27FC236}">
                <a16:creationId xmlns:a16="http://schemas.microsoft.com/office/drawing/2014/main" id="{FAED651E-D1C2-4414-8B1C-F4C1BB35EAA9}"/>
              </a:ext>
            </a:extLst>
          </p:cNvPr>
          <p:cNvCxnSpPr>
            <a:cxnSpLocks/>
          </p:cNvCxnSpPr>
          <p:nvPr/>
        </p:nvCxnSpPr>
        <p:spPr>
          <a:xfrm flipV="1">
            <a:off x="553727" y="4448214"/>
            <a:ext cx="405741" cy="1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ovacia šípka 23">
            <a:extLst>
              <a:ext uri="{FF2B5EF4-FFF2-40B4-BE49-F238E27FC236}">
                <a16:creationId xmlns:a16="http://schemas.microsoft.com/office/drawing/2014/main" id="{A3D5C780-D748-422A-BEFA-671211831E71}"/>
              </a:ext>
            </a:extLst>
          </p:cNvPr>
          <p:cNvCxnSpPr>
            <a:cxnSpLocks/>
          </p:cNvCxnSpPr>
          <p:nvPr/>
        </p:nvCxnSpPr>
        <p:spPr>
          <a:xfrm flipV="1">
            <a:off x="546815" y="5811707"/>
            <a:ext cx="405741" cy="1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ovná spojovacia šípka 24">
            <a:extLst>
              <a:ext uri="{FF2B5EF4-FFF2-40B4-BE49-F238E27FC236}">
                <a16:creationId xmlns:a16="http://schemas.microsoft.com/office/drawing/2014/main" id="{4FF1A469-F77E-437B-B04B-30B4333E7B49}"/>
              </a:ext>
            </a:extLst>
          </p:cNvPr>
          <p:cNvCxnSpPr>
            <a:cxnSpLocks/>
          </p:cNvCxnSpPr>
          <p:nvPr/>
        </p:nvCxnSpPr>
        <p:spPr>
          <a:xfrm flipV="1">
            <a:off x="394770" y="2759127"/>
            <a:ext cx="405741" cy="1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ovná spojovacia šípka 25">
            <a:extLst>
              <a:ext uri="{FF2B5EF4-FFF2-40B4-BE49-F238E27FC236}">
                <a16:creationId xmlns:a16="http://schemas.microsoft.com/office/drawing/2014/main" id="{4DF519AD-5C1D-4DCA-B7B3-668D48B564EB}"/>
              </a:ext>
            </a:extLst>
          </p:cNvPr>
          <p:cNvCxnSpPr>
            <a:cxnSpLocks/>
          </p:cNvCxnSpPr>
          <p:nvPr/>
        </p:nvCxnSpPr>
        <p:spPr>
          <a:xfrm flipV="1">
            <a:off x="6163454" y="1518990"/>
            <a:ext cx="405741" cy="1"/>
          </a:xfrm>
          <a:prstGeom prst="straightConnector1">
            <a:avLst/>
          </a:prstGeom>
          <a:ln w="5715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ovná spojovacia šípka 26">
            <a:extLst>
              <a:ext uri="{FF2B5EF4-FFF2-40B4-BE49-F238E27FC236}">
                <a16:creationId xmlns:a16="http://schemas.microsoft.com/office/drawing/2014/main" id="{E0E36154-1D60-4E7C-829A-BB53E517FEDB}"/>
              </a:ext>
            </a:extLst>
          </p:cNvPr>
          <p:cNvCxnSpPr>
            <a:cxnSpLocks/>
          </p:cNvCxnSpPr>
          <p:nvPr/>
        </p:nvCxnSpPr>
        <p:spPr>
          <a:xfrm flipV="1">
            <a:off x="6163453" y="1819960"/>
            <a:ext cx="405741" cy="1"/>
          </a:xfrm>
          <a:prstGeom prst="straightConnector1">
            <a:avLst/>
          </a:prstGeom>
          <a:ln w="5715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BlokTextu 27">
            <a:extLst>
              <a:ext uri="{FF2B5EF4-FFF2-40B4-BE49-F238E27FC236}">
                <a16:creationId xmlns:a16="http://schemas.microsoft.com/office/drawing/2014/main" id="{4E088AB9-6EB7-47C9-894D-CAC792B4CF54}"/>
              </a:ext>
            </a:extLst>
          </p:cNvPr>
          <p:cNvSpPr txBox="1"/>
          <p:nvPr/>
        </p:nvSpPr>
        <p:spPr>
          <a:xfrm>
            <a:off x="6585738" y="1628511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Computer as opponent</a:t>
            </a:r>
            <a:endParaRPr lang="sk-SK" i="1" dirty="0"/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3F2F0A96-409B-40D2-A9CC-113950AC4473}"/>
              </a:ext>
            </a:extLst>
          </p:cNvPr>
          <p:cNvSpPr txBox="1"/>
          <p:nvPr/>
        </p:nvSpPr>
        <p:spPr>
          <a:xfrm>
            <a:off x="6585738" y="1348679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Player as opponent</a:t>
            </a:r>
            <a:endParaRPr lang="sk-SK" i="1" dirty="0"/>
          </a:p>
        </p:txBody>
      </p:sp>
      <p:cxnSp>
        <p:nvCxnSpPr>
          <p:cNvPr id="30" name="Rovná spojovacia šípka 29">
            <a:extLst>
              <a:ext uri="{FF2B5EF4-FFF2-40B4-BE49-F238E27FC236}">
                <a16:creationId xmlns:a16="http://schemas.microsoft.com/office/drawing/2014/main" id="{5C1C4464-7305-48EB-9873-72362E7A99CA}"/>
              </a:ext>
            </a:extLst>
          </p:cNvPr>
          <p:cNvCxnSpPr>
            <a:cxnSpLocks/>
          </p:cNvCxnSpPr>
          <p:nvPr/>
        </p:nvCxnSpPr>
        <p:spPr>
          <a:xfrm flipV="1">
            <a:off x="553727" y="4903035"/>
            <a:ext cx="405741" cy="1"/>
          </a:xfrm>
          <a:prstGeom prst="straightConnector1">
            <a:avLst/>
          </a:prstGeom>
          <a:ln w="5715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ovná spojovacia šípka 30">
            <a:extLst>
              <a:ext uri="{FF2B5EF4-FFF2-40B4-BE49-F238E27FC236}">
                <a16:creationId xmlns:a16="http://schemas.microsoft.com/office/drawing/2014/main" id="{A095AC99-E07F-4B44-A07E-C01D209FEEE6}"/>
              </a:ext>
            </a:extLst>
          </p:cNvPr>
          <p:cNvCxnSpPr>
            <a:cxnSpLocks/>
          </p:cNvCxnSpPr>
          <p:nvPr/>
        </p:nvCxnSpPr>
        <p:spPr>
          <a:xfrm flipV="1">
            <a:off x="553727" y="6494502"/>
            <a:ext cx="405741" cy="1"/>
          </a:xfrm>
          <a:prstGeom prst="straightConnector1">
            <a:avLst/>
          </a:prstGeom>
          <a:ln w="5715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ovná spojovacia šípka 31">
            <a:extLst>
              <a:ext uri="{FF2B5EF4-FFF2-40B4-BE49-F238E27FC236}">
                <a16:creationId xmlns:a16="http://schemas.microsoft.com/office/drawing/2014/main" id="{425999BE-0B26-4409-BC5A-5B74730BD57A}"/>
              </a:ext>
            </a:extLst>
          </p:cNvPr>
          <p:cNvCxnSpPr>
            <a:cxnSpLocks/>
          </p:cNvCxnSpPr>
          <p:nvPr/>
        </p:nvCxnSpPr>
        <p:spPr>
          <a:xfrm flipV="1">
            <a:off x="6163453" y="2135419"/>
            <a:ext cx="405741" cy="1"/>
          </a:xfrm>
          <a:prstGeom prst="straightConnector1">
            <a:avLst/>
          </a:prstGeom>
          <a:ln w="5715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BlokTextu 32">
            <a:extLst>
              <a:ext uri="{FF2B5EF4-FFF2-40B4-BE49-F238E27FC236}">
                <a16:creationId xmlns:a16="http://schemas.microsoft.com/office/drawing/2014/main" id="{EC940206-A49C-408E-9C21-49EEB28CBFBC}"/>
              </a:ext>
            </a:extLst>
          </p:cNvPr>
          <p:cNvSpPr txBox="1"/>
          <p:nvPr/>
        </p:nvSpPr>
        <p:spPr>
          <a:xfrm>
            <a:off x="6657998" y="1950753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to use both – aspect use</a:t>
            </a:r>
            <a:endParaRPr lang="sk-SK" dirty="0"/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5E86DE1D-4AB3-463B-B339-34B4B1250EB8}"/>
              </a:ext>
            </a:extLst>
          </p:cNvPr>
          <p:cNvSpPr txBox="1"/>
          <p:nvPr/>
        </p:nvSpPr>
        <p:spPr>
          <a:xfrm>
            <a:off x="2345898" y="3372021"/>
            <a:ext cx="599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…</a:t>
            </a:r>
            <a:endParaRPr lang="sk-SK" sz="4400" dirty="0">
              <a:solidFill>
                <a:srgbClr val="FF0000"/>
              </a:solidFill>
            </a:endParaRPr>
          </a:p>
        </p:txBody>
      </p:sp>
      <p:sp>
        <p:nvSpPr>
          <p:cNvPr id="35" name="BlokTextu 34">
            <a:extLst>
              <a:ext uri="{FF2B5EF4-FFF2-40B4-BE49-F238E27FC236}">
                <a16:creationId xmlns:a16="http://schemas.microsoft.com/office/drawing/2014/main" id="{DE3E4E13-A68A-4FE4-9146-7CF75603CAC9}"/>
              </a:ext>
            </a:extLst>
          </p:cNvPr>
          <p:cNvSpPr txBox="1"/>
          <p:nvPr/>
        </p:nvSpPr>
        <p:spPr>
          <a:xfrm>
            <a:off x="2362036" y="4649051"/>
            <a:ext cx="599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…</a:t>
            </a:r>
            <a:endParaRPr lang="sk-SK" sz="4400" dirty="0">
              <a:solidFill>
                <a:srgbClr val="FF0000"/>
              </a:solidFill>
            </a:endParaRPr>
          </a:p>
        </p:txBody>
      </p:sp>
      <p:pic>
        <p:nvPicPr>
          <p:cNvPr id="37" name="Obrázok 36">
            <a:extLst>
              <a:ext uri="{FF2B5EF4-FFF2-40B4-BE49-F238E27FC236}">
                <a16:creationId xmlns:a16="http://schemas.microsoft.com/office/drawing/2014/main" id="{2ADBF65A-BF03-467E-BDB4-00C2D8677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681" y="2945058"/>
            <a:ext cx="7391400" cy="89535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A01A64F-B1E2-4D67-973B-259A8803B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29256"/>
            <a:ext cx="5446080" cy="299341"/>
          </a:xfrm>
          <a:prstGeom prst="rect">
            <a:avLst/>
          </a:prstGeom>
        </p:spPr>
      </p:pic>
      <p:cxnSp>
        <p:nvCxnSpPr>
          <p:cNvPr id="36" name="Rovná spojovacia šípka 35">
            <a:extLst>
              <a:ext uri="{FF2B5EF4-FFF2-40B4-BE49-F238E27FC236}">
                <a16:creationId xmlns:a16="http://schemas.microsoft.com/office/drawing/2014/main" id="{F6AF0D16-E00C-4DD9-918B-CC33E38737D0}"/>
              </a:ext>
            </a:extLst>
          </p:cNvPr>
          <p:cNvCxnSpPr>
            <a:cxnSpLocks/>
          </p:cNvCxnSpPr>
          <p:nvPr/>
        </p:nvCxnSpPr>
        <p:spPr>
          <a:xfrm flipV="1">
            <a:off x="568646" y="3368191"/>
            <a:ext cx="405741" cy="1"/>
          </a:xfrm>
          <a:prstGeom prst="straightConnector1">
            <a:avLst/>
          </a:prstGeom>
          <a:ln w="57150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29519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C290E8-582A-4435-96DC-32ABD8BC6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05" y="387658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/>
              <a:t>Mapping of pointcuts</a:t>
            </a:r>
            <a:endParaRPr lang="sk-SK" sz="4800" b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D5D690F-7CD3-4089-BDE8-D726ED10B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921" y="2160589"/>
            <a:ext cx="7391400" cy="89535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9D53BA0-7C7F-48BA-9469-0C399DBB60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359" b="-1"/>
          <a:stretch/>
        </p:blipFill>
        <p:spPr>
          <a:xfrm>
            <a:off x="339269" y="1819329"/>
            <a:ext cx="8899935" cy="34126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53AF91F-6C4D-43E6-BB23-565EC20F0A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94"/>
          <a:stretch/>
        </p:blipFill>
        <p:spPr>
          <a:xfrm>
            <a:off x="572484" y="3166810"/>
            <a:ext cx="7527201" cy="39351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EEA119F-C343-4CD3-8EDC-3DD201C8AE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921" y="3628772"/>
            <a:ext cx="7353300" cy="866775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23F6A7B1-8709-4A6A-9EF4-D30833DC0DD1}"/>
              </a:ext>
            </a:extLst>
          </p:cNvPr>
          <p:cNvSpPr txBox="1"/>
          <p:nvPr/>
        </p:nvSpPr>
        <p:spPr>
          <a:xfrm>
            <a:off x="4109495" y="2495673"/>
            <a:ext cx="599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…</a:t>
            </a:r>
            <a:endParaRPr lang="sk-SK" sz="4400" dirty="0">
              <a:solidFill>
                <a:srgbClr val="FF0000"/>
              </a:solidFill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F983F3E8-AB9D-4E62-98CF-6BD20D1C9933}"/>
              </a:ext>
            </a:extLst>
          </p:cNvPr>
          <p:cNvSpPr txBox="1"/>
          <p:nvPr/>
        </p:nvSpPr>
        <p:spPr>
          <a:xfrm>
            <a:off x="4113667" y="3936251"/>
            <a:ext cx="599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…</a:t>
            </a:r>
            <a:endParaRPr lang="sk-SK" sz="4400" dirty="0">
              <a:solidFill>
                <a:srgbClr val="FF0000"/>
              </a:solidFill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FF9336CC-89CB-43AB-A61F-D3D6EBB06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1821" y="5491790"/>
            <a:ext cx="8572500" cy="66675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F305ECD-8E27-44EC-9447-B76A0B0854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3322"/>
          <a:stretch/>
        </p:blipFill>
        <p:spPr>
          <a:xfrm>
            <a:off x="572484" y="5093642"/>
            <a:ext cx="4071906" cy="3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8852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1D60DE-4547-4BB2-8313-E98DAD1F8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02" y="318704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/>
              <a:t>Statistics configuration</a:t>
            </a:r>
            <a:endParaRPr lang="sk-SK" sz="4800" b="1" dirty="0"/>
          </a:p>
        </p:txBody>
      </p:sp>
      <p:pic>
        <p:nvPicPr>
          <p:cNvPr id="28" name="Zástupný objekt pre obsah 3">
            <a:extLst>
              <a:ext uri="{FF2B5EF4-FFF2-40B4-BE49-F238E27FC236}">
                <a16:creationId xmlns:a16="http://schemas.microsoft.com/office/drawing/2014/main" id="{87121317-CD11-48D2-B2D0-01AC51195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856" y="4583162"/>
            <a:ext cx="7299699" cy="756825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3A012D0-CED0-47C5-A5FA-8049366CA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213" y="1595167"/>
            <a:ext cx="7134367" cy="67544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C38D9AF7-6577-458E-93F4-D39962488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47" y="2527061"/>
            <a:ext cx="5314950" cy="60960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24114EE7-3012-430D-AF87-6EC3B9EC4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207" y="3570248"/>
            <a:ext cx="6372225" cy="1171575"/>
          </a:xfrm>
          <a:prstGeom prst="rect">
            <a:avLst/>
          </a:prstGeom>
        </p:spPr>
      </p:pic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66B3B91B-6AA7-4E4A-92CC-D60B9448FBA2}"/>
              </a:ext>
            </a:extLst>
          </p:cNvPr>
          <p:cNvCxnSpPr>
            <a:cxnSpLocks/>
          </p:cNvCxnSpPr>
          <p:nvPr/>
        </p:nvCxnSpPr>
        <p:spPr>
          <a:xfrm flipH="1" flipV="1">
            <a:off x="4163629" y="3167465"/>
            <a:ext cx="2485746" cy="429800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5E34E948-79E0-4A41-AE90-0732049717A1}"/>
              </a:ext>
            </a:extLst>
          </p:cNvPr>
          <p:cNvCxnSpPr>
            <a:cxnSpLocks/>
            <a:endCxn id="7" idx="2"/>
          </p:cNvCxnSpPr>
          <p:nvPr/>
        </p:nvCxnSpPr>
        <p:spPr>
          <a:xfrm flipH="1" flipV="1">
            <a:off x="6001397" y="2270610"/>
            <a:ext cx="849323" cy="1299638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ĺžnik 17">
            <a:extLst>
              <a:ext uri="{FF2B5EF4-FFF2-40B4-BE49-F238E27FC236}">
                <a16:creationId xmlns:a16="http://schemas.microsoft.com/office/drawing/2014/main" id="{F3F6BE3D-1C63-423C-A1CC-4B8783C0695C}"/>
              </a:ext>
            </a:extLst>
          </p:cNvPr>
          <p:cNvSpPr/>
          <p:nvPr/>
        </p:nvSpPr>
        <p:spPr>
          <a:xfrm>
            <a:off x="1285289" y="2915907"/>
            <a:ext cx="3126913" cy="21596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EA5F711A-E661-4921-92C3-4E6FDC96A523}"/>
              </a:ext>
            </a:extLst>
          </p:cNvPr>
          <p:cNvSpPr/>
          <p:nvPr/>
        </p:nvSpPr>
        <p:spPr>
          <a:xfrm>
            <a:off x="3182380" y="2040029"/>
            <a:ext cx="3466995" cy="24801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83721288-6889-4C75-8D81-7B9D0BF2162C}"/>
              </a:ext>
            </a:extLst>
          </p:cNvPr>
          <p:cNvSpPr txBox="1"/>
          <p:nvPr/>
        </p:nvSpPr>
        <p:spPr>
          <a:xfrm>
            <a:off x="6768867" y="2297627"/>
            <a:ext cx="473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Statistics</a:t>
            </a:r>
            <a:r>
              <a:rPr lang="sk-SK" b="1" dirty="0"/>
              <a:t> </a:t>
            </a:r>
            <a:r>
              <a:rPr lang="sk-SK" b="1" dirty="0" err="1"/>
              <a:t>observation</a:t>
            </a:r>
            <a:r>
              <a:rPr lang="sk-SK" b="1" dirty="0"/>
              <a:t> are </a:t>
            </a:r>
            <a:r>
              <a:rPr lang="sk-SK" b="1" dirty="0" err="1"/>
              <a:t>gathered</a:t>
            </a:r>
            <a:endParaRPr lang="sk-SK" b="1" dirty="0"/>
          </a:p>
          <a:p>
            <a:r>
              <a:rPr lang="sk-SK" b="1" dirty="0" err="1"/>
              <a:t>if</a:t>
            </a:r>
            <a:r>
              <a:rPr lang="sk-SK" b="1" dirty="0"/>
              <a:t> </a:t>
            </a:r>
            <a:r>
              <a:rPr lang="sk-SK" b="1" dirty="0" err="1"/>
              <a:t>value</a:t>
            </a:r>
            <a:r>
              <a:rPr lang="sk-SK" b="1" dirty="0"/>
              <a:t> of </a:t>
            </a:r>
            <a:r>
              <a:rPr lang="sk-SK" b="1" dirty="0" err="1"/>
              <a:t>variable</a:t>
            </a:r>
            <a:r>
              <a:rPr lang="sk-SK" b="1" dirty="0"/>
              <a:t> </a:t>
            </a:r>
            <a:r>
              <a:rPr lang="sk-SK" b="1" dirty="0" err="1"/>
              <a:t>from</a:t>
            </a:r>
            <a:r>
              <a:rPr lang="sk-SK" b="1" dirty="0"/>
              <a:t> </a:t>
            </a:r>
            <a:r>
              <a:rPr lang="sk-SK" b="1" dirty="0" err="1"/>
              <a:t>config</a:t>
            </a:r>
            <a:r>
              <a:rPr lang="sk-SK" b="1" dirty="0"/>
              <a:t> </a:t>
            </a:r>
            <a:r>
              <a:rPr lang="sk-SK" b="1" dirty="0" err="1"/>
              <a:t>file</a:t>
            </a:r>
            <a:r>
              <a:rPr lang="sk-SK" b="1" dirty="0"/>
              <a:t> </a:t>
            </a:r>
            <a:r>
              <a:rPr lang="sk-SK" b="1" dirty="0" err="1"/>
              <a:t>is</a:t>
            </a:r>
            <a:r>
              <a:rPr lang="sk-SK" b="1" dirty="0"/>
              <a:t> </a:t>
            </a:r>
            <a:r>
              <a:rPr lang="sk-SK" b="1" dirty="0" err="1"/>
              <a:t>True</a:t>
            </a:r>
            <a:endParaRPr lang="sk-SK" b="1" dirty="0"/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666993F3-A705-4F11-99B8-AAF73303667B}"/>
              </a:ext>
            </a:extLst>
          </p:cNvPr>
          <p:cNvSpPr txBox="1"/>
          <p:nvPr/>
        </p:nvSpPr>
        <p:spPr>
          <a:xfrm>
            <a:off x="7768087" y="882107"/>
            <a:ext cx="1800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>
                <a:solidFill>
                  <a:srgbClr val="FF0000"/>
                </a:solidFill>
              </a:rPr>
              <a:t>MOVES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CABAD9E8-2604-425C-8E80-169F4E61A084}"/>
              </a:ext>
            </a:extLst>
          </p:cNvPr>
          <p:cNvSpPr txBox="1"/>
          <p:nvPr/>
        </p:nvSpPr>
        <p:spPr>
          <a:xfrm>
            <a:off x="400327" y="1752827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>
                <a:solidFill>
                  <a:srgbClr val="FF0000"/>
                </a:solidFill>
              </a:rPr>
              <a:t>HITS</a:t>
            </a: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29DB2AB5-195A-4F88-AD48-D7930D56A3CA}"/>
              </a:ext>
            </a:extLst>
          </p:cNvPr>
          <p:cNvSpPr txBox="1"/>
          <p:nvPr/>
        </p:nvSpPr>
        <p:spPr>
          <a:xfrm>
            <a:off x="331568" y="3570248"/>
            <a:ext cx="36904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>
                <a:solidFill>
                  <a:srgbClr val="FF0000"/>
                </a:solidFill>
              </a:rPr>
              <a:t>MISS</a:t>
            </a:r>
            <a:r>
              <a:rPr lang="sk-SK" sz="4400" b="1" dirty="0">
                <a:solidFill>
                  <a:srgbClr val="FF0000"/>
                </a:solidFill>
              </a:rPr>
              <a:t> </a:t>
            </a:r>
            <a:r>
              <a:rPr lang="sk-SK" sz="2400" b="1" dirty="0">
                <a:solidFill>
                  <a:srgbClr val="FF0000"/>
                </a:solidFill>
              </a:rPr>
              <a:t>= MOVES - HITS</a:t>
            </a:r>
          </a:p>
        </p:txBody>
      </p:sp>
      <p:pic>
        <p:nvPicPr>
          <p:cNvPr id="31" name="Obrázok 30">
            <a:extLst>
              <a:ext uri="{FF2B5EF4-FFF2-40B4-BE49-F238E27FC236}">
                <a16:creationId xmlns:a16="http://schemas.microsoft.com/office/drawing/2014/main" id="{6EA9407D-4405-4052-8FE3-4EDA872638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94" b="46743"/>
          <a:stretch/>
        </p:blipFill>
        <p:spPr>
          <a:xfrm>
            <a:off x="685154" y="5398236"/>
            <a:ext cx="8448816" cy="1521272"/>
          </a:xfrm>
          <a:prstGeom prst="rect">
            <a:avLst/>
          </a:prstGeom>
        </p:spPr>
      </p:pic>
      <p:sp>
        <p:nvSpPr>
          <p:cNvPr id="32" name="BlokTextu 31">
            <a:extLst>
              <a:ext uri="{FF2B5EF4-FFF2-40B4-BE49-F238E27FC236}">
                <a16:creationId xmlns:a16="http://schemas.microsoft.com/office/drawing/2014/main" id="{4036CFCD-F717-4008-B941-1B28E944FE93}"/>
              </a:ext>
            </a:extLst>
          </p:cNvPr>
          <p:cNvSpPr txBox="1"/>
          <p:nvPr/>
        </p:nvSpPr>
        <p:spPr>
          <a:xfrm>
            <a:off x="6501384" y="5592541"/>
            <a:ext cx="457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Statistics</a:t>
            </a:r>
            <a:r>
              <a:rPr lang="sk-SK" b="1" dirty="0"/>
              <a:t> </a:t>
            </a:r>
            <a:r>
              <a:rPr lang="sk-SK" b="1" dirty="0" err="1"/>
              <a:t>objects</a:t>
            </a:r>
            <a:r>
              <a:rPr lang="sk-SK" b="1" dirty="0"/>
              <a:t> are </a:t>
            </a:r>
            <a:r>
              <a:rPr lang="sk-SK" b="1" dirty="0" err="1"/>
              <a:t>stored</a:t>
            </a:r>
            <a:r>
              <a:rPr lang="sk-SK" b="1" dirty="0"/>
              <a:t> in </a:t>
            </a:r>
            <a:r>
              <a:rPr lang="sk-SK" b="1" dirty="0" err="1"/>
              <a:t>hash-map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77053873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D82E1-8E3A-4339-A186-AFB8F66FC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FF309C5-9F94-41A6-AB64-5A817AE9C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D1D0E02-6B35-4991-AA46-C769AF54F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50" y="386687"/>
            <a:ext cx="91535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7545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97F08D-B2E4-43D3-9B23-DFE1C7EF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58" y="176331"/>
            <a:ext cx="8596668" cy="1320800"/>
          </a:xfrm>
        </p:spPr>
        <p:txBody>
          <a:bodyPr>
            <a:noAutofit/>
          </a:bodyPr>
          <a:lstStyle/>
          <a:p>
            <a:r>
              <a:rPr lang="en-US" sz="4800" b="1" dirty="0"/>
              <a:t>Variable encapsulation problem</a:t>
            </a:r>
            <a:endParaRPr lang="sk-SK" sz="48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ADFDA31-F262-4BDB-889C-6E081145B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19" y="5053678"/>
            <a:ext cx="8902610" cy="104590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F7EA37E-1583-4CD8-A670-B03236CC6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01" y="3270439"/>
            <a:ext cx="9292882" cy="191203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8D60DEC0-8F64-47EE-82B4-FC0D7E6F8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01" y="2353883"/>
            <a:ext cx="8591550" cy="666750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F90C008C-307E-4EC6-8C02-E320514812AA}"/>
              </a:ext>
            </a:extLst>
          </p:cNvPr>
          <p:cNvSpPr/>
          <p:nvPr/>
        </p:nvSpPr>
        <p:spPr>
          <a:xfrm>
            <a:off x="1843817" y="4087617"/>
            <a:ext cx="4217389" cy="2776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E1671B77-E1ED-41D1-8090-4AE42055C73B}"/>
              </a:ext>
            </a:extLst>
          </p:cNvPr>
          <p:cNvSpPr/>
          <p:nvPr/>
        </p:nvSpPr>
        <p:spPr>
          <a:xfrm>
            <a:off x="387963" y="5443895"/>
            <a:ext cx="882344" cy="2384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14" name="Šípka: zakrivená nadol 13">
            <a:extLst>
              <a:ext uri="{FF2B5EF4-FFF2-40B4-BE49-F238E27FC236}">
                <a16:creationId xmlns:a16="http://schemas.microsoft.com/office/drawing/2014/main" id="{EA418FA0-6CEE-4211-8BD9-B2342137D4E8}"/>
              </a:ext>
            </a:extLst>
          </p:cNvPr>
          <p:cNvSpPr/>
          <p:nvPr/>
        </p:nvSpPr>
        <p:spPr>
          <a:xfrm rot="18410350" flipH="1">
            <a:off x="-108559" y="3762089"/>
            <a:ext cx="1875391" cy="1292658"/>
          </a:xfrm>
          <a:prstGeom prst="curvedDownArrow">
            <a:avLst>
              <a:gd name="adj1" fmla="val 27528"/>
              <a:gd name="adj2" fmla="val 50000"/>
              <a:gd name="adj3" fmla="val 32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E9E460B1-6D3A-4C06-AB2B-762AA12C3F76}"/>
              </a:ext>
            </a:extLst>
          </p:cNvPr>
          <p:cNvSpPr txBox="1"/>
          <p:nvPr/>
        </p:nvSpPr>
        <p:spPr>
          <a:xfrm>
            <a:off x="5473142" y="4408418"/>
            <a:ext cx="6540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To call function to manage computer guess, </a:t>
            </a:r>
          </a:p>
          <a:p>
            <a:r>
              <a:rPr lang="en-US" sz="2400" b="1" dirty="0"/>
              <a:t>which should not be publicly visible</a:t>
            </a:r>
            <a:endParaRPr lang="sk-SK" sz="2400" b="1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0D71AEC0-B328-4D8A-9DD5-754ED3A61207}"/>
              </a:ext>
            </a:extLst>
          </p:cNvPr>
          <p:cNvSpPr txBox="1"/>
          <p:nvPr/>
        </p:nvSpPr>
        <p:spPr>
          <a:xfrm>
            <a:off x="508658" y="1627843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 player instance chooser aspect:</a:t>
            </a:r>
            <a:endParaRPr lang="sk-SK" sz="2800" b="1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FCCE032B-D382-4DFF-8A6C-3176C13CD985}"/>
              </a:ext>
            </a:extLst>
          </p:cNvPr>
          <p:cNvSpPr txBox="1"/>
          <p:nvPr/>
        </p:nvSpPr>
        <p:spPr>
          <a:xfrm>
            <a:off x="8202266" y="3351018"/>
            <a:ext cx="3296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The same problem</a:t>
            </a:r>
            <a:endParaRPr lang="sk-SK" sz="2800" b="1" dirty="0">
              <a:solidFill>
                <a:srgbClr val="FF0000"/>
              </a:solidFill>
            </a:endParaRPr>
          </a:p>
        </p:txBody>
      </p:sp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79BBD574-2C42-4DA1-9918-254FF874133C}"/>
              </a:ext>
            </a:extLst>
          </p:cNvPr>
          <p:cNvCxnSpPr>
            <a:cxnSpLocks/>
          </p:cNvCxnSpPr>
          <p:nvPr/>
        </p:nvCxnSpPr>
        <p:spPr>
          <a:xfrm flipH="1">
            <a:off x="5102352" y="3638057"/>
            <a:ext cx="3099914" cy="225221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57112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9B2ACA-82ED-4F36-BB94-76AD9287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DC154D49-EBF9-4624-9249-53C01CC01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0" y="100729"/>
            <a:ext cx="10059103" cy="6656542"/>
          </a:xfrm>
        </p:spPr>
      </p:pic>
    </p:spTree>
    <p:extLst>
      <p:ext uri="{BB962C8B-B14F-4D97-AF65-F5344CB8AC3E}">
        <p14:creationId xmlns:p14="http://schemas.microsoft.com/office/powerpoint/2010/main" val="3187537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9F8D1B-E3A3-4320-9845-9328ADF59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25" y="418837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/>
              <a:t>Derivation rules</a:t>
            </a:r>
            <a:endParaRPr lang="sk-SK" sz="4800" b="1" dirty="0"/>
          </a:p>
        </p:txBody>
      </p:sp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B47BD33E-F0F1-4981-A82B-CE99913E9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6" y="2672515"/>
            <a:ext cx="11080506" cy="3780408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863403F8-C904-4DA6-A9A4-FB8480A8DDE5}"/>
              </a:ext>
            </a:extLst>
          </p:cNvPr>
          <p:cNvSpPr txBox="1"/>
          <p:nvPr/>
        </p:nvSpPr>
        <p:spPr>
          <a:xfrm>
            <a:off x="226426" y="2761627"/>
            <a:ext cx="54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{}</a:t>
            </a:r>
            <a:endParaRPr lang="sk-SK" sz="3200" b="1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C633AC77-76D0-4A96-9F6B-21E7634AEEDE}"/>
              </a:ext>
            </a:extLst>
          </p:cNvPr>
          <p:cNvSpPr txBox="1"/>
          <p:nvPr/>
        </p:nvSpPr>
        <p:spPr>
          <a:xfrm>
            <a:off x="38990" y="1576781"/>
            <a:ext cx="3956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{“difficulty”: “beginner”}</a:t>
            </a:r>
            <a:endParaRPr lang="sk-SK" sz="2400" b="1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270F4B7-49AE-44D1-BBD7-8119AD75A60C}"/>
              </a:ext>
            </a:extLst>
          </p:cNvPr>
          <p:cNvSpPr txBox="1"/>
          <p:nvPr/>
        </p:nvSpPr>
        <p:spPr>
          <a:xfrm>
            <a:off x="1728231" y="2165123"/>
            <a:ext cx="3841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{“</a:t>
            </a:r>
            <a:r>
              <a:rPr lang="en-US" sz="2400" b="1" dirty="0" err="1"/>
              <a:t>playerNames</a:t>
            </a:r>
            <a:r>
              <a:rPr lang="en-US" sz="2400" b="1" dirty="0"/>
              <a:t>”: “true”}</a:t>
            </a:r>
            <a:endParaRPr lang="sk-SK" sz="2400" b="1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2DE30A70-C735-47B6-838B-9BA5B2EE644B}"/>
              </a:ext>
            </a:extLst>
          </p:cNvPr>
          <p:cNvSpPr txBox="1"/>
          <p:nvPr/>
        </p:nvSpPr>
        <p:spPr>
          <a:xfrm>
            <a:off x="6692328" y="1508057"/>
            <a:ext cx="3260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{“statistics”: “true”}</a:t>
            </a:r>
            <a:endParaRPr lang="sk-SK" sz="2400" b="1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B80AB0E-E6DA-4DAC-9041-245FB206CE92}"/>
              </a:ext>
            </a:extLst>
          </p:cNvPr>
          <p:cNvSpPr txBox="1"/>
          <p:nvPr/>
        </p:nvSpPr>
        <p:spPr>
          <a:xfrm>
            <a:off x="7178018" y="2106194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{“challenge”: “true”}</a:t>
            </a:r>
            <a:endParaRPr lang="sk-SK" sz="2400" b="1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B4B4D38-BA3B-486A-9269-6E8D4D8A3C01}"/>
              </a:ext>
            </a:extLst>
          </p:cNvPr>
          <p:cNvSpPr txBox="1"/>
          <p:nvPr/>
        </p:nvSpPr>
        <p:spPr>
          <a:xfrm>
            <a:off x="5784213" y="878933"/>
            <a:ext cx="3379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{“computer”: “true”}</a:t>
            </a:r>
            <a:endParaRPr lang="sk-SK" sz="2400" b="1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2D53CEE4-36A9-48F9-B296-92AD13F3C9ED}"/>
              </a:ext>
            </a:extLst>
          </p:cNvPr>
          <p:cNvSpPr txBox="1"/>
          <p:nvPr/>
        </p:nvSpPr>
        <p:spPr>
          <a:xfrm>
            <a:off x="5569347" y="3882411"/>
            <a:ext cx="3360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{“computer”: “true”,</a:t>
            </a:r>
          </a:p>
          <a:p>
            <a:r>
              <a:rPr lang="en-US" sz="2400" b="1" dirty="0"/>
              <a:t> “strategy”: “true”}</a:t>
            </a:r>
            <a:endParaRPr lang="sk-SK" sz="2400" b="1" dirty="0"/>
          </a:p>
        </p:txBody>
      </p: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9D39ADB0-0CDD-4970-8FC0-50DA57A40C59}"/>
              </a:ext>
            </a:extLst>
          </p:cNvPr>
          <p:cNvCxnSpPr>
            <a:cxnSpLocks/>
          </p:cNvCxnSpPr>
          <p:nvPr/>
        </p:nvCxnSpPr>
        <p:spPr>
          <a:xfrm>
            <a:off x="1230811" y="2052411"/>
            <a:ext cx="786445" cy="12939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id="{A1F29752-5C2B-44B2-9EF3-04CB4FEAE903}"/>
              </a:ext>
            </a:extLst>
          </p:cNvPr>
          <p:cNvCxnSpPr>
            <a:cxnSpLocks/>
          </p:cNvCxnSpPr>
          <p:nvPr/>
        </p:nvCxnSpPr>
        <p:spPr>
          <a:xfrm>
            <a:off x="2816194" y="2626788"/>
            <a:ext cx="550803" cy="8914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>
            <a:extLst>
              <a:ext uri="{FF2B5EF4-FFF2-40B4-BE49-F238E27FC236}">
                <a16:creationId xmlns:a16="http://schemas.microsoft.com/office/drawing/2014/main" id="{3C439386-4186-4CBD-8084-C10EDDB5E3B5}"/>
              </a:ext>
            </a:extLst>
          </p:cNvPr>
          <p:cNvCxnSpPr>
            <a:cxnSpLocks/>
          </p:cNvCxnSpPr>
          <p:nvPr/>
        </p:nvCxnSpPr>
        <p:spPr>
          <a:xfrm>
            <a:off x="695106" y="3114921"/>
            <a:ext cx="308071" cy="4032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>
            <a:extLst>
              <a:ext uri="{FF2B5EF4-FFF2-40B4-BE49-F238E27FC236}">
                <a16:creationId xmlns:a16="http://schemas.microsoft.com/office/drawing/2014/main" id="{0F353D10-5F3B-410C-B7F7-E35E13E20285}"/>
              </a:ext>
            </a:extLst>
          </p:cNvPr>
          <p:cNvCxnSpPr>
            <a:cxnSpLocks/>
          </p:cNvCxnSpPr>
          <p:nvPr/>
        </p:nvCxnSpPr>
        <p:spPr>
          <a:xfrm flipH="1">
            <a:off x="4879952" y="1340598"/>
            <a:ext cx="1794243" cy="21242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ovná spojovacia šípka 19">
            <a:extLst>
              <a:ext uri="{FF2B5EF4-FFF2-40B4-BE49-F238E27FC236}">
                <a16:creationId xmlns:a16="http://schemas.microsoft.com/office/drawing/2014/main" id="{49DBF369-CA5A-4987-8764-3665F0BBE0D6}"/>
              </a:ext>
            </a:extLst>
          </p:cNvPr>
          <p:cNvCxnSpPr>
            <a:cxnSpLocks/>
          </p:cNvCxnSpPr>
          <p:nvPr/>
        </p:nvCxnSpPr>
        <p:spPr>
          <a:xfrm flipH="1">
            <a:off x="4975669" y="4218471"/>
            <a:ext cx="661229" cy="1778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>
            <a:extLst>
              <a:ext uri="{FF2B5EF4-FFF2-40B4-BE49-F238E27FC236}">
                <a16:creationId xmlns:a16="http://schemas.microsoft.com/office/drawing/2014/main" id="{45C12C29-7CF6-4E23-8E1C-E3306EDED536}"/>
              </a:ext>
            </a:extLst>
          </p:cNvPr>
          <p:cNvCxnSpPr>
            <a:cxnSpLocks/>
          </p:cNvCxnSpPr>
          <p:nvPr/>
        </p:nvCxnSpPr>
        <p:spPr>
          <a:xfrm flipH="1">
            <a:off x="7290645" y="2621642"/>
            <a:ext cx="1444982" cy="8970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ovacia šípka 23">
            <a:extLst>
              <a:ext uri="{FF2B5EF4-FFF2-40B4-BE49-F238E27FC236}">
                <a16:creationId xmlns:a16="http://schemas.microsoft.com/office/drawing/2014/main" id="{9FDDA3E0-E757-46E2-86E7-067E12B4E970}"/>
              </a:ext>
            </a:extLst>
          </p:cNvPr>
          <p:cNvCxnSpPr>
            <a:cxnSpLocks/>
          </p:cNvCxnSpPr>
          <p:nvPr/>
        </p:nvCxnSpPr>
        <p:spPr>
          <a:xfrm flipH="1">
            <a:off x="6066767" y="2001538"/>
            <a:ext cx="866693" cy="14633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09948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0E030F-6E67-4EBC-8C72-C3186E643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188A2C9-F4EA-43CC-AFB8-F25F91771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85" y="2160588"/>
            <a:ext cx="3369267" cy="3881437"/>
          </a:xfrm>
        </p:spPr>
      </p:pic>
    </p:spTree>
    <p:extLst>
      <p:ext uri="{BB962C8B-B14F-4D97-AF65-F5344CB8AC3E}">
        <p14:creationId xmlns:p14="http://schemas.microsoft.com/office/powerpoint/2010/main" val="281316479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17AB34-AB7F-4BC5-B4D7-9C444382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EEFF299-DF4F-48BD-BE96-29CD843EA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3C61A395-DE95-45D2-894D-EB1C2E45DA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25"/>
          <a:stretch/>
        </p:blipFill>
        <p:spPr>
          <a:xfrm>
            <a:off x="328840" y="0"/>
            <a:ext cx="10200078" cy="5931195"/>
          </a:xfrm>
          <a:prstGeom prst="rect">
            <a:avLst/>
          </a:prstGeom>
        </p:spPr>
      </p:pic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46B722D-36FB-4694-BB49-8B9DAC193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/>
        </p:blipFill>
        <p:spPr>
          <a:xfrm>
            <a:off x="328840" y="980637"/>
            <a:ext cx="10200078" cy="809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543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6406FBEB-CFD5-407B-83DB-363F34B30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55" y="291403"/>
            <a:ext cx="11661905" cy="6435970"/>
          </a:xfrm>
        </p:spPr>
      </p:pic>
    </p:spTree>
    <p:extLst>
      <p:ext uri="{BB962C8B-B14F-4D97-AF65-F5344CB8AC3E}">
        <p14:creationId xmlns:p14="http://schemas.microsoft.com/office/powerpoint/2010/main" val="7366541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F7C213-D4FD-4A7C-BECD-06DB7850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14291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/>
              <a:t>Object oriented redesign</a:t>
            </a:r>
            <a:endParaRPr lang="sk-SK" sz="48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9B7C578-C6BC-4FD6-BE21-8DF3EA0C0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05482"/>
            <a:ext cx="8596668" cy="3880773"/>
          </a:xfrm>
        </p:spPr>
        <p:txBody>
          <a:bodyPr/>
          <a:lstStyle/>
          <a:p>
            <a:r>
              <a:rPr lang="sk-SK" b="1" i="1" dirty="0" err="1"/>
              <a:t>Hardcoded</a:t>
            </a:r>
            <a:r>
              <a:rPr lang="sk-SK" b="1" i="1" dirty="0"/>
              <a:t> </a:t>
            </a:r>
            <a:r>
              <a:rPr lang="sk-SK" b="1" i="1" dirty="0" err="1"/>
              <a:t>parts</a:t>
            </a:r>
            <a:r>
              <a:rPr lang="sk-SK" b="1" i="1" dirty="0"/>
              <a:t> </a:t>
            </a:r>
            <a:r>
              <a:rPr lang="sk-SK" b="1" i="1" dirty="0" err="1"/>
              <a:t>should</a:t>
            </a:r>
            <a:r>
              <a:rPr lang="sk-SK" b="1" i="1" dirty="0"/>
              <a:t> </a:t>
            </a:r>
            <a:r>
              <a:rPr lang="sk-SK" b="1" i="1" dirty="0" err="1"/>
              <a:t>be</a:t>
            </a:r>
            <a:r>
              <a:rPr lang="sk-SK" b="1" i="1" dirty="0"/>
              <a:t> </a:t>
            </a:r>
            <a:r>
              <a:rPr lang="sk-SK" b="1" i="1" dirty="0" err="1"/>
              <a:t>changed</a:t>
            </a:r>
            <a:r>
              <a:rPr lang="sk-SK" b="1" i="1" dirty="0"/>
              <a:t> to </a:t>
            </a:r>
            <a:r>
              <a:rPr lang="sk-SK" b="1" i="1" dirty="0" err="1"/>
              <a:t>support</a:t>
            </a:r>
            <a:r>
              <a:rPr lang="sk-SK" b="1" i="1" dirty="0"/>
              <a:t> </a:t>
            </a:r>
            <a:r>
              <a:rPr lang="sk-SK" b="1" i="1" dirty="0" err="1"/>
              <a:t>configurability</a:t>
            </a:r>
            <a:endParaRPr lang="en-US" b="1" i="1" dirty="0"/>
          </a:p>
          <a:p>
            <a:pPr lvl="1"/>
            <a:r>
              <a:rPr lang="sk-SK" dirty="0" err="1"/>
              <a:t>Different</a:t>
            </a:r>
            <a:r>
              <a:rPr lang="sk-SK" dirty="0"/>
              <a:t> </a:t>
            </a:r>
            <a:r>
              <a:rPr lang="sk-SK" dirty="0" err="1"/>
              <a:t>lengths</a:t>
            </a:r>
            <a:r>
              <a:rPr lang="sk-SK" dirty="0"/>
              <a:t> of </a:t>
            </a:r>
            <a:r>
              <a:rPr lang="sk-SK" dirty="0" err="1"/>
              <a:t>board</a:t>
            </a:r>
            <a:endParaRPr lang="sk-SK" dirty="0"/>
          </a:p>
          <a:p>
            <a:pPr lvl="1"/>
            <a:r>
              <a:rPr lang="sk-SK" dirty="0" err="1"/>
              <a:t>Support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adding</a:t>
            </a:r>
            <a:r>
              <a:rPr lang="sk-SK" dirty="0"/>
              <a:t> </a:t>
            </a:r>
            <a:r>
              <a:rPr lang="sk-SK" dirty="0" err="1"/>
              <a:t>player</a:t>
            </a:r>
            <a:endParaRPr lang="en-US" dirty="0"/>
          </a:p>
          <a:p>
            <a:r>
              <a:rPr lang="en-US" b="1" i="1" dirty="0"/>
              <a:t>Concerns should be separated</a:t>
            </a:r>
          </a:p>
          <a:p>
            <a:pPr lvl="1"/>
            <a:r>
              <a:rPr lang="en-US" dirty="0"/>
              <a:t>Setup of player should be part of player class</a:t>
            </a:r>
          </a:p>
          <a:p>
            <a:pPr lvl="1"/>
            <a:r>
              <a:rPr lang="en-US" dirty="0"/>
              <a:t>Setup of computer should be part of computer class</a:t>
            </a:r>
            <a:endParaRPr lang="sk-SK" dirty="0"/>
          </a:p>
          <a:p>
            <a:r>
              <a:rPr lang="sk-SK" b="1" i="1" dirty="0" err="1"/>
              <a:t>Static</a:t>
            </a:r>
            <a:r>
              <a:rPr lang="sk-SK" b="1" i="1" dirty="0"/>
              <a:t> </a:t>
            </a:r>
            <a:r>
              <a:rPr lang="sk-SK" b="1" i="1" dirty="0" err="1"/>
              <a:t>methods</a:t>
            </a:r>
            <a:r>
              <a:rPr lang="sk-SK" b="1" i="1" dirty="0"/>
              <a:t> </a:t>
            </a:r>
            <a:r>
              <a:rPr lang="sk-SK" b="1" i="1" dirty="0" err="1"/>
              <a:t>should</a:t>
            </a:r>
            <a:r>
              <a:rPr lang="sk-SK" b="1" i="1" dirty="0"/>
              <a:t> </a:t>
            </a:r>
            <a:r>
              <a:rPr lang="sk-SK" b="1" i="1" dirty="0" err="1"/>
              <a:t>be</a:t>
            </a:r>
            <a:r>
              <a:rPr lang="sk-SK" b="1" i="1" dirty="0"/>
              <a:t> </a:t>
            </a:r>
            <a:r>
              <a:rPr lang="sk-SK" b="1" i="1" dirty="0" err="1"/>
              <a:t>replaced</a:t>
            </a:r>
            <a:r>
              <a:rPr lang="sk-SK" b="1" i="1" dirty="0"/>
              <a:t> by </a:t>
            </a:r>
            <a:r>
              <a:rPr lang="sk-SK" b="1" i="1" dirty="0" err="1"/>
              <a:t>objects</a:t>
            </a:r>
            <a:endParaRPr lang="sk-SK" b="1" i="1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35755A67-FA8C-474E-8AEA-07146681CF3B}"/>
              </a:ext>
            </a:extLst>
          </p:cNvPr>
          <p:cNvSpPr txBox="1"/>
          <p:nvPr/>
        </p:nvSpPr>
        <p:spPr>
          <a:xfrm rot="21412275">
            <a:off x="2398128" y="4641705"/>
            <a:ext cx="7395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Performing </a:t>
            </a:r>
            <a:r>
              <a:rPr lang="sk-SK" sz="3600" b="1" dirty="0" err="1">
                <a:solidFill>
                  <a:srgbClr val="00B050"/>
                </a:solidFill>
              </a:rPr>
              <a:t>refact</a:t>
            </a:r>
            <a:r>
              <a:rPr lang="en-US" sz="3600" b="1" dirty="0" err="1">
                <a:solidFill>
                  <a:srgbClr val="00B050"/>
                </a:solidFill>
              </a:rPr>
              <a:t>oring</a:t>
            </a:r>
            <a:r>
              <a:rPr lang="en-US" sz="3600" b="1" dirty="0">
                <a:solidFill>
                  <a:srgbClr val="00B050"/>
                </a:solidFill>
              </a:rPr>
              <a:t> of project</a:t>
            </a:r>
            <a:endParaRPr lang="sk-SK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9810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DC1982-1E44-461E-8283-2BA4A00A8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30" y="290004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/>
              <a:t>Schema after refactoring</a:t>
            </a:r>
            <a:endParaRPr lang="sk-SK" sz="48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38B6065-67F8-43E7-9CF0-BB7DF9763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18" y="1382150"/>
            <a:ext cx="8392692" cy="526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3186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9C1EB-D366-01CF-678C-8AC02225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95" y="316523"/>
            <a:ext cx="8596668" cy="1320800"/>
          </a:xfrm>
        </p:spPr>
        <p:txBody>
          <a:bodyPr>
            <a:noAutofit/>
          </a:bodyPr>
          <a:lstStyle/>
          <a:p>
            <a:r>
              <a:rPr lang="en-US" sz="4800" b="1" dirty="0"/>
              <a:t>Quality checker </a:t>
            </a:r>
            <a:br>
              <a:rPr lang="en-US" sz="4800" b="1" dirty="0"/>
            </a:br>
            <a:r>
              <a:rPr lang="en-US" sz="4800" b="1" dirty="0"/>
              <a:t>structure</a:t>
            </a:r>
            <a:endParaRPr lang="sk-SK" sz="4800" b="1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8837026-6329-5CD6-BF04-F9AE482E0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08" y="0"/>
            <a:ext cx="4906107" cy="6851315"/>
          </a:xfrm>
        </p:spPr>
      </p:pic>
    </p:spTree>
    <p:extLst>
      <p:ext uri="{BB962C8B-B14F-4D97-AF65-F5344CB8AC3E}">
        <p14:creationId xmlns:p14="http://schemas.microsoft.com/office/powerpoint/2010/main" val="372806862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4D703E-D5ED-5154-B535-D5C9B146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0" y="32598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2"/>
                </a:solidFill>
              </a:rPr>
              <a:t>Evaluating </a:t>
            </a:r>
            <a:br>
              <a:rPr lang="en-US" sz="5400" b="1" dirty="0">
                <a:solidFill>
                  <a:schemeClr val="accent2"/>
                </a:solidFill>
              </a:rPr>
            </a:br>
            <a:r>
              <a:rPr lang="en-US" sz="5400" b="1" dirty="0">
                <a:solidFill>
                  <a:schemeClr val="accent2"/>
                </a:solidFill>
              </a:rPr>
              <a:t>customized dataset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4118F6C4-0A22-C9A7-D60E-7B02A49BD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39" y="2081967"/>
            <a:ext cx="8596668" cy="3880773"/>
          </a:xfrm>
        </p:spPr>
        <p:txBody>
          <a:bodyPr/>
          <a:lstStyle/>
          <a:p>
            <a:r>
              <a:rPr lang="en-US" dirty="0"/>
              <a:t>Manual annotations – based on own aesthetics</a:t>
            </a:r>
          </a:p>
          <a:p>
            <a:r>
              <a:rPr lang="en-US" dirty="0"/>
              <a:t>Used third party model</a:t>
            </a:r>
          </a:p>
          <a:p>
            <a:endParaRPr lang="en-US" dirty="0"/>
          </a:p>
          <a:p>
            <a:r>
              <a:rPr lang="en-US" dirty="0"/>
              <a:t>-comparing different fractal representations/formats:</a:t>
            </a:r>
          </a:p>
          <a:p>
            <a:pPr lvl="1"/>
            <a:r>
              <a:rPr lang="en-US" dirty="0"/>
              <a:t>Vector graphics – whole structure is written as text .SVG</a:t>
            </a:r>
          </a:p>
          <a:p>
            <a:pPr lvl="1"/>
            <a:r>
              <a:rPr lang="en-US" dirty="0"/>
              <a:t>Raster graphics</a:t>
            </a:r>
          </a:p>
          <a:p>
            <a:pPr lvl="1"/>
            <a:r>
              <a:rPr lang="en-US" dirty="0"/>
              <a:t>Information from variation points </a:t>
            </a:r>
          </a:p>
          <a:p>
            <a:pPr lvl="2"/>
            <a:r>
              <a:rPr lang="en-US" sz="2800" b="1" dirty="0"/>
              <a:t>inserts knowledge from structure of program generator itself into data 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0AC979C6-4ED4-0441-467E-48874D0EF687}"/>
              </a:ext>
            </a:extLst>
          </p:cNvPr>
          <p:cNvSpPr txBox="1"/>
          <p:nvPr/>
        </p:nvSpPr>
        <p:spPr>
          <a:xfrm rot="21413803">
            <a:off x="3638704" y="5649013"/>
            <a:ext cx="8191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Will it help to enhance third party models and systems?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5068147E-E20B-3D8C-75B4-D825DF9A8443}"/>
              </a:ext>
            </a:extLst>
          </p:cNvPr>
          <p:cNvSpPr txBox="1"/>
          <p:nvPr/>
        </p:nvSpPr>
        <p:spPr>
          <a:xfrm>
            <a:off x="6560820" y="6119254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-improve their accuracy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980EEA53-B895-5D95-A054-F9ADF09C8D64}"/>
              </a:ext>
            </a:extLst>
          </p:cNvPr>
          <p:cNvSpPr txBox="1"/>
          <p:nvPr/>
        </p:nvSpPr>
        <p:spPr>
          <a:xfrm>
            <a:off x="6587519" y="2969963"/>
            <a:ext cx="39869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EASY TO EXECUTE AND </a:t>
            </a:r>
          </a:p>
          <a:p>
            <a:r>
              <a:rPr lang="en-US" sz="2400" b="1" dirty="0"/>
              <a:t>ANALYZE FRACTAL SCRIPT </a:t>
            </a:r>
          </a:p>
          <a:p>
            <a:r>
              <a:rPr lang="en-US" sz="2400" b="1" dirty="0"/>
              <a:t>IN MANY PROGRAMMING </a:t>
            </a:r>
          </a:p>
          <a:p>
            <a:r>
              <a:rPr lang="en-US" sz="2400" b="1" dirty="0"/>
              <a:t>LANGUAGES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20E7BA53-59C3-1394-C7C4-9DCB19610B7F}"/>
              </a:ext>
            </a:extLst>
          </p:cNvPr>
          <p:cNvSpPr txBox="1"/>
          <p:nvPr/>
        </p:nvSpPr>
        <p:spPr>
          <a:xfrm>
            <a:off x="8580981" y="4109733"/>
            <a:ext cx="3021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/>
              <a:t>js2py</a:t>
            </a:r>
            <a:r>
              <a:rPr lang="en-US" sz="2800" b="1" i="1" dirty="0"/>
              <a:t> for Python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38687F21-CEEC-31E7-97F1-2E512424902F}"/>
              </a:ext>
            </a:extLst>
          </p:cNvPr>
          <p:cNvSpPr txBox="1"/>
          <p:nvPr/>
        </p:nvSpPr>
        <p:spPr>
          <a:xfrm>
            <a:off x="6035040" y="286332"/>
            <a:ext cx="539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Already </a:t>
            </a:r>
            <a:r>
              <a:rPr lang="en-US" sz="3600" b="1" dirty="0"/>
              <a:t>378</a:t>
            </a:r>
            <a:r>
              <a:rPr lang="en-US" b="1" dirty="0"/>
              <a:t> fractals generated from one file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EC374D29-3301-05FC-1A66-A03533C04D92}"/>
              </a:ext>
            </a:extLst>
          </p:cNvPr>
          <p:cNvSpPr txBox="1"/>
          <p:nvPr/>
        </p:nvSpPr>
        <p:spPr>
          <a:xfrm>
            <a:off x="7324086" y="855116"/>
            <a:ext cx="466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-based on permutations of variation points </a:t>
            </a:r>
          </a:p>
          <a:p>
            <a:r>
              <a:rPr lang="en-US" dirty="0"/>
              <a:t>  and recursion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1969249-E152-CBA2-140D-394919169B7B}"/>
              </a:ext>
            </a:extLst>
          </p:cNvPr>
          <p:cNvSpPr txBox="1"/>
          <p:nvPr/>
        </p:nvSpPr>
        <p:spPr>
          <a:xfrm rot="21413803">
            <a:off x="6991684" y="1512233"/>
            <a:ext cx="303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Can be more, but...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AB9D8865-AE90-3846-25F1-FFE6A6959EE4}"/>
              </a:ext>
            </a:extLst>
          </p:cNvPr>
          <p:cNvSpPr txBox="1"/>
          <p:nvPr/>
        </p:nvSpPr>
        <p:spPr>
          <a:xfrm>
            <a:off x="7239000" y="1953303"/>
            <a:ext cx="4475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bring: </a:t>
            </a:r>
          </a:p>
          <a:p>
            <a:r>
              <a:rPr lang="en-US" dirty="0"/>
              <a:t>	</a:t>
            </a:r>
            <a:r>
              <a:rPr lang="en-US" b="1" dirty="0">
                <a:solidFill>
                  <a:srgbClr val="00B050"/>
                </a:solidFill>
              </a:rPr>
              <a:t>asymmetry, chaos, standalone lines</a:t>
            </a:r>
          </a:p>
          <a:p>
            <a:r>
              <a:rPr lang="en-US" b="1" dirty="0">
                <a:solidFill>
                  <a:srgbClr val="00B050"/>
                </a:solidFill>
              </a:rPr>
              <a:t>	creating non-fractal shape</a:t>
            </a:r>
          </a:p>
        </p:txBody>
      </p:sp>
    </p:spTree>
    <p:extLst>
      <p:ext uri="{BB962C8B-B14F-4D97-AF65-F5344CB8AC3E}">
        <p14:creationId xmlns:p14="http://schemas.microsoft.com/office/powerpoint/2010/main" val="62133897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FD3B97C5-7A72-03A8-434D-38238C9D8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t="4284" r="11468" b="4931"/>
          <a:stretch/>
        </p:blipFill>
        <p:spPr>
          <a:xfrm>
            <a:off x="3781592" y="268713"/>
            <a:ext cx="8051180" cy="5603905"/>
          </a:xfrm>
          <a:prstGeom prst="rect">
            <a:avLst/>
          </a:prstGeom>
        </p:spPr>
      </p:pic>
      <p:sp>
        <p:nvSpPr>
          <p:cNvPr id="42" name="Nadpis 1">
            <a:extLst>
              <a:ext uri="{FF2B5EF4-FFF2-40B4-BE49-F238E27FC236}">
                <a16:creationId xmlns:a16="http://schemas.microsoft.com/office/drawing/2014/main" id="{ACD67BC2-1E44-AA95-511E-052B1E1FD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10" y="258477"/>
            <a:ext cx="3390394" cy="862443"/>
          </a:xfrm>
        </p:spPr>
        <p:txBody>
          <a:bodyPr>
            <a:noAutofit/>
          </a:bodyPr>
          <a:lstStyle/>
          <a:p>
            <a:r>
              <a:rPr lang="en-US" sz="4400" b="1" dirty="0"/>
              <a:t>Meta-model Concepts</a:t>
            </a:r>
          </a:p>
        </p:txBody>
      </p:sp>
      <p:sp>
        <p:nvSpPr>
          <p:cNvPr id="43" name="BlokTextu 42">
            <a:extLst>
              <a:ext uri="{FF2B5EF4-FFF2-40B4-BE49-F238E27FC236}">
                <a16:creationId xmlns:a16="http://schemas.microsoft.com/office/drawing/2014/main" id="{4B10D35D-CBA5-5CE3-298D-3885367540AC}"/>
              </a:ext>
            </a:extLst>
          </p:cNvPr>
          <p:cNvSpPr txBox="1"/>
          <p:nvPr/>
        </p:nvSpPr>
        <p:spPr>
          <a:xfrm>
            <a:off x="669814" y="6101218"/>
            <a:ext cx="11313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b="0" i="0" dirty="0">
                <a:effectLst/>
                <a:latin typeface="inherit"/>
              </a:rPr>
              <a:t>Rashid, A., Royer, J., &amp; </a:t>
            </a:r>
            <a:r>
              <a:rPr lang="en-US" b="0" i="0" dirty="0" err="1">
                <a:effectLst/>
                <a:latin typeface="inherit"/>
              </a:rPr>
              <a:t>Rummler</a:t>
            </a:r>
            <a:r>
              <a:rPr lang="en-US" b="0" i="0" dirty="0">
                <a:effectLst/>
                <a:latin typeface="inherit"/>
              </a:rPr>
              <a:t>, A. (Eds.). (2011). </a:t>
            </a:r>
            <a:r>
              <a:rPr lang="en-US" b="0" i="1" dirty="0">
                <a:effectLst/>
                <a:latin typeface="noto sans" panose="020B0502040504020204" pitchFamily="34"/>
              </a:rPr>
              <a:t>Aspect-Oriented, Model-Driven  Software Product Lines: The AMPLE Way</a:t>
            </a:r>
            <a:r>
              <a:rPr lang="en-US" b="0" i="0" dirty="0">
                <a:effectLst/>
                <a:latin typeface="inherit"/>
              </a:rPr>
              <a:t>. Cambridge: Cambridge University Press. doi:10.1017/CBO9781139003629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46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75CDB38F-9D84-1D0F-6B0E-641E58510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339" y="1951295"/>
            <a:ext cx="6909661" cy="543560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7B466598-0E98-9C06-6AF1-DF357B000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401" y="-6060"/>
            <a:ext cx="7474681" cy="6933394"/>
          </a:xfrm>
          <a:prstGeom prst="rect">
            <a:avLst/>
          </a:prstGeom>
        </p:spPr>
      </p:pic>
      <p:sp>
        <p:nvSpPr>
          <p:cNvPr id="11" name="Dvojitá vlna 10">
            <a:extLst>
              <a:ext uri="{FF2B5EF4-FFF2-40B4-BE49-F238E27FC236}">
                <a16:creationId xmlns:a16="http://schemas.microsoft.com/office/drawing/2014/main" id="{A34B2E9B-E718-D62D-EE16-C121565C6071}"/>
              </a:ext>
            </a:extLst>
          </p:cNvPr>
          <p:cNvSpPr/>
          <p:nvPr/>
        </p:nvSpPr>
        <p:spPr>
          <a:xfrm>
            <a:off x="3210561" y="-156902"/>
            <a:ext cx="8248764" cy="3368039"/>
          </a:xfrm>
          <a:prstGeom prst="doubleWav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1D50AE19-B7F7-3A97-6211-84B4444EAC5B}"/>
              </a:ext>
            </a:extLst>
          </p:cNvPr>
          <p:cNvSpPr txBox="1">
            <a:spLocks/>
          </p:cNvSpPr>
          <p:nvPr/>
        </p:nvSpPr>
        <p:spPr>
          <a:xfrm>
            <a:off x="3641592" y="26727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b="1" dirty="0"/>
              <a:t>Application in </a:t>
            </a:r>
            <a:r>
              <a:rPr lang="sk-SK" sz="7200" b="1" dirty="0"/>
              <a:t>T</a:t>
            </a:r>
            <a:r>
              <a:rPr lang="en-US" sz="7200" b="1" dirty="0" err="1"/>
              <a:t>ype</a:t>
            </a:r>
            <a:r>
              <a:rPr lang="sk-SK" sz="7200" b="1" dirty="0"/>
              <a:t>S</a:t>
            </a:r>
            <a:r>
              <a:rPr lang="en-US" sz="7200" b="1" dirty="0" err="1"/>
              <a:t>cript</a:t>
            </a:r>
            <a:endParaRPr lang="sk-SK" sz="7200" b="1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4913249F-0C08-DEC5-DF76-557B1F9830EE}"/>
              </a:ext>
            </a:extLst>
          </p:cNvPr>
          <p:cNvSpPr txBox="1"/>
          <p:nvPr/>
        </p:nvSpPr>
        <p:spPr>
          <a:xfrm>
            <a:off x="64472" y="5438986"/>
            <a:ext cx="31935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ASPECTS </a:t>
            </a:r>
          </a:p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IN PRODUCTS</a:t>
            </a:r>
            <a:endParaRPr lang="sk-SK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0251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A6FE1F15-657C-EAFA-A759-0497F92222BC}"/>
              </a:ext>
            </a:extLst>
          </p:cNvPr>
          <p:cNvSpPr txBox="1">
            <a:spLocks/>
          </p:cNvSpPr>
          <p:nvPr/>
        </p:nvSpPr>
        <p:spPr>
          <a:xfrm>
            <a:off x="6332739" y="240716"/>
            <a:ext cx="5532165" cy="17639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b="1" dirty="0" err="1">
                <a:solidFill>
                  <a:srgbClr val="FFC000"/>
                </a:solidFill>
              </a:rPr>
              <a:t>Commonality</a:t>
            </a:r>
            <a:r>
              <a:rPr lang="sk-SK" b="1" dirty="0"/>
              <a:t> </a:t>
            </a:r>
            <a:endParaRPr lang="en-US" b="1" dirty="0"/>
          </a:p>
          <a:p>
            <a:r>
              <a:rPr lang="en-US" b="1" dirty="0"/>
              <a:t>		</a:t>
            </a:r>
            <a:r>
              <a:rPr lang="sk-SK" b="1" dirty="0" err="1">
                <a:solidFill>
                  <a:srgbClr val="FF0000"/>
                </a:solidFill>
              </a:rPr>
              <a:t>vs</a:t>
            </a:r>
            <a:r>
              <a:rPr lang="sk-SK" b="1" dirty="0">
                <a:solidFill>
                  <a:srgbClr val="FF0000"/>
                </a:solidFill>
              </a:rPr>
              <a:t>.</a:t>
            </a:r>
            <a:r>
              <a:rPr lang="sk-SK" b="1" dirty="0"/>
              <a:t> 					</a:t>
            </a:r>
            <a:r>
              <a:rPr lang="sk-SK" b="1" dirty="0">
                <a:solidFill>
                  <a:srgbClr val="00B050"/>
                </a:solidFill>
              </a:rPr>
              <a:t>Variability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E6E0F4F-B981-92B2-07AC-BAE37ED32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5643" cy="557073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D7484D2-719C-13B7-E71E-2C282DF0C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25" y="2371751"/>
            <a:ext cx="7788676" cy="4486249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5293A298-FDA3-A4AB-B52D-FE9BF7353FD5}"/>
              </a:ext>
            </a:extLst>
          </p:cNvPr>
          <p:cNvSpPr txBox="1"/>
          <p:nvPr/>
        </p:nvSpPr>
        <p:spPr>
          <a:xfrm>
            <a:off x="101407" y="5570738"/>
            <a:ext cx="2427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00B050"/>
                </a:solidFill>
              </a:rPr>
              <a:t>Puzzle </a:t>
            </a:r>
            <a:r>
              <a:rPr lang="sk-SK" sz="3200" b="1" dirty="0" err="1">
                <a:solidFill>
                  <a:srgbClr val="00B050"/>
                </a:solidFill>
              </a:rPr>
              <a:t>app</a:t>
            </a:r>
            <a:r>
              <a:rPr lang="sk-SK" sz="32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32D2A65-1FDC-A968-CD7F-4A2DB9065BB6}"/>
              </a:ext>
            </a:extLst>
          </p:cNvPr>
          <p:cNvSpPr txBox="1"/>
          <p:nvPr/>
        </p:nvSpPr>
        <p:spPr>
          <a:xfrm>
            <a:off x="2112886" y="6205491"/>
            <a:ext cx="2401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err="1">
                <a:solidFill>
                  <a:srgbClr val="FFC000"/>
                </a:solidFill>
              </a:rPr>
              <a:t>Desing</a:t>
            </a:r>
            <a:r>
              <a:rPr lang="sk-SK" sz="3200" b="1" dirty="0">
                <a:solidFill>
                  <a:srgbClr val="FFC000"/>
                </a:solidFill>
              </a:rPr>
              <a:t> </a:t>
            </a:r>
            <a:r>
              <a:rPr lang="sk-SK" sz="3200" b="1" dirty="0" err="1">
                <a:solidFill>
                  <a:srgbClr val="FFC000"/>
                </a:solidFill>
              </a:rPr>
              <a:t>app</a:t>
            </a:r>
            <a:r>
              <a:rPr lang="sk-SK" sz="3200" b="1" dirty="0">
                <a:solidFill>
                  <a:srgbClr val="FFC000"/>
                </a:solidFill>
              </a:rPr>
              <a:t>.</a:t>
            </a:r>
            <a:endParaRPr lang="sk-SK" sz="3200" dirty="0">
              <a:solidFill>
                <a:srgbClr val="FFC000"/>
              </a:solidFill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2F9C8C0F-CE7E-67C0-A847-AB4C155DC56A}"/>
              </a:ext>
            </a:extLst>
          </p:cNvPr>
          <p:cNvSpPr txBox="1"/>
          <p:nvPr/>
        </p:nvSpPr>
        <p:spPr>
          <a:xfrm flipH="1">
            <a:off x="1682219" y="6036213"/>
            <a:ext cx="86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>
                <a:solidFill>
                  <a:srgbClr val="FF0000"/>
                </a:solidFill>
              </a:rPr>
              <a:t>vs</a:t>
            </a:r>
            <a:r>
              <a:rPr lang="sk-SK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117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A5F394-3647-23E1-A28A-4343D448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940E032-4A95-B1DC-DADA-99078B60D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E684D3AC-6C56-6F52-9A97-E17B7BD33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3" y="215058"/>
            <a:ext cx="9557551" cy="6642942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732C371-64C4-51AF-4293-0577FE473600}"/>
              </a:ext>
            </a:extLst>
          </p:cNvPr>
          <p:cNvSpPr txBox="1"/>
          <p:nvPr/>
        </p:nvSpPr>
        <p:spPr>
          <a:xfrm>
            <a:off x="5382424" y="5726599"/>
            <a:ext cx="3891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800" b="1" dirty="0"/>
              <a:t>Feature model</a:t>
            </a:r>
          </a:p>
        </p:txBody>
      </p:sp>
    </p:spTree>
    <p:extLst>
      <p:ext uri="{BB962C8B-B14F-4D97-AF65-F5344CB8AC3E}">
        <p14:creationId xmlns:p14="http://schemas.microsoft.com/office/powerpoint/2010/main" val="2226253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04BD38-6D73-4519-ED65-876EC118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813" y="399672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/>
              <a:t>TypeScript product families</a:t>
            </a:r>
            <a:endParaRPr lang="sk-SK" sz="4800" b="1" dirty="0"/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2C3912F4-E0E7-8DFE-735A-593F95918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624035"/>
            <a:ext cx="10464800" cy="3880773"/>
          </a:xfrm>
        </p:spPr>
        <p:txBody>
          <a:bodyPr/>
          <a:lstStyle/>
          <a:p>
            <a:r>
              <a:rPr lang="en-US" dirty="0"/>
              <a:t>In one application (without backend if necessary)</a:t>
            </a:r>
          </a:p>
          <a:p>
            <a:r>
              <a:rPr lang="en-US" dirty="0"/>
              <a:t>Accessible from everywhere (from the browser)</a:t>
            </a:r>
          </a:p>
          <a:p>
            <a:r>
              <a:rPr lang="en-US" dirty="0"/>
              <a:t>High UX possible (known elements, reactive forms, own routing,…)</a:t>
            </a:r>
          </a:p>
          <a:p>
            <a:r>
              <a:rPr lang="en-US" dirty="0"/>
              <a:t>Possibility to easily evolve SPL</a:t>
            </a:r>
          </a:p>
          <a:p>
            <a:r>
              <a:rPr lang="en-US" dirty="0"/>
              <a:t>Possibility to easily evolve product derivation (aspects are not dependent here)</a:t>
            </a:r>
          </a:p>
          <a:p>
            <a:r>
              <a:rPr lang="en-US" dirty="0"/>
              <a:t>Reusing proven solutions (resizing canvas (board) during play, rendering algorithms,..)</a:t>
            </a:r>
          </a:p>
          <a:p>
            <a:r>
              <a:rPr lang="en-US" dirty="0"/>
              <a:t>Customization of graphic libraries for each specific case</a:t>
            </a:r>
          </a:p>
          <a:p>
            <a:pPr lvl="1"/>
            <a:r>
              <a:rPr lang="en-US" dirty="0"/>
              <a:t>Managing small variability changes across many types of products and requirements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CF66374-8344-41D1-C6D8-A2D2BDE38EB0}"/>
              </a:ext>
            </a:extLst>
          </p:cNvPr>
          <p:cNvSpPr txBox="1"/>
          <p:nvPr/>
        </p:nvSpPr>
        <p:spPr>
          <a:xfrm rot="21248473">
            <a:off x="5383431" y="5216279"/>
            <a:ext cx="67812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GETTING RID OF ASPECTS IN </a:t>
            </a:r>
          </a:p>
          <a:p>
            <a:r>
              <a:rPr lang="en-US" sz="3200" b="1" dirty="0"/>
              <a:t>RESULTING PRODUCT DERIVATIONS</a:t>
            </a:r>
            <a:endParaRPr lang="sk-SK" sz="3200" b="1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802F9B7-9BA9-3895-51D5-3E4F8A541617}"/>
              </a:ext>
            </a:extLst>
          </p:cNvPr>
          <p:cNvSpPr txBox="1"/>
          <p:nvPr/>
        </p:nvSpPr>
        <p:spPr>
          <a:xfrm>
            <a:off x="209973" y="5137528"/>
            <a:ext cx="41245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ASPECTS FOR SPL </a:t>
            </a:r>
          </a:p>
          <a:p>
            <a:r>
              <a:rPr lang="en-US" sz="2800" b="1" dirty="0"/>
              <a:t>FEATURE MANAGEMENT</a:t>
            </a:r>
            <a:endParaRPr lang="sk-SK" sz="2800" b="1" dirty="0"/>
          </a:p>
        </p:txBody>
      </p:sp>
      <p:sp>
        <p:nvSpPr>
          <p:cNvPr id="8" name="Šípka: obojsmerná zvislá 7">
            <a:extLst>
              <a:ext uri="{FF2B5EF4-FFF2-40B4-BE49-F238E27FC236}">
                <a16:creationId xmlns:a16="http://schemas.microsoft.com/office/drawing/2014/main" id="{A3E4E5E9-7A35-C35D-58CC-9444CB138ADA}"/>
              </a:ext>
            </a:extLst>
          </p:cNvPr>
          <p:cNvSpPr/>
          <p:nvPr/>
        </p:nvSpPr>
        <p:spPr>
          <a:xfrm rot="738156">
            <a:off x="4510607" y="5401117"/>
            <a:ext cx="514773" cy="1063926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4745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840B3D-E5CF-FF10-96F8-D6ABEE793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35761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Restrictions of using aspects in TypeScript</a:t>
            </a:r>
            <a:endParaRPr lang="sk-SK" sz="5400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9584DA68-BA86-3F8C-E64B-5B928D1213E8}"/>
              </a:ext>
            </a:extLst>
          </p:cNvPr>
          <p:cNvSpPr txBox="1">
            <a:spLocks/>
          </p:cNvSpPr>
          <p:nvPr/>
        </p:nvSpPr>
        <p:spPr>
          <a:xfrm>
            <a:off x="4832296" y="2680389"/>
            <a:ext cx="293259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MATURITY</a:t>
            </a:r>
            <a:endParaRPr lang="sk-SK" sz="3200" b="1" dirty="0">
              <a:solidFill>
                <a:srgbClr val="FF0000"/>
              </a:solidFill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99BBB56-C8B5-6DED-C15B-DADA02B8429C}"/>
              </a:ext>
            </a:extLst>
          </p:cNvPr>
          <p:cNvSpPr txBox="1">
            <a:spLocks/>
          </p:cNvSpPr>
          <p:nvPr/>
        </p:nvSpPr>
        <p:spPr>
          <a:xfrm>
            <a:off x="608558" y="2832948"/>
            <a:ext cx="299329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00B050"/>
                </a:solidFill>
              </a:rPr>
              <a:t>INVASIVENESS</a:t>
            </a:r>
          </a:p>
          <a:p>
            <a:endParaRPr lang="sk-SK" sz="3200" b="1" dirty="0">
              <a:solidFill>
                <a:srgbClr val="FF0000"/>
              </a:solidFill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BBC2399-FDE6-01E6-6CAF-A547BBAD7B2B}"/>
              </a:ext>
            </a:extLst>
          </p:cNvPr>
          <p:cNvSpPr txBox="1">
            <a:spLocks/>
          </p:cNvSpPr>
          <p:nvPr/>
        </p:nvSpPr>
        <p:spPr>
          <a:xfrm>
            <a:off x="7369957" y="1454616"/>
            <a:ext cx="362008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0070C0"/>
                </a:solidFill>
              </a:rPr>
              <a:t>BRIEFNESS</a:t>
            </a:r>
            <a:endParaRPr lang="sk-SK" sz="3200" b="1" dirty="0">
              <a:solidFill>
                <a:srgbClr val="0070C0"/>
              </a:solidFill>
            </a:endParaRPr>
          </a:p>
        </p:txBody>
      </p:sp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764DCCDD-0FDE-82BB-5CD5-86B36CEC2A62}"/>
              </a:ext>
            </a:extLst>
          </p:cNvPr>
          <p:cNvCxnSpPr>
            <a:cxnSpLocks/>
          </p:cNvCxnSpPr>
          <p:nvPr/>
        </p:nvCxnSpPr>
        <p:spPr>
          <a:xfrm flipV="1">
            <a:off x="4023620" y="1797750"/>
            <a:ext cx="3278033" cy="1223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id="{9A5F5AA6-CBC7-C134-BCC4-189DA7782937}"/>
              </a:ext>
            </a:extLst>
          </p:cNvPr>
          <p:cNvCxnSpPr>
            <a:cxnSpLocks/>
          </p:cNvCxnSpPr>
          <p:nvPr/>
        </p:nvCxnSpPr>
        <p:spPr>
          <a:xfrm>
            <a:off x="4023620" y="1920112"/>
            <a:ext cx="808676" cy="7428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265942CA-C362-9612-FDF8-B08A2E5EB395}"/>
              </a:ext>
            </a:extLst>
          </p:cNvPr>
          <p:cNvCxnSpPr>
            <a:cxnSpLocks/>
          </p:cNvCxnSpPr>
          <p:nvPr/>
        </p:nvCxnSpPr>
        <p:spPr>
          <a:xfrm flipH="1">
            <a:off x="1781206" y="1909330"/>
            <a:ext cx="2242414" cy="92361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BlokTextu 23">
            <a:extLst>
              <a:ext uri="{FF2B5EF4-FFF2-40B4-BE49-F238E27FC236}">
                <a16:creationId xmlns:a16="http://schemas.microsoft.com/office/drawing/2014/main" id="{7D89B732-88D1-FFE2-F433-DE8E2C1DF70E}"/>
              </a:ext>
            </a:extLst>
          </p:cNvPr>
          <p:cNvSpPr txBox="1"/>
          <p:nvPr/>
        </p:nvSpPr>
        <p:spPr>
          <a:xfrm>
            <a:off x="5837349" y="5514446"/>
            <a:ext cx="60993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dirty="0" err="1"/>
              <a:t>Ricardo</a:t>
            </a:r>
            <a:r>
              <a:rPr lang="sk-SK" dirty="0"/>
              <a:t> </a:t>
            </a:r>
            <a:r>
              <a:rPr lang="sk-SK" dirty="0" err="1"/>
              <a:t>Sá</a:t>
            </a:r>
            <a:r>
              <a:rPr lang="sk-SK" dirty="0"/>
              <a:t> </a:t>
            </a:r>
            <a:r>
              <a:rPr lang="sk-SK" dirty="0" err="1"/>
              <a:t>Loureiro</a:t>
            </a:r>
            <a:r>
              <a:rPr lang="sk-SK" dirty="0"/>
              <a:t> </a:t>
            </a:r>
            <a:r>
              <a:rPr lang="sk-SK" dirty="0" err="1"/>
              <a:t>Ferreira</a:t>
            </a:r>
            <a:r>
              <a:rPr lang="sk-SK" dirty="0"/>
              <a:t> da </a:t>
            </a:r>
            <a:r>
              <a:rPr lang="sk-SK" dirty="0" err="1"/>
              <a:t>Silva</a:t>
            </a:r>
            <a:r>
              <a:rPr lang="sk-SK" dirty="0"/>
              <a:t>. 2019. </a:t>
            </a:r>
            <a:r>
              <a:rPr lang="sk-SK" dirty="0" err="1"/>
              <a:t>Aspect-Oriented</a:t>
            </a:r>
            <a:r>
              <a:rPr lang="sk-SK" dirty="0"/>
              <a:t> </a:t>
            </a:r>
            <a:r>
              <a:rPr lang="sk-SK" dirty="0" err="1"/>
              <a:t>Programming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Javascript</a:t>
            </a:r>
            <a:r>
              <a:rPr lang="sk-SK" dirty="0"/>
              <a:t> </a:t>
            </a:r>
            <a:r>
              <a:rPr lang="sk-SK" dirty="0" err="1"/>
              <a:t>using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Lara</a:t>
            </a:r>
            <a:r>
              <a:rPr lang="sk-SK" dirty="0"/>
              <a:t> </a:t>
            </a:r>
            <a:r>
              <a:rPr lang="sk-SK" dirty="0" err="1"/>
              <a:t>Language</a:t>
            </a:r>
            <a:r>
              <a:rPr lang="sk-SK" dirty="0"/>
              <a:t>. </a:t>
            </a:r>
            <a:r>
              <a:rPr lang="sk-SK" dirty="0" err="1"/>
              <a:t>Dissertation</a:t>
            </a:r>
            <a:r>
              <a:rPr lang="sk-SK" dirty="0"/>
              <a:t> </a:t>
            </a:r>
            <a:r>
              <a:rPr lang="sk-SK" dirty="0" err="1"/>
              <a:t>thesis</a:t>
            </a:r>
            <a:r>
              <a:rPr lang="sk-SK" dirty="0"/>
              <a:t>. </a:t>
            </a:r>
            <a:r>
              <a:rPr lang="sk-SK" dirty="0" err="1"/>
              <a:t>Universidade</a:t>
            </a:r>
            <a:r>
              <a:rPr lang="sk-SK" dirty="0"/>
              <a:t> do Porto, Porto.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AB53D9E3-C353-06C4-65BB-ACD7FCE05C03}"/>
              </a:ext>
            </a:extLst>
          </p:cNvPr>
          <p:cNvSpPr txBox="1"/>
          <p:nvPr/>
        </p:nvSpPr>
        <p:spPr>
          <a:xfrm>
            <a:off x="295425" y="3463004"/>
            <a:ext cx="3517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well aspects are separated </a:t>
            </a:r>
          </a:p>
          <a:p>
            <a:r>
              <a:rPr lang="en-US" dirty="0"/>
              <a:t>from the rest of the code</a:t>
            </a:r>
            <a:endParaRPr lang="sk-SK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EFD28994-5B8C-6292-372A-368C10466671}"/>
              </a:ext>
            </a:extLst>
          </p:cNvPr>
          <p:cNvSpPr txBox="1"/>
          <p:nvPr/>
        </p:nvSpPr>
        <p:spPr>
          <a:xfrm>
            <a:off x="8287386" y="2034925"/>
            <a:ext cx="2871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easy, how exactly, </a:t>
            </a:r>
          </a:p>
          <a:p>
            <a:r>
              <a:rPr lang="en-US" dirty="0"/>
              <a:t>and without </a:t>
            </a:r>
          </a:p>
          <a:p>
            <a:r>
              <a:rPr lang="en-US" dirty="0"/>
              <a:t>complications is possible </a:t>
            </a:r>
          </a:p>
          <a:p>
            <a:r>
              <a:rPr lang="en-US" dirty="0"/>
              <a:t>to use a given tool</a:t>
            </a:r>
            <a:endParaRPr lang="sk-SK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6513AF2B-F9AE-F005-45A6-8E8D09B5A7C9}"/>
              </a:ext>
            </a:extLst>
          </p:cNvPr>
          <p:cNvSpPr txBox="1"/>
          <p:nvPr/>
        </p:nvSpPr>
        <p:spPr>
          <a:xfrm>
            <a:off x="5837349" y="4288673"/>
            <a:ext cx="58963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Wenhao</a:t>
            </a:r>
            <a:r>
              <a:rPr lang="sk-SK" dirty="0"/>
              <a:t> </a:t>
            </a:r>
            <a:r>
              <a:rPr lang="sk-SK" dirty="0" err="1"/>
              <a:t>Huang</a:t>
            </a:r>
            <a:r>
              <a:rPr lang="sk-SK" dirty="0"/>
              <a:t>, </a:t>
            </a:r>
            <a:r>
              <a:rPr lang="sk-SK" dirty="0" err="1"/>
              <a:t>Chengwan</a:t>
            </a:r>
            <a:r>
              <a:rPr lang="sk-SK" dirty="0"/>
              <a:t> He, and </a:t>
            </a:r>
            <a:r>
              <a:rPr lang="sk-SK" dirty="0" err="1"/>
              <a:t>Zheng</a:t>
            </a:r>
            <a:r>
              <a:rPr lang="sk-SK" dirty="0"/>
              <a:t> </a:t>
            </a:r>
            <a:r>
              <a:rPr lang="sk-SK" dirty="0" err="1"/>
              <a:t>Li</a:t>
            </a:r>
            <a:r>
              <a:rPr lang="sk-SK" dirty="0"/>
              <a:t>. 2015.</a:t>
            </a:r>
            <a:endParaRPr lang="en-US" dirty="0"/>
          </a:p>
          <a:p>
            <a:r>
              <a:rPr lang="sk-SK" dirty="0"/>
              <a:t> A </a:t>
            </a:r>
            <a:r>
              <a:rPr lang="sk-SK" dirty="0" err="1"/>
              <a:t>Comparison</a:t>
            </a:r>
            <a:r>
              <a:rPr lang="sk-SK" dirty="0"/>
              <a:t> of </a:t>
            </a:r>
            <a:r>
              <a:rPr lang="sk-SK" dirty="0" err="1"/>
              <a:t>Implementations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Aspect-Oriented</a:t>
            </a:r>
            <a:r>
              <a:rPr lang="sk-SK" dirty="0"/>
              <a:t> </a:t>
            </a:r>
            <a:endParaRPr lang="en-US" dirty="0"/>
          </a:p>
          <a:p>
            <a:r>
              <a:rPr lang="sk-SK" dirty="0"/>
              <a:t>JavaScript:. </a:t>
            </a:r>
            <a:r>
              <a:rPr lang="sk-SK" dirty="0" err="1"/>
              <a:t>Zhengzhou</a:t>
            </a:r>
            <a:r>
              <a:rPr lang="sk-SK" dirty="0"/>
              <a:t>, </a:t>
            </a:r>
            <a:r>
              <a:rPr lang="sk-SK" dirty="0" err="1"/>
              <a:t>China</a:t>
            </a:r>
            <a:r>
              <a:rPr lang="sk-SK" dirty="0"/>
              <a:t>.</a:t>
            </a:r>
            <a:endParaRPr lang="en-US" dirty="0"/>
          </a:p>
          <a:p>
            <a:r>
              <a:rPr lang="sk-SK" dirty="0"/>
              <a:t> </a:t>
            </a:r>
            <a:r>
              <a:rPr lang="sk-SK" dirty="0">
                <a:hlinkClick r:id="rId3"/>
              </a:rPr>
              <a:t>https://doi.org/10.2991/csic-15.2015.9</a:t>
            </a:r>
            <a:endParaRPr lang="en-US" dirty="0"/>
          </a:p>
          <a:p>
            <a:endParaRPr lang="sk-SK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7BAFF731-583D-424D-48AB-3C54DD147EFF}"/>
              </a:ext>
            </a:extLst>
          </p:cNvPr>
          <p:cNvSpPr txBox="1"/>
          <p:nvPr/>
        </p:nvSpPr>
        <p:spPr>
          <a:xfrm>
            <a:off x="4128387" y="3210699"/>
            <a:ext cx="3417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abilities and possibilities of </a:t>
            </a:r>
          </a:p>
          <a:p>
            <a:r>
              <a:rPr lang="en-US" dirty="0"/>
              <a:t>the whole functionality </a:t>
            </a:r>
          </a:p>
          <a:p>
            <a:r>
              <a:rPr lang="en-US" dirty="0"/>
              <a:t>provided by a given library</a:t>
            </a:r>
            <a:endParaRPr lang="sk-SK" dirty="0"/>
          </a:p>
        </p:txBody>
      </p:sp>
      <p:graphicFrame>
        <p:nvGraphicFramePr>
          <p:cNvPr id="27" name="Tabuľka 26">
            <a:extLst>
              <a:ext uri="{FF2B5EF4-FFF2-40B4-BE49-F238E27FC236}">
                <a16:creationId xmlns:a16="http://schemas.microsoft.com/office/drawing/2014/main" id="{CEC9EA8C-9E23-DB8A-2CED-5AF75F215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716069"/>
              </p:ext>
            </p:extLst>
          </p:nvPr>
        </p:nvGraphicFramePr>
        <p:xfrm>
          <a:off x="598393" y="4412792"/>
          <a:ext cx="4608039" cy="15475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2167">
                  <a:extLst>
                    <a:ext uri="{9D8B030D-6E8A-4147-A177-3AD203B41FA5}">
                      <a16:colId xmlns:a16="http://schemas.microsoft.com/office/drawing/2014/main" val="1808119819"/>
                    </a:ext>
                  </a:extLst>
                </a:gridCol>
                <a:gridCol w="1036035">
                  <a:extLst>
                    <a:ext uri="{9D8B030D-6E8A-4147-A177-3AD203B41FA5}">
                      <a16:colId xmlns:a16="http://schemas.microsoft.com/office/drawing/2014/main" val="1121853249"/>
                    </a:ext>
                  </a:extLst>
                </a:gridCol>
                <a:gridCol w="556676">
                  <a:extLst>
                    <a:ext uri="{9D8B030D-6E8A-4147-A177-3AD203B41FA5}">
                      <a16:colId xmlns:a16="http://schemas.microsoft.com/office/drawing/2014/main" val="292456654"/>
                    </a:ext>
                  </a:extLst>
                </a:gridCol>
                <a:gridCol w="773161">
                  <a:extLst>
                    <a:ext uri="{9D8B030D-6E8A-4147-A177-3AD203B41FA5}">
                      <a16:colId xmlns:a16="http://schemas.microsoft.com/office/drawing/2014/main" val="4249299363"/>
                    </a:ext>
                  </a:extLst>
                </a:gridCol>
              </a:tblGrid>
              <a:tr h="4666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dirty="0">
                          <a:effectLst/>
                        </a:rPr>
                        <a:t>Komponent / Nástroj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dirty="0" err="1">
                          <a:effectLst/>
                        </a:rPr>
                        <a:t>AspectScript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dirty="0">
                          <a:effectLst/>
                        </a:rPr>
                        <a:t>AOJS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dirty="0" err="1">
                          <a:effectLst/>
                        </a:rPr>
                        <a:t>AspectJS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0438749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dirty="0" err="1">
                          <a:effectLst/>
                        </a:rPr>
                        <a:t>Invasiveness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b="1" dirty="0">
                          <a:effectLst/>
                        </a:rPr>
                        <a:t>-</a:t>
                      </a:r>
                      <a:endParaRPr lang="sk-SK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b="1" dirty="0">
                          <a:effectLst/>
                        </a:rPr>
                        <a:t>+</a:t>
                      </a:r>
                      <a:endParaRPr lang="sk-SK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b="1">
                          <a:effectLst/>
                        </a:rPr>
                        <a:t>-</a:t>
                      </a:r>
                      <a:endParaRPr lang="sk-SK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7438795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dirty="0" err="1">
                          <a:effectLst/>
                        </a:rPr>
                        <a:t>Briefness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b="1" dirty="0">
                          <a:effectLst/>
                        </a:rPr>
                        <a:t>++</a:t>
                      </a:r>
                      <a:endParaRPr lang="sk-SK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b="1">
                          <a:effectLst/>
                        </a:rPr>
                        <a:t>+</a:t>
                      </a:r>
                      <a:endParaRPr lang="sk-SK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b="1" dirty="0">
                          <a:effectLst/>
                        </a:rPr>
                        <a:t>++</a:t>
                      </a:r>
                      <a:endParaRPr lang="sk-SK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04300372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dirty="0">
                          <a:effectLst/>
                        </a:rPr>
                        <a:t>Maturity</a:t>
                      </a:r>
                      <a:endParaRPr lang="sk-SK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b="1" dirty="0">
                          <a:effectLst/>
                        </a:rPr>
                        <a:t>++</a:t>
                      </a:r>
                      <a:endParaRPr lang="sk-SK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b="1">
                          <a:effectLst/>
                        </a:rPr>
                        <a:t>-</a:t>
                      </a:r>
                      <a:endParaRPr lang="sk-SK" sz="12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</a:pPr>
                      <a:r>
                        <a:rPr lang="sk-SK" sz="1200" b="1" dirty="0">
                          <a:effectLst/>
                        </a:rPr>
                        <a:t>-</a:t>
                      </a:r>
                      <a:endParaRPr lang="sk-SK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79155666"/>
                  </a:ext>
                </a:extLst>
              </a:tr>
            </a:tbl>
          </a:graphicData>
        </a:graphic>
      </p:graphicFrame>
      <p:sp>
        <p:nvSpPr>
          <p:cNvPr id="29" name="BlokTextu 28">
            <a:extLst>
              <a:ext uri="{FF2B5EF4-FFF2-40B4-BE49-F238E27FC236}">
                <a16:creationId xmlns:a16="http://schemas.microsoft.com/office/drawing/2014/main" id="{DA0B42E1-BEE6-17B7-72A2-D2B9E319DA82}"/>
              </a:ext>
            </a:extLst>
          </p:cNvPr>
          <p:cNvSpPr txBox="1"/>
          <p:nvPr/>
        </p:nvSpPr>
        <p:spPr>
          <a:xfrm>
            <a:off x="941493" y="6068444"/>
            <a:ext cx="3136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comparison of AOP tools</a:t>
            </a:r>
          </a:p>
          <a:p>
            <a:r>
              <a:rPr lang="en-US" dirty="0"/>
              <a:t> </a:t>
            </a:r>
            <a:r>
              <a:rPr lang="sk-SK" dirty="0"/>
              <a:t>(</a:t>
            </a:r>
            <a:r>
              <a:rPr lang="sk-SK" dirty="0" err="1"/>
              <a:t>Huang</a:t>
            </a:r>
            <a:r>
              <a:rPr lang="sk-SK" dirty="0"/>
              <a:t> et al. 2015)</a:t>
            </a:r>
          </a:p>
        </p:txBody>
      </p:sp>
    </p:spTree>
    <p:extLst>
      <p:ext uri="{BB962C8B-B14F-4D97-AF65-F5344CB8AC3E}">
        <p14:creationId xmlns:p14="http://schemas.microsoft.com/office/powerpoint/2010/main" val="3090767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9D8484-7E4E-1BD3-4788-A4EEFB0F0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27" y="1422400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b="1" dirty="0"/>
              <a:t>SPL Process</a:t>
            </a:r>
            <a:endParaRPr lang="sk-SK" sz="5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FFBC5E9-6780-49F6-03B2-D1A28C6C0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722" y="2480733"/>
            <a:ext cx="10728958" cy="3880773"/>
          </a:xfrm>
        </p:spPr>
        <p:txBody>
          <a:bodyPr>
            <a:normAutofit/>
          </a:bodyPr>
          <a:lstStyle/>
          <a:p>
            <a:r>
              <a:rPr lang="en-US" sz="2800" b="1" dirty="0"/>
              <a:t>1. Separating aspects from business logic</a:t>
            </a:r>
          </a:p>
          <a:p>
            <a:r>
              <a:rPr lang="en-US" sz="2800" b="1" dirty="0"/>
              <a:t>2. Adding business logic and annotating variable parts</a:t>
            </a:r>
          </a:p>
          <a:p>
            <a:r>
              <a:rPr lang="en-US" sz="2800" b="1" dirty="0"/>
              <a:t>3. Deriving requested products from SPL with NO ASPECTS</a:t>
            </a:r>
            <a:endParaRPr lang="sk-SK" sz="2800" b="1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12E4699C-6D21-51F7-5819-99D42256A9CE}"/>
              </a:ext>
            </a:extLst>
          </p:cNvPr>
          <p:cNvSpPr txBox="1"/>
          <p:nvPr/>
        </p:nvSpPr>
        <p:spPr>
          <a:xfrm>
            <a:off x="1873400" y="4806387"/>
            <a:ext cx="6099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3200" b="1" dirty="0"/>
              <a:t>//${}|[</a:t>
            </a:r>
            <a:r>
              <a:rPr lang="sk-SK" sz="3200" b="1" dirty="0" err="1"/>
              <a:t>path</a:t>
            </a:r>
            <a:r>
              <a:rPr lang="sk-SK" sz="3200" b="1" dirty="0"/>
              <a:t>]|</a:t>
            </a:r>
            <a:r>
              <a:rPr lang="sk-SK" sz="3200" b="1" dirty="0" err="1"/>
              <a:t>number_block</a:t>
            </a:r>
            <a:r>
              <a:rPr lang="sk-SK" sz="3200" b="1" dirty="0"/>
              <a:t> 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2551460B-F18C-5621-F6F1-89834E8AED97}"/>
              </a:ext>
            </a:extLst>
          </p:cNvPr>
          <p:cNvSpPr txBox="1"/>
          <p:nvPr/>
        </p:nvSpPr>
        <p:spPr>
          <a:xfrm>
            <a:off x="3102751" y="5391162"/>
            <a:ext cx="5251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-proposed annotation to reduce code duplication</a:t>
            </a: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7AC1775-1082-D704-2E9E-ABE0008CB9D4}"/>
              </a:ext>
            </a:extLst>
          </p:cNvPr>
          <p:cNvSpPr txBox="1"/>
          <p:nvPr/>
        </p:nvSpPr>
        <p:spPr>
          <a:xfrm rot="262028">
            <a:off x="654191" y="5714329"/>
            <a:ext cx="489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PROPOSED WHEN ASPECTS SHOULD NOT BE INCLUDED IN RESULTING DERIVATIONS</a:t>
            </a:r>
            <a:endParaRPr lang="sk-S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75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F8B3C-B753-2A9A-8F66-707E58E7D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95" y="323921"/>
            <a:ext cx="10533378" cy="1320800"/>
          </a:xfrm>
        </p:spPr>
        <p:txBody>
          <a:bodyPr>
            <a:noAutofit/>
          </a:bodyPr>
          <a:lstStyle/>
          <a:p>
            <a:r>
              <a:rPr lang="en-US" sz="4400" b="1" dirty="0"/>
              <a:t>STEP 1: Separation of “aspects” </a:t>
            </a:r>
            <a:br>
              <a:rPr lang="en-US" sz="4400" b="1" dirty="0"/>
            </a:br>
            <a:r>
              <a:rPr lang="en-US" sz="4400" b="1" dirty="0"/>
              <a:t>										from code</a:t>
            </a:r>
            <a:endParaRPr lang="sk-SK" sz="44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AFC54F8-F812-761A-7E5F-267FCF21C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066" y="1745853"/>
            <a:ext cx="8596668" cy="541657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A7576BE0-4B06-DA59-9DFF-8D124F3C3C0D}"/>
              </a:ext>
            </a:extLst>
          </p:cNvPr>
          <p:cNvSpPr txBox="1"/>
          <p:nvPr/>
        </p:nvSpPr>
        <p:spPr>
          <a:xfrm>
            <a:off x="9030200" y="1065343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Initial method to apply</a:t>
            </a:r>
          </a:p>
          <a:p>
            <a:r>
              <a:rPr lang="en-US" dirty="0"/>
              <a:t>aspect for given feature</a:t>
            </a:r>
            <a:endParaRPr lang="sk-SK" dirty="0"/>
          </a:p>
        </p:txBody>
      </p:sp>
      <p:sp>
        <p:nvSpPr>
          <p:cNvPr id="7" name="Šípka: nadol 6">
            <a:extLst>
              <a:ext uri="{FF2B5EF4-FFF2-40B4-BE49-F238E27FC236}">
                <a16:creationId xmlns:a16="http://schemas.microsoft.com/office/drawing/2014/main" id="{D6EA5B5D-987F-DF7A-0E37-EEDB472297B5}"/>
              </a:ext>
            </a:extLst>
          </p:cNvPr>
          <p:cNvSpPr/>
          <p:nvPr/>
        </p:nvSpPr>
        <p:spPr>
          <a:xfrm rot="2899715">
            <a:off x="8332539" y="1424905"/>
            <a:ext cx="290046" cy="12215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3E28BD20-9B6D-4988-E79E-9D74B33A2DB7}"/>
              </a:ext>
            </a:extLst>
          </p:cNvPr>
          <p:cNvSpPr txBox="1"/>
          <p:nvPr/>
        </p:nvSpPr>
        <p:spPr>
          <a:xfrm>
            <a:off x="10280730" y="1951672"/>
            <a:ext cx="1979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Service reference which enables to work with inner attributes</a:t>
            </a:r>
            <a:endParaRPr lang="sk-SK" dirty="0"/>
          </a:p>
        </p:txBody>
      </p:sp>
      <p:sp>
        <p:nvSpPr>
          <p:cNvPr id="9" name="Šípka: nadol 8">
            <a:extLst>
              <a:ext uri="{FF2B5EF4-FFF2-40B4-BE49-F238E27FC236}">
                <a16:creationId xmlns:a16="http://schemas.microsoft.com/office/drawing/2014/main" id="{93BE1254-DBCB-B688-7086-FEC5EBDE44BB}"/>
              </a:ext>
            </a:extLst>
          </p:cNvPr>
          <p:cNvSpPr/>
          <p:nvPr/>
        </p:nvSpPr>
        <p:spPr>
          <a:xfrm rot="5400000">
            <a:off x="8974272" y="1721843"/>
            <a:ext cx="290046" cy="21650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ípka: nadol 9">
            <a:extLst>
              <a:ext uri="{FF2B5EF4-FFF2-40B4-BE49-F238E27FC236}">
                <a16:creationId xmlns:a16="http://schemas.microsoft.com/office/drawing/2014/main" id="{12116841-3E0C-2C14-3EE5-2255983D9BF3}"/>
              </a:ext>
            </a:extLst>
          </p:cNvPr>
          <p:cNvSpPr/>
          <p:nvPr/>
        </p:nvSpPr>
        <p:spPr>
          <a:xfrm rot="4226609">
            <a:off x="3255008" y="1863479"/>
            <a:ext cx="290370" cy="22505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Šípka: nadol 10">
            <a:extLst>
              <a:ext uri="{FF2B5EF4-FFF2-40B4-BE49-F238E27FC236}">
                <a16:creationId xmlns:a16="http://schemas.microsoft.com/office/drawing/2014/main" id="{112617FC-438E-C6BA-DA57-7C8A401BBCBA}"/>
              </a:ext>
            </a:extLst>
          </p:cNvPr>
          <p:cNvSpPr/>
          <p:nvPr/>
        </p:nvSpPr>
        <p:spPr>
          <a:xfrm rot="4909763">
            <a:off x="3340775" y="2409692"/>
            <a:ext cx="286221" cy="1927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Šípka: nadol 11">
            <a:extLst>
              <a:ext uri="{FF2B5EF4-FFF2-40B4-BE49-F238E27FC236}">
                <a16:creationId xmlns:a16="http://schemas.microsoft.com/office/drawing/2014/main" id="{B70398ED-FE43-4E4C-6218-2417F0B2AD69}"/>
              </a:ext>
            </a:extLst>
          </p:cNvPr>
          <p:cNvSpPr/>
          <p:nvPr/>
        </p:nvSpPr>
        <p:spPr>
          <a:xfrm rot="5753510">
            <a:off x="3309837" y="2804658"/>
            <a:ext cx="314694" cy="18574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Šípka: nadol 12">
            <a:extLst>
              <a:ext uri="{FF2B5EF4-FFF2-40B4-BE49-F238E27FC236}">
                <a16:creationId xmlns:a16="http://schemas.microsoft.com/office/drawing/2014/main" id="{B40BBD19-47BD-6A27-9478-F6F5D0EA34D0}"/>
              </a:ext>
            </a:extLst>
          </p:cNvPr>
          <p:cNvSpPr/>
          <p:nvPr/>
        </p:nvSpPr>
        <p:spPr>
          <a:xfrm rot="6337312">
            <a:off x="3212423" y="3088545"/>
            <a:ext cx="311348" cy="2070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Šípka: nadol 13">
            <a:extLst>
              <a:ext uri="{FF2B5EF4-FFF2-40B4-BE49-F238E27FC236}">
                <a16:creationId xmlns:a16="http://schemas.microsoft.com/office/drawing/2014/main" id="{898321E7-BAFF-D816-AA08-70F558D9A144}"/>
              </a:ext>
            </a:extLst>
          </p:cNvPr>
          <p:cNvSpPr/>
          <p:nvPr/>
        </p:nvSpPr>
        <p:spPr>
          <a:xfrm rot="7004918">
            <a:off x="3171781" y="3195014"/>
            <a:ext cx="311348" cy="25025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47E2E0A1-4961-02E8-B747-7D8A8E4E1114}"/>
              </a:ext>
            </a:extLst>
          </p:cNvPr>
          <p:cNvSpPr txBox="1"/>
          <p:nvPr/>
        </p:nvSpPr>
        <p:spPr>
          <a:xfrm>
            <a:off x="1287542" y="3423920"/>
            <a:ext cx="126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FEATURES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21222AD6-490F-67F5-E590-186479B59D5E}"/>
              </a:ext>
            </a:extLst>
          </p:cNvPr>
          <p:cNvSpPr txBox="1"/>
          <p:nvPr/>
        </p:nvSpPr>
        <p:spPr>
          <a:xfrm>
            <a:off x="196726" y="1311579"/>
            <a:ext cx="3560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/>
              <a:t>SEPARATION OF</a:t>
            </a:r>
          </a:p>
          <a:p>
            <a:r>
              <a:rPr lang="en-US" sz="2400" b="1" dirty="0"/>
              <a:t>FEATURE MANAGEMENT</a:t>
            </a:r>
            <a:endParaRPr lang="sk-SK" sz="2400" b="1" dirty="0"/>
          </a:p>
        </p:txBody>
      </p:sp>
      <p:sp>
        <p:nvSpPr>
          <p:cNvPr id="17" name="Šípka: nadol 16">
            <a:extLst>
              <a:ext uri="{FF2B5EF4-FFF2-40B4-BE49-F238E27FC236}">
                <a16:creationId xmlns:a16="http://schemas.microsoft.com/office/drawing/2014/main" id="{9A3EBC1D-3E67-C745-9FB7-2E39F7AD5565}"/>
              </a:ext>
            </a:extLst>
          </p:cNvPr>
          <p:cNvSpPr/>
          <p:nvPr/>
        </p:nvSpPr>
        <p:spPr>
          <a:xfrm rot="6467150">
            <a:off x="3193098" y="5017884"/>
            <a:ext cx="311348" cy="19429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560C1129-18A8-42AB-4433-2C63240B3DA4}"/>
              </a:ext>
            </a:extLst>
          </p:cNvPr>
          <p:cNvSpPr txBox="1"/>
          <p:nvPr/>
        </p:nvSpPr>
        <p:spPr>
          <a:xfrm>
            <a:off x="266355" y="5352387"/>
            <a:ext cx="2201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Loads values from </a:t>
            </a:r>
          </a:p>
          <a:p>
            <a:r>
              <a:rPr lang="en-US" b="1" dirty="0">
                <a:solidFill>
                  <a:srgbClr val="FF0000"/>
                </a:solidFill>
              </a:rPr>
              <a:t>configuration file</a:t>
            </a:r>
            <a:endParaRPr lang="sk-S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1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28308A-E447-04F3-6035-B53532C8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04" y="136968"/>
            <a:ext cx="10378593" cy="1320800"/>
          </a:xfrm>
        </p:spPr>
        <p:txBody>
          <a:bodyPr>
            <a:noAutofit/>
          </a:bodyPr>
          <a:lstStyle/>
          <a:p>
            <a:r>
              <a:rPr lang="sk-SK" sz="4800" b="1" dirty="0" err="1"/>
              <a:t>Motivation</a:t>
            </a:r>
            <a:r>
              <a:rPr lang="sk-SK" sz="4800" b="1" dirty="0"/>
              <a:t>: </a:t>
            </a:r>
            <a:r>
              <a:rPr lang="en-US" sz="4800" b="1" dirty="0"/>
              <a:t>Studying the SPL </a:t>
            </a:r>
            <a:br>
              <a:rPr lang="sk-SK" sz="4800" b="1" dirty="0"/>
            </a:br>
            <a:r>
              <a:rPr lang="en-US" sz="4800" b="1" dirty="0"/>
              <a:t>evolution and variability</a:t>
            </a:r>
            <a:endParaRPr lang="sk-SK" sz="4800" b="1" dirty="0"/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539F91C0-787A-589B-3F72-96835F0C9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37" y="4704596"/>
            <a:ext cx="8596668" cy="1320801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Data should be used further to </a:t>
            </a:r>
            <a:r>
              <a:rPr lang="en-US" sz="3200" b="1" i="1" dirty="0">
                <a:solidFill>
                  <a:srgbClr val="FF0000"/>
                </a:solidFill>
              </a:rPr>
              <a:t>detect defects </a:t>
            </a:r>
            <a:r>
              <a:rPr lang="en-US" sz="3200" dirty="0"/>
              <a:t>and </a:t>
            </a:r>
            <a:r>
              <a:rPr lang="en-US" sz="3200" b="1" i="1" dirty="0">
                <a:solidFill>
                  <a:srgbClr val="FF0000"/>
                </a:solidFill>
              </a:rPr>
              <a:t>provide quality assurance </a:t>
            </a:r>
            <a:r>
              <a:rPr lang="en-US" sz="3200" dirty="0"/>
              <a:t>between selected variants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8FF56A2F-300F-58A7-2E23-A27F9C272289}"/>
              </a:ext>
            </a:extLst>
          </p:cNvPr>
          <p:cNvSpPr txBox="1"/>
          <p:nvPr/>
        </p:nvSpPr>
        <p:spPr>
          <a:xfrm>
            <a:off x="6363415" y="1959426"/>
            <a:ext cx="5527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General handling of the variability is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still not fully covered/supported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by variability management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19EF827-471A-DD9F-E312-DE74DDB59419}"/>
              </a:ext>
            </a:extLst>
          </p:cNvPr>
          <p:cNvSpPr txBox="1"/>
          <p:nvPr/>
        </p:nvSpPr>
        <p:spPr>
          <a:xfrm>
            <a:off x="429711" y="1820881"/>
            <a:ext cx="4591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Less rigorous evaluations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of variability management</a:t>
            </a:r>
            <a:endParaRPr lang="sk-SK" sz="2800" b="1" dirty="0">
              <a:solidFill>
                <a:srgbClr val="FF0000"/>
              </a:solidFill>
            </a:endParaRPr>
          </a:p>
        </p:txBody>
      </p:sp>
      <p:sp>
        <p:nvSpPr>
          <p:cNvPr id="6" name="Šípka: doprava 5">
            <a:extLst>
              <a:ext uri="{FF2B5EF4-FFF2-40B4-BE49-F238E27FC236}">
                <a16:creationId xmlns:a16="http://schemas.microsoft.com/office/drawing/2014/main" id="{01F4B360-4DA4-DCB5-ED31-3B91DAC8A8E8}"/>
              </a:ext>
            </a:extLst>
          </p:cNvPr>
          <p:cNvSpPr/>
          <p:nvPr/>
        </p:nvSpPr>
        <p:spPr>
          <a:xfrm>
            <a:off x="5251830" y="2135047"/>
            <a:ext cx="888670" cy="694707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737DC9E1-6A2D-5FE7-F232-83FA73883B2D}"/>
              </a:ext>
            </a:extLst>
          </p:cNvPr>
          <p:cNvSpPr txBox="1"/>
          <p:nvPr/>
        </p:nvSpPr>
        <p:spPr>
          <a:xfrm>
            <a:off x="581890" y="2939142"/>
            <a:ext cx="4616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-knowledge modeling, </a:t>
            </a:r>
          </a:p>
          <a:p>
            <a:r>
              <a:rPr lang="en-US" dirty="0"/>
              <a:t>-applying principles of variability modeling</a:t>
            </a:r>
          </a:p>
          <a:p>
            <a:r>
              <a:rPr lang="en-US" dirty="0"/>
              <a:t>-simulating feature interactions</a:t>
            </a:r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3A95CDE-3F29-C2DD-92C5-F293EA8A1159}"/>
              </a:ext>
            </a:extLst>
          </p:cNvPr>
          <p:cNvSpPr txBox="1"/>
          <p:nvPr/>
        </p:nvSpPr>
        <p:spPr>
          <a:xfrm>
            <a:off x="1911927" y="4111857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…to handle variability</a:t>
            </a:r>
            <a:endParaRPr lang="sk-SK" b="1" i="1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BB1EE08-BD6A-526C-D73C-615D455C46AA}"/>
              </a:ext>
            </a:extLst>
          </p:cNvPr>
          <p:cNvSpPr txBox="1"/>
          <p:nvPr/>
        </p:nvSpPr>
        <p:spPr>
          <a:xfrm>
            <a:off x="1054815" y="6295718"/>
            <a:ext cx="7441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various models and data representations are required for this purpose</a:t>
            </a:r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EC118AB-0D81-D606-2D69-54184C8F9245}"/>
              </a:ext>
            </a:extLst>
          </p:cNvPr>
          <p:cNvSpPr txBox="1"/>
          <p:nvPr/>
        </p:nvSpPr>
        <p:spPr>
          <a:xfrm>
            <a:off x="5798486" y="3340044"/>
            <a:ext cx="6459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M. </a:t>
            </a:r>
            <a:r>
              <a:rPr lang="sk-SK" dirty="0" err="1"/>
              <a:t>Galster</a:t>
            </a:r>
            <a:r>
              <a:rPr lang="sk-SK" dirty="0"/>
              <a:t>, D. </a:t>
            </a:r>
            <a:r>
              <a:rPr lang="sk-SK" dirty="0" err="1"/>
              <a:t>Weyns</a:t>
            </a:r>
            <a:r>
              <a:rPr lang="sk-SK" dirty="0"/>
              <a:t>, D. </a:t>
            </a:r>
            <a:r>
              <a:rPr lang="sk-SK" dirty="0" err="1"/>
              <a:t>Tofan</a:t>
            </a:r>
            <a:r>
              <a:rPr lang="sk-SK" dirty="0"/>
              <a:t>, B. </a:t>
            </a:r>
            <a:r>
              <a:rPr lang="sk-SK" dirty="0" err="1"/>
              <a:t>Michalik</a:t>
            </a:r>
            <a:r>
              <a:rPr lang="sk-SK" dirty="0"/>
              <a:t>, and P. </a:t>
            </a:r>
            <a:r>
              <a:rPr lang="sk-SK" dirty="0" err="1"/>
              <a:t>Avgeriou</a:t>
            </a:r>
            <a:r>
              <a:rPr lang="sk-SK" dirty="0"/>
              <a:t>. </a:t>
            </a:r>
            <a:endParaRPr lang="en-US" dirty="0"/>
          </a:p>
          <a:p>
            <a:r>
              <a:rPr lang="sk-SK" dirty="0"/>
              <a:t>Variability in software </a:t>
            </a:r>
            <a:r>
              <a:rPr lang="sk-SK" dirty="0" err="1"/>
              <a:t>systems</a:t>
            </a:r>
            <a:r>
              <a:rPr lang="sk-SK" dirty="0"/>
              <a:t>—a </a:t>
            </a:r>
            <a:endParaRPr lang="en-US" dirty="0"/>
          </a:p>
          <a:p>
            <a:r>
              <a:rPr lang="sk-SK" dirty="0" err="1"/>
              <a:t>systematic</a:t>
            </a:r>
            <a:r>
              <a:rPr lang="sk-SK" dirty="0"/>
              <a:t> </a:t>
            </a:r>
            <a:r>
              <a:rPr lang="sk-SK" dirty="0" err="1"/>
              <a:t>literature</a:t>
            </a:r>
            <a:r>
              <a:rPr lang="sk-SK" dirty="0"/>
              <a:t> </a:t>
            </a:r>
            <a:r>
              <a:rPr lang="sk-SK" dirty="0" err="1"/>
              <a:t>review</a:t>
            </a:r>
            <a:r>
              <a:rPr lang="sk-SK" dirty="0"/>
              <a:t>.</a:t>
            </a:r>
            <a:r>
              <a:rPr lang="en-US" dirty="0"/>
              <a:t> </a:t>
            </a:r>
            <a:r>
              <a:rPr lang="sk-SK" dirty="0"/>
              <a:t>IEEE </a:t>
            </a:r>
            <a:r>
              <a:rPr lang="sk-SK" dirty="0" err="1"/>
              <a:t>Transactions</a:t>
            </a:r>
            <a:r>
              <a:rPr lang="sk-SK" dirty="0"/>
              <a:t> on </a:t>
            </a:r>
            <a:endParaRPr lang="en-US" dirty="0"/>
          </a:p>
          <a:p>
            <a:r>
              <a:rPr lang="sk-SK" dirty="0"/>
              <a:t>Software </a:t>
            </a:r>
            <a:r>
              <a:rPr lang="sk-SK" dirty="0" err="1"/>
              <a:t>Engineering</a:t>
            </a:r>
            <a:r>
              <a:rPr lang="sk-SK" dirty="0"/>
              <a:t>, 40(3):282–306, 2014.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E08E7F03-25E8-1BEC-4AFB-C9941A990D80}"/>
              </a:ext>
            </a:extLst>
          </p:cNvPr>
          <p:cNvSpPr txBox="1"/>
          <p:nvPr/>
        </p:nvSpPr>
        <p:spPr>
          <a:xfrm>
            <a:off x="3841339" y="5515575"/>
            <a:ext cx="7332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L. Chen, M. Ali Babar, and N. Ali. Variability management in software</a:t>
            </a:r>
          </a:p>
          <a:p>
            <a:r>
              <a:rPr lang="en-US" dirty="0"/>
              <a:t> product lines: A systematic review. pages 81–90, 01 2009. </a:t>
            </a:r>
          </a:p>
        </p:txBody>
      </p:sp>
    </p:spTree>
    <p:extLst>
      <p:ext uri="{BB962C8B-B14F-4D97-AF65-F5344CB8AC3E}">
        <p14:creationId xmlns:p14="http://schemas.microsoft.com/office/powerpoint/2010/main" val="1255701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83DC683-8937-9A81-4921-5C4E0DA29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28" y="1180764"/>
            <a:ext cx="10330589" cy="5538128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980017F4-84D5-0073-E9BB-56B56D81781F}"/>
              </a:ext>
            </a:extLst>
          </p:cNvPr>
          <p:cNvSpPr txBox="1"/>
          <p:nvPr/>
        </p:nvSpPr>
        <p:spPr>
          <a:xfrm>
            <a:off x="400878" y="241393"/>
            <a:ext cx="62845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2. LOADING VARIABLES WHICH REPRESENT </a:t>
            </a:r>
          </a:p>
          <a:p>
            <a:r>
              <a:rPr lang="en-US" sz="2400" b="1" dirty="0"/>
              <a:t>	FEATURES FROM CONFIGURATION FILE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3375694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5238E67E-6F02-C8A3-55D8-DCCDBD633614}"/>
              </a:ext>
            </a:extLst>
          </p:cNvPr>
          <p:cNvSpPr txBox="1"/>
          <p:nvPr/>
        </p:nvSpPr>
        <p:spPr>
          <a:xfrm>
            <a:off x="461839" y="342993"/>
            <a:ext cx="7064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3. CONNECTS FEATURE MANAGEMENT WITH THE</a:t>
            </a:r>
          </a:p>
          <a:p>
            <a:r>
              <a:rPr lang="en-US" sz="2400" b="1" dirty="0"/>
              <a:t>BUSINESS LOGIN ONLY IN ONE PLACE</a:t>
            </a:r>
            <a:endParaRPr lang="sk-SK" sz="2400" b="1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E15B2D1-F12C-330B-DE56-2FDB9BC24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552" y="1414780"/>
            <a:ext cx="9172575" cy="1143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0AA4F1A-988D-AA4F-01B3-EA836E1A0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73" y="3020906"/>
            <a:ext cx="9570719" cy="1320800"/>
          </a:xfrm>
        </p:spPr>
        <p:txBody>
          <a:bodyPr>
            <a:noAutofit/>
          </a:bodyPr>
          <a:lstStyle/>
          <a:p>
            <a:r>
              <a:rPr lang="en-US" sz="4800" b="1" dirty="0"/>
              <a:t>Aspect example – to-</a:t>
            </a:r>
            <a:r>
              <a:rPr lang="en-US" sz="4800" b="1" dirty="0" err="1"/>
              <a:t>aop</a:t>
            </a:r>
            <a:r>
              <a:rPr lang="en-US" sz="4800" b="1" dirty="0"/>
              <a:t> library</a:t>
            </a:r>
            <a:endParaRPr lang="sk-SK" sz="4800" b="1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6272EB4-9320-4EBF-7DED-1E6936140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249" y="4425104"/>
            <a:ext cx="5334859" cy="2300816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A15E2B1-C862-72A7-FB49-F5954353C45E}"/>
              </a:ext>
            </a:extLst>
          </p:cNvPr>
          <p:cNvSpPr txBox="1"/>
          <p:nvPr/>
        </p:nvSpPr>
        <p:spPr>
          <a:xfrm>
            <a:off x="413472" y="4037945"/>
            <a:ext cx="356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/>
              <a:t>CONFIGURATION FILE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1639336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F789568F-412E-B432-85FB-846A8B230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922" y="0"/>
            <a:ext cx="9567782" cy="685800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06C9B2D7-3E39-AB05-A365-40C62641DE19}"/>
              </a:ext>
            </a:extLst>
          </p:cNvPr>
          <p:cNvSpPr txBox="1"/>
          <p:nvPr/>
        </p:nvSpPr>
        <p:spPr>
          <a:xfrm>
            <a:off x="68033" y="194101"/>
            <a:ext cx="1898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2. ASPECT</a:t>
            </a:r>
          </a:p>
          <a:p>
            <a:r>
              <a:rPr lang="en-US" sz="2400" b="1" dirty="0"/>
              <a:t> DEFINITION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3189056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okTextu 8">
            <a:extLst>
              <a:ext uri="{FF2B5EF4-FFF2-40B4-BE49-F238E27FC236}">
                <a16:creationId xmlns:a16="http://schemas.microsoft.com/office/drawing/2014/main" id="{1758F2B5-CF4D-F928-6E7E-2B258A00F0EF}"/>
              </a:ext>
            </a:extLst>
          </p:cNvPr>
          <p:cNvSpPr txBox="1"/>
          <p:nvPr/>
        </p:nvSpPr>
        <p:spPr>
          <a:xfrm>
            <a:off x="447339" y="351673"/>
            <a:ext cx="5053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3. NATIVE SERVICE AND TEMPLATE</a:t>
            </a:r>
            <a:endParaRPr lang="sk-SK" sz="2400" b="1" dirty="0"/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ADA32DEB-82B3-CA6C-4330-AAF5C619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954"/>
            <a:ext cx="12192000" cy="1118282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CAA5557A-D7D5-E55B-BE0E-BB17BCA5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2" y="1943129"/>
            <a:ext cx="12192000" cy="3296863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6F96A2F5-3B22-698D-0B32-72DBBBFBE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4" y="5081321"/>
            <a:ext cx="12192000" cy="1737732"/>
          </a:xfrm>
          <a:prstGeom prst="rect">
            <a:avLst/>
          </a:prstGeom>
        </p:spPr>
      </p:pic>
      <p:sp>
        <p:nvSpPr>
          <p:cNvPr id="20" name="Šípka: obojsmerná zvislá 19">
            <a:extLst>
              <a:ext uri="{FF2B5EF4-FFF2-40B4-BE49-F238E27FC236}">
                <a16:creationId xmlns:a16="http://schemas.microsoft.com/office/drawing/2014/main" id="{AAAEFF92-F420-2B13-F1D8-E08759FBD8AB}"/>
              </a:ext>
            </a:extLst>
          </p:cNvPr>
          <p:cNvSpPr/>
          <p:nvPr/>
        </p:nvSpPr>
        <p:spPr>
          <a:xfrm rot="5400000">
            <a:off x="6095705" y="332921"/>
            <a:ext cx="428041" cy="9068759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14226475-42E5-519C-E9C8-50D233C0648B}"/>
              </a:ext>
            </a:extLst>
          </p:cNvPr>
          <p:cNvSpPr txBox="1"/>
          <p:nvPr/>
        </p:nvSpPr>
        <p:spPr>
          <a:xfrm>
            <a:off x="7457439" y="5818293"/>
            <a:ext cx="27235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TEMPLATE</a:t>
            </a:r>
            <a:endParaRPr lang="sk-SK" sz="4400" dirty="0"/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C1A213A1-2404-EA00-62CC-416ECBF479D7}"/>
              </a:ext>
            </a:extLst>
          </p:cNvPr>
          <p:cNvSpPr txBox="1"/>
          <p:nvPr/>
        </p:nvSpPr>
        <p:spPr>
          <a:xfrm>
            <a:off x="8321038" y="2291970"/>
            <a:ext cx="21913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SERVICE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2950673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53C4D081-15C5-7CB5-D5CF-472ADBBBE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459037"/>
            <a:ext cx="10848975" cy="3362325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F53FE26C-D739-5B4D-608B-5C571B9FC301}"/>
              </a:ext>
            </a:extLst>
          </p:cNvPr>
          <p:cNvSpPr txBox="1"/>
          <p:nvPr/>
        </p:nvSpPr>
        <p:spPr>
          <a:xfrm>
            <a:off x="311873" y="1963886"/>
            <a:ext cx="10517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 REMOVING ONLY ONE DEPENDENCY ON ASPECTS FROM CONSTRUCTOR</a:t>
            </a:r>
            <a:endParaRPr lang="sk-SK" sz="2400" b="1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E1B25518-5107-86CF-D54A-4558510CF41B}"/>
              </a:ext>
            </a:extLst>
          </p:cNvPr>
          <p:cNvSpPr txBox="1">
            <a:spLocks/>
          </p:cNvSpPr>
          <p:nvPr/>
        </p:nvSpPr>
        <p:spPr>
          <a:xfrm>
            <a:off x="589280" y="331893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/>
              <a:t>STEP 2: Creating and annotating functionality</a:t>
            </a:r>
            <a:endParaRPr lang="sk-SK" sz="4400" b="1" dirty="0"/>
          </a:p>
        </p:txBody>
      </p:sp>
    </p:spTree>
    <p:extLst>
      <p:ext uri="{BB962C8B-B14F-4D97-AF65-F5344CB8AC3E}">
        <p14:creationId xmlns:p14="http://schemas.microsoft.com/office/powerpoint/2010/main" val="2463178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12F283-9E1A-16F4-6130-31D0E80FD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254" y="270192"/>
            <a:ext cx="9543626" cy="1320800"/>
          </a:xfrm>
        </p:spPr>
        <p:txBody>
          <a:bodyPr/>
          <a:lstStyle/>
          <a:p>
            <a:r>
              <a:rPr lang="en-US" b="1" dirty="0"/>
              <a:t>Example: using expressions inside template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C1B552D-2D98-B854-A548-E94F66A15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277C61C-6350-8914-D552-89BECE247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453" y="1066384"/>
            <a:ext cx="9469119" cy="5633264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31F92EE6-4372-86E3-EB01-241B802E0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71" r="9944" b="82477"/>
          <a:stretch/>
        </p:blipFill>
        <p:spPr>
          <a:xfrm>
            <a:off x="1218547" y="975360"/>
            <a:ext cx="8527434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52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1F241-7A22-FB7E-DCDB-C1368CD77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79" y="472046"/>
            <a:ext cx="8913707" cy="1320800"/>
          </a:xfrm>
        </p:spPr>
        <p:txBody>
          <a:bodyPr>
            <a:noAutofit/>
          </a:bodyPr>
          <a:lstStyle/>
          <a:p>
            <a:r>
              <a:rPr lang="en-US" sz="4400" b="1" dirty="0"/>
              <a:t>Example: Making gallery variable</a:t>
            </a:r>
            <a:endParaRPr lang="sk-SK" sz="44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056B82D-5DDF-91FB-A3EB-C7FB14C42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81" y="2409889"/>
            <a:ext cx="4695825" cy="125730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2CA42ED0-A797-EE9E-E14C-10E5C7C8042B}"/>
              </a:ext>
            </a:extLst>
          </p:cNvPr>
          <p:cNvSpPr txBox="1"/>
          <p:nvPr/>
        </p:nvSpPr>
        <p:spPr>
          <a:xfrm>
            <a:off x="1075225" y="1211702"/>
            <a:ext cx="8427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 Gallery should be variable (condition: natively is accessed by routing)</a:t>
            </a: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458D2A94-8F1C-77F3-6EF3-621739672F1E}"/>
              </a:ext>
            </a:extLst>
          </p:cNvPr>
          <p:cNvSpPr txBox="1"/>
          <p:nvPr/>
        </p:nvSpPr>
        <p:spPr>
          <a:xfrm>
            <a:off x="365679" y="1870535"/>
            <a:ext cx="666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1. Annotate entire class for future exclusion</a:t>
            </a:r>
            <a:endParaRPr lang="sk-SK" sz="2400" b="1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0305262-3327-457E-DB5B-94D70ECB23E4}"/>
              </a:ext>
            </a:extLst>
          </p:cNvPr>
          <p:cNvSpPr txBox="1"/>
          <p:nvPr/>
        </p:nvSpPr>
        <p:spPr>
          <a:xfrm>
            <a:off x="1225444" y="4284232"/>
            <a:ext cx="41254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2. Annotate gallery imports</a:t>
            </a:r>
          </a:p>
          <a:p>
            <a:r>
              <a:rPr lang="en-US" sz="2400" b="1" dirty="0"/>
              <a:t>for future exclusion</a:t>
            </a:r>
            <a:endParaRPr lang="sk-SK" sz="2400" b="1" dirty="0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A28C7555-A4AB-1D1C-C0D6-92B7FEA27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586" y="3310404"/>
            <a:ext cx="10254467" cy="34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38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407935D-18B7-CDC3-6D77-DF4929F9F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1544" y="1076862"/>
            <a:ext cx="8596312" cy="2650039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D18632B7-553C-2A3C-8E73-9326D4DE49E5}"/>
              </a:ext>
            </a:extLst>
          </p:cNvPr>
          <p:cNvSpPr txBox="1"/>
          <p:nvPr/>
        </p:nvSpPr>
        <p:spPr>
          <a:xfrm>
            <a:off x="1297391" y="483214"/>
            <a:ext cx="9306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3. Annotate mock data, only those which belongs to the gallery</a:t>
            </a:r>
            <a:endParaRPr lang="sk-SK" sz="2400" b="1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724D2B2-2557-2FCD-9DEC-7ED6A518C0D8}"/>
              </a:ext>
            </a:extLst>
          </p:cNvPr>
          <p:cNvSpPr txBox="1">
            <a:spLocks/>
          </p:cNvSpPr>
          <p:nvPr/>
        </p:nvSpPr>
        <p:spPr>
          <a:xfrm>
            <a:off x="575733" y="4863254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/>
              <a:t>STEP 3: Product derivation</a:t>
            </a:r>
            <a:endParaRPr lang="sk-SK" sz="4400" b="1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AA2BE236-5C73-C49D-13AB-F0BF5D6C4CA5}"/>
              </a:ext>
            </a:extLst>
          </p:cNvPr>
          <p:cNvSpPr txBox="1"/>
          <p:nvPr/>
        </p:nvSpPr>
        <p:spPr>
          <a:xfrm>
            <a:off x="1889760" y="5655733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-starting </a:t>
            </a:r>
            <a:r>
              <a:rPr lang="en-US" dirty="0" err="1"/>
              <a:t>derivator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25486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Nadpis 1">
                <a:extLst>
                  <a:ext uri="{FF2B5EF4-FFF2-40B4-BE49-F238E27FC236}">
                    <a16:creationId xmlns:a16="http://schemas.microsoft.com/office/drawing/2014/main" id="{0F9BD8DC-2614-B49C-395E-7A8AC93D36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42518" y="2057401"/>
                <a:ext cx="8596668" cy="13208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sk-SK" b="1" i="1" smtClean="0">
                        <a:latin typeface="Cambria Math" panose="02040503050406030204" pitchFamily="18" charset="0"/>
                      </a:rPr>
                      <m:t>𝑺𝑺𝑪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𝑪𝒄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𝑪𝒄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+|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𝑪𝒗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b="1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 + 6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0,3333</a:t>
                </a:r>
                <a:endParaRPr lang="sk-SK" dirty="0"/>
              </a:p>
            </p:txBody>
          </p:sp>
        </mc:Choice>
        <mc:Fallback xmlns="">
          <p:sp>
            <p:nvSpPr>
              <p:cNvPr id="2" name="Nadpis 1">
                <a:extLst>
                  <a:ext uri="{FF2B5EF4-FFF2-40B4-BE49-F238E27FC236}">
                    <a16:creationId xmlns:a16="http://schemas.microsoft.com/office/drawing/2014/main" id="{0F9BD8DC-2614-B49C-395E-7A8AC93D36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2518" y="2057401"/>
                <a:ext cx="8596668" cy="13208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Nadpis 1">
            <a:extLst>
              <a:ext uri="{FF2B5EF4-FFF2-40B4-BE49-F238E27FC236}">
                <a16:creationId xmlns:a16="http://schemas.microsoft.com/office/drawing/2014/main" id="{BF82B4FE-CEC5-D7B4-1863-DB59FCF74324}"/>
              </a:ext>
            </a:extLst>
          </p:cNvPr>
          <p:cNvSpPr txBox="1">
            <a:spLocks/>
          </p:cNvSpPr>
          <p:nvPr/>
        </p:nvSpPr>
        <p:spPr>
          <a:xfrm>
            <a:off x="216627" y="18884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/>
              <a:t>Evaluating variability and commonality</a:t>
            </a:r>
            <a:endParaRPr lang="sk-SK" sz="4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Nadpis 1">
                <a:extLst>
                  <a:ext uri="{FF2B5EF4-FFF2-40B4-BE49-F238E27FC236}">
                    <a16:creationId xmlns:a16="http://schemas.microsoft.com/office/drawing/2014/main" id="{BA0D1DC4-26A3-2AE4-8F62-7C8AB106AB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2518" y="3370386"/>
                <a:ext cx="8596668" cy="132080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𝑽𝑪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𝑪𝒗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𝑪𝒗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+|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𝑪𝒄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b="1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0,6666</a:t>
                </a:r>
                <a:endParaRPr lang="sk-SK" dirty="0"/>
              </a:p>
            </p:txBody>
          </p:sp>
        </mc:Choice>
        <mc:Fallback xmlns="">
          <p:sp>
            <p:nvSpPr>
              <p:cNvPr id="6" name="Nadpis 1">
                <a:extLst>
                  <a:ext uri="{FF2B5EF4-FFF2-40B4-BE49-F238E27FC236}">
                    <a16:creationId xmlns:a16="http://schemas.microsoft.com/office/drawing/2014/main" id="{BA0D1DC4-26A3-2AE4-8F62-7C8AB106A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18" y="3370386"/>
                <a:ext cx="8596668" cy="1320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BlokTextu 6">
            <a:extLst>
              <a:ext uri="{FF2B5EF4-FFF2-40B4-BE49-F238E27FC236}">
                <a16:creationId xmlns:a16="http://schemas.microsoft.com/office/drawing/2014/main" id="{4FAB142E-E7F9-93F3-4DD4-27D3B9599F99}"/>
              </a:ext>
            </a:extLst>
          </p:cNvPr>
          <p:cNvSpPr txBox="1"/>
          <p:nvPr/>
        </p:nvSpPr>
        <p:spPr>
          <a:xfrm>
            <a:off x="4079930" y="5506999"/>
            <a:ext cx="3182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SSC = 1 - SVC</a:t>
            </a:r>
            <a:endParaRPr lang="sk-SK" sz="4000" dirty="0">
              <a:solidFill>
                <a:srgbClr val="00B0F0"/>
              </a:solidFill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706249C-E6E8-39D0-A818-E64102059DF7}"/>
              </a:ext>
            </a:extLst>
          </p:cNvPr>
          <p:cNvSpPr txBox="1"/>
          <p:nvPr/>
        </p:nvSpPr>
        <p:spPr>
          <a:xfrm rot="21237283">
            <a:off x="3362143" y="6148445"/>
            <a:ext cx="3454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Mutually conditional</a:t>
            </a:r>
            <a:endParaRPr lang="sk-SK" sz="2800" dirty="0">
              <a:solidFill>
                <a:srgbClr val="FF0000"/>
              </a:solidFill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06B70229-7F94-7E8D-973B-6659874AF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211" y="0"/>
            <a:ext cx="4938747" cy="685800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467A6450-CC2D-0767-EA57-80F8E0278F0E}"/>
              </a:ext>
            </a:extLst>
          </p:cNvPr>
          <p:cNvSpPr txBox="1"/>
          <p:nvPr/>
        </p:nvSpPr>
        <p:spPr>
          <a:xfrm>
            <a:off x="216627" y="4778724"/>
            <a:ext cx="50243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err="1"/>
              <a:t>Tao</a:t>
            </a:r>
            <a:r>
              <a:rPr lang="sk-SK" sz="1200" dirty="0"/>
              <a:t> </a:t>
            </a:r>
            <a:r>
              <a:rPr lang="sk-SK" sz="1200" dirty="0" err="1"/>
              <a:t>Zhang</a:t>
            </a:r>
            <a:r>
              <a:rPr lang="sk-SK" sz="1200" dirty="0"/>
              <a:t>, Lei </a:t>
            </a:r>
            <a:r>
              <a:rPr lang="sk-SK" sz="1200" dirty="0" err="1"/>
              <a:t>Deng</a:t>
            </a:r>
            <a:r>
              <a:rPr lang="sk-SK" sz="1200" dirty="0"/>
              <a:t>, </a:t>
            </a:r>
            <a:r>
              <a:rPr lang="sk-SK" sz="1200" dirty="0" err="1"/>
              <a:t>Jian</a:t>
            </a:r>
            <a:r>
              <a:rPr lang="sk-SK" sz="1200" dirty="0"/>
              <a:t> </a:t>
            </a:r>
            <a:r>
              <a:rPr lang="sk-SK" sz="1200" dirty="0" err="1"/>
              <a:t>Wu</a:t>
            </a:r>
            <a:r>
              <a:rPr lang="sk-SK" sz="1200" dirty="0"/>
              <a:t>, </a:t>
            </a:r>
            <a:r>
              <a:rPr lang="sk-SK" sz="1200" dirty="0" err="1"/>
              <a:t>Qiaoming</a:t>
            </a:r>
            <a:r>
              <a:rPr lang="sk-SK" sz="1200" dirty="0"/>
              <a:t> </a:t>
            </a:r>
            <a:r>
              <a:rPr lang="sk-SK" sz="1200" dirty="0" err="1"/>
              <a:t>Zhou</a:t>
            </a:r>
            <a:r>
              <a:rPr lang="sk-SK" sz="1200" dirty="0"/>
              <a:t>, and </a:t>
            </a:r>
            <a:r>
              <a:rPr lang="sk-SK" sz="1200" dirty="0" err="1"/>
              <a:t>Chunyan</a:t>
            </a:r>
            <a:r>
              <a:rPr lang="sk-SK" sz="1200" dirty="0"/>
              <a:t> Ma. 2008.</a:t>
            </a:r>
          </a:p>
          <a:p>
            <a:r>
              <a:rPr lang="sk-SK" sz="1200" dirty="0"/>
              <a:t> </a:t>
            </a:r>
            <a:r>
              <a:rPr lang="sk-SK" sz="1200" dirty="0" err="1"/>
              <a:t>Some</a:t>
            </a:r>
            <a:r>
              <a:rPr lang="sk-SK" sz="1200" dirty="0"/>
              <a:t> </a:t>
            </a:r>
            <a:r>
              <a:rPr lang="sk-SK" sz="1200" dirty="0" err="1"/>
              <a:t>Metrics</a:t>
            </a:r>
            <a:r>
              <a:rPr lang="sk-SK" sz="1200" dirty="0"/>
              <a:t> </a:t>
            </a:r>
            <a:r>
              <a:rPr lang="sk-SK" sz="1200" dirty="0" err="1"/>
              <a:t>for</a:t>
            </a:r>
            <a:r>
              <a:rPr lang="sk-SK" sz="1200" dirty="0"/>
              <a:t> </a:t>
            </a:r>
            <a:r>
              <a:rPr lang="sk-SK" sz="1200" dirty="0" err="1"/>
              <a:t>Accessing</a:t>
            </a:r>
            <a:r>
              <a:rPr lang="sk-SK" sz="1200" dirty="0"/>
              <a:t> </a:t>
            </a:r>
            <a:r>
              <a:rPr lang="sk-SK" sz="1200" dirty="0" err="1"/>
              <a:t>Quality</a:t>
            </a:r>
            <a:r>
              <a:rPr lang="sk-SK" sz="1200" dirty="0"/>
              <a:t> of </a:t>
            </a:r>
            <a:r>
              <a:rPr lang="sk-SK" sz="1200" dirty="0" err="1"/>
              <a:t>Product</a:t>
            </a:r>
            <a:r>
              <a:rPr lang="sk-SK" sz="1200" dirty="0"/>
              <a:t> </a:t>
            </a:r>
            <a:r>
              <a:rPr lang="sk-SK" sz="1200" dirty="0" err="1"/>
              <a:t>Line</a:t>
            </a:r>
            <a:r>
              <a:rPr lang="sk-SK" sz="1200" dirty="0"/>
              <a:t> </a:t>
            </a:r>
            <a:r>
              <a:rPr lang="sk-SK" sz="1200" dirty="0" err="1"/>
              <a:t>Architecture</a:t>
            </a:r>
            <a:r>
              <a:rPr lang="sk-SK" sz="1200" dirty="0"/>
              <a:t>. </a:t>
            </a:r>
          </a:p>
          <a:p>
            <a:r>
              <a:rPr lang="sk-SK" sz="1200" dirty="0"/>
              <a:t>In 2008 International </a:t>
            </a:r>
            <a:r>
              <a:rPr lang="sk-SK" sz="1200" dirty="0" err="1"/>
              <a:t>Conference</a:t>
            </a:r>
            <a:r>
              <a:rPr lang="sk-SK" sz="1200" dirty="0"/>
              <a:t> on </a:t>
            </a:r>
            <a:r>
              <a:rPr lang="sk-SK" sz="1200" dirty="0" err="1"/>
              <a:t>Computer</a:t>
            </a:r>
            <a:r>
              <a:rPr lang="sk-SK" sz="1200" dirty="0"/>
              <a:t> </a:t>
            </a:r>
            <a:r>
              <a:rPr lang="sk-SK" sz="1200" dirty="0" err="1"/>
              <a:t>Science</a:t>
            </a:r>
            <a:r>
              <a:rPr lang="sk-SK" sz="1200" dirty="0"/>
              <a:t> </a:t>
            </a:r>
          </a:p>
          <a:p>
            <a:r>
              <a:rPr lang="sk-SK" sz="1200" dirty="0"/>
              <a:t>and Software </a:t>
            </a:r>
            <a:r>
              <a:rPr lang="sk-SK" sz="1200" dirty="0" err="1"/>
              <a:t>Engineering</a:t>
            </a:r>
            <a:r>
              <a:rPr lang="sk-SK" sz="1200" dirty="0"/>
              <a:t>. IEEE, </a:t>
            </a:r>
            <a:r>
              <a:rPr lang="sk-SK" sz="1200" dirty="0" err="1"/>
              <a:t>Wuhan</a:t>
            </a:r>
            <a:r>
              <a:rPr lang="sk-SK" sz="1200" dirty="0"/>
              <a:t>, </a:t>
            </a:r>
            <a:r>
              <a:rPr lang="sk-SK" sz="1200" dirty="0" err="1"/>
              <a:t>China</a:t>
            </a:r>
            <a:r>
              <a:rPr lang="sk-SK" sz="1200" dirty="0"/>
              <a:t>, 500–503. </a:t>
            </a:r>
          </a:p>
          <a:p>
            <a:r>
              <a:rPr lang="sk-SK" sz="1200" dirty="0"/>
              <a:t>https://doi.org/10.1109/CSSE.2008.500 </a:t>
            </a:r>
          </a:p>
        </p:txBody>
      </p:sp>
      <p:sp>
        <p:nvSpPr>
          <p:cNvPr id="14" name="Pravá zložená zátvorka 13">
            <a:extLst>
              <a:ext uri="{FF2B5EF4-FFF2-40B4-BE49-F238E27FC236}">
                <a16:creationId xmlns:a16="http://schemas.microsoft.com/office/drawing/2014/main" id="{410DF46B-679B-7F03-BD53-DF9AE64DD303}"/>
              </a:ext>
            </a:extLst>
          </p:cNvPr>
          <p:cNvSpPr/>
          <p:nvPr/>
        </p:nvSpPr>
        <p:spPr>
          <a:xfrm rot="4026131">
            <a:off x="5822380" y="4203897"/>
            <a:ext cx="559549" cy="1860109"/>
          </a:xfrm>
          <a:prstGeom prst="rightBrace">
            <a:avLst>
              <a:gd name="adj1" fmla="val 8333"/>
              <a:gd name="adj2" fmla="val 4708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3CA7CA6C-4F2F-7B46-3E53-B822A5CBB69C}"/>
              </a:ext>
            </a:extLst>
          </p:cNvPr>
          <p:cNvSpPr txBox="1"/>
          <p:nvPr/>
        </p:nvSpPr>
        <p:spPr>
          <a:xfrm>
            <a:off x="366566" y="5931014"/>
            <a:ext cx="287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7030A0"/>
                </a:solidFill>
              </a:rPr>
              <a:t>For components</a:t>
            </a:r>
            <a:endParaRPr lang="sk-SK" sz="2800" b="1" u="sng" dirty="0">
              <a:solidFill>
                <a:srgbClr val="7030A0"/>
              </a:solidFill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E8DAD51A-9C02-4A8E-1965-35299E93F1C7}"/>
              </a:ext>
            </a:extLst>
          </p:cNvPr>
          <p:cNvSpPr txBox="1"/>
          <p:nvPr/>
        </p:nvSpPr>
        <p:spPr>
          <a:xfrm>
            <a:off x="542518" y="1467060"/>
            <a:ext cx="6625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our adaptation to make </a:t>
            </a:r>
            <a:r>
              <a:rPr lang="en-US" b="1" i="1" u="sng" dirty="0">
                <a:solidFill>
                  <a:srgbClr val="FFC000"/>
                </a:solidFill>
              </a:rPr>
              <a:t>assumptions</a:t>
            </a:r>
            <a:r>
              <a:rPr lang="en-US" b="1" u="sng" dirty="0"/>
              <a:t> on partial components</a:t>
            </a:r>
            <a:endParaRPr lang="sk-SK" b="1" u="sng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87034058-593D-76BB-86CE-CA4C72B0F56A}"/>
              </a:ext>
            </a:extLst>
          </p:cNvPr>
          <p:cNvSpPr txBox="1"/>
          <p:nvPr/>
        </p:nvSpPr>
        <p:spPr>
          <a:xfrm rot="21352455">
            <a:off x="3552946" y="2894134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Structure similarity coefficient</a:t>
            </a:r>
            <a:endParaRPr lang="sk-SK" i="1" dirty="0"/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D382507D-89AB-C0E9-7121-96B649FF585C}"/>
              </a:ext>
            </a:extLst>
          </p:cNvPr>
          <p:cNvSpPr txBox="1"/>
          <p:nvPr/>
        </p:nvSpPr>
        <p:spPr>
          <a:xfrm rot="21352455">
            <a:off x="3643760" y="4165572"/>
            <a:ext cx="351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Structure variability coefficient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2542958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485F49-CB0E-E8F6-C788-EF0D1D11C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97" y="264205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b="1" dirty="0"/>
              <a:t>Measuring Reuse Rate</a:t>
            </a:r>
            <a:endParaRPr lang="sk-SK" sz="5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Nadpis 1">
                <a:extLst>
                  <a:ext uri="{FF2B5EF4-FFF2-40B4-BE49-F238E27FC236}">
                    <a16:creationId xmlns:a16="http://schemas.microsoft.com/office/drawing/2014/main" id="{63EAFFC1-6FAF-EA1C-62F5-53628B78E5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070312" y="4516214"/>
                <a:ext cx="8596668" cy="132080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𝑹𝑩𝑹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l-GR"/>
                            <m:t>Σ</m:t>
                          </m:r>
                          <m:r>
                            <m:rPr>
                              <m:nor/>
                            </m:rPr>
                            <a:rPr lang="sk-SK" baseline="-25000" smtClean="0">
                              <a:solidFill>
                                <a:srgbClr val="00B050"/>
                              </a:solidFill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sk-SK"/>
                            <m:t> </m:t>
                          </m:r>
                          <m:r>
                            <m:rPr>
                              <m:nor/>
                            </m:rPr>
                            <a:rPr lang="sk-SK" smtClean="0">
                              <a:solidFill>
                                <a:srgbClr val="7030A0"/>
                              </a:solidFill>
                            </a:rPr>
                            <m:t>Cost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sk-SK"/>
                            <m:t>C</m:t>
                          </m:r>
                          <m:r>
                            <m:rPr>
                              <m:nor/>
                            </m:rPr>
                            <a:rPr lang="sk-SK" baseline="-25000" smtClean="0">
                              <a:solidFill>
                                <a:srgbClr val="00B050"/>
                              </a:solidFill>
                            </a:rPr>
                            <m:t>k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l-GR"/>
                            <m:t>Σ</m:t>
                          </m:r>
                          <m:r>
                            <m:rPr>
                              <m:nor/>
                            </m:rPr>
                            <a:rPr lang="sk-SK" baseline="-25000" smtClean="0">
                              <a:solidFill>
                                <a:srgbClr val="FFC000"/>
                              </a:solidFill>
                            </a:rPr>
                            <m:t>j</m:t>
                          </m:r>
                          <m:r>
                            <m:rPr>
                              <m:nor/>
                            </m:rPr>
                            <a:rPr lang="sk-SK"/>
                            <m:t> </m:t>
                          </m:r>
                          <m:r>
                            <m:rPr>
                              <m:nor/>
                            </m:rPr>
                            <a:rPr lang="sk-SK" smtClean="0">
                              <a:solidFill>
                                <a:srgbClr val="7030A0"/>
                              </a:solidFill>
                            </a:rPr>
                            <m:t>Cost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sk-SK" smtClean="0">
                              <a:solidFill>
                                <a:srgbClr val="FF0000"/>
                              </a:solidFill>
                            </a:rPr>
                            <m:t>C</m:t>
                          </m:r>
                        </m:den>
                      </m:f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4" name="Nadpis 1">
                <a:extLst>
                  <a:ext uri="{FF2B5EF4-FFF2-40B4-BE49-F238E27FC236}">
                    <a16:creationId xmlns:a16="http://schemas.microsoft.com/office/drawing/2014/main" id="{63EAFFC1-6FAF-EA1C-62F5-53628B78E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70312" y="4516214"/>
                <a:ext cx="8596668" cy="1320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Nadpis 1">
                <a:extLst>
                  <a:ext uri="{FF2B5EF4-FFF2-40B4-BE49-F238E27FC236}">
                    <a16:creationId xmlns:a16="http://schemas.microsoft.com/office/drawing/2014/main" id="{4BE1FC2D-A73B-2059-9FAF-49C64C0896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790035" y="1384799"/>
                <a:ext cx="8596668" cy="132080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𝑪𝑹𝑹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l-GR"/>
                            <m:t>Σ</m:t>
                          </m:r>
                          <m:r>
                            <m:rPr>
                              <m:nor/>
                            </m:rPr>
                            <a:rPr lang="en-US" b="0" i="0" baseline="-25000" smtClean="0">
                              <a:solidFill>
                                <a:srgbClr val="00B050"/>
                              </a:solidFill>
                            </a:rPr>
                            <m:t>i</m:t>
                          </m:r>
                          <m:r>
                            <m:rPr>
                              <m:nor/>
                            </m:rPr>
                            <a:rPr lang="sk-SK"/>
                            <m:t> 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</a:rPr>
                            <m:t>Ex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5FCBEF"/>
                              </a:solidFill>
                            </a:rPr>
                            <m:t>|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M</m:t>
                          </m:r>
                          <m:r>
                            <m:rPr>
                              <m:nor/>
                            </m:rPr>
                            <a:rPr lang="en-US" b="0" i="0" baseline="-25000" smtClean="0">
                              <a:solidFill>
                                <a:srgbClr val="00B050"/>
                              </a:solidFill>
                            </a:rPr>
                            <m:t>i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5FCBEF"/>
                              </a:solidFill>
                            </a:rPr>
                            <m:t>|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i="1" smtClean="0"/>
                            <m:t>|</m:t>
                          </m:r>
                          <m:r>
                            <m:rPr>
                              <m:nor/>
                            </m:rPr>
                            <a:rPr lang="en-US" b="0" i="1" smtClean="0"/>
                            <m:t>M</m:t>
                          </m:r>
                          <m:r>
                            <m:rPr>
                              <m:nor/>
                            </m:rPr>
                            <a:rPr lang="en-US" b="0" i="1" smtClean="0"/>
                            <m:t>|</m:t>
                          </m:r>
                        </m:den>
                      </m:f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5" name="Nadpis 1">
                <a:extLst>
                  <a:ext uri="{FF2B5EF4-FFF2-40B4-BE49-F238E27FC236}">
                    <a16:creationId xmlns:a16="http://schemas.microsoft.com/office/drawing/2014/main" id="{4BE1FC2D-A73B-2059-9FAF-49C64C089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90035" y="1384799"/>
                <a:ext cx="8596668" cy="1320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BlokTextu 5">
            <a:extLst>
              <a:ext uri="{FF2B5EF4-FFF2-40B4-BE49-F238E27FC236}">
                <a16:creationId xmlns:a16="http://schemas.microsoft.com/office/drawing/2014/main" id="{DB02839D-ADBB-9E4A-8FC4-C55797E3E932}"/>
              </a:ext>
            </a:extLst>
          </p:cNvPr>
          <p:cNvSpPr txBox="1"/>
          <p:nvPr/>
        </p:nvSpPr>
        <p:spPr>
          <a:xfrm>
            <a:off x="4313445" y="1374169"/>
            <a:ext cx="714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1 if component is included in given member </a:t>
            </a:r>
            <a:r>
              <a:rPr lang="en-US" dirty="0" err="1">
                <a:solidFill>
                  <a:srgbClr val="00B050"/>
                </a:solidFill>
              </a:rPr>
              <a:t>i</a:t>
            </a:r>
            <a:r>
              <a:rPr lang="en-US" dirty="0">
                <a:solidFill>
                  <a:srgbClr val="7030A0"/>
                </a:solidFill>
              </a:rPr>
              <a:t> otherwise 0 (interior)</a:t>
            </a:r>
            <a:endParaRPr lang="sk-SK" dirty="0">
              <a:solidFill>
                <a:srgbClr val="7030A0"/>
              </a:solidFill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2B8B0B42-604A-3D76-F6CD-0D549E435284}"/>
              </a:ext>
            </a:extLst>
          </p:cNvPr>
          <p:cNvSpPr txBox="1"/>
          <p:nvPr/>
        </p:nvSpPr>
        <p:spPr>
          <a:xfrm>
            <a:off x="3740192" y="2190069"/>
            <a:ext cx="331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all members of SPL</a:t>
            </a:r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238BA7D3-0192-EE4C-FBA6-4CA88BDFB6F4}"/>
              </a:ext>
            </a:extLst>
          </p:cNvPr>
          <p:cNvSpPr txBox="1"/>
          <p:nvPr/>
        </p:nvSpPr>
        <p:spPr>
          <a:xfrm rot="21365556">
            <a:off x="4117497" y="2414331"/>
            <a:ext cx="7858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Usable when all ARCHITECTURES SHOULD BE DERIVED</a:t>
            </a:r>
            <a:endParaRPr lang="sk-SK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BlokTextu 8">
                <a:extLst>
                  <a:ext uri="{FF2B5EF4-FFF2-40B4-BE49-F238E27FC236}">
                    <a16:creationId xmlns:a16="http://schemas.microsoft.com/office/drawing/2014/main" id="{4C3EACCF-D03D-E0E4-7108-7173F776B289}"/>
                  </a:ext>
                </a:extLst>
              </p:cNvPr>
              <p:cNvSpPr txBox="1"/>
              <p:nvPr/>
            </p:nvSpPr>
            <p:spPr>
              <a:xfrm>
                <a:off x="5647739" y="1681386"/>
                <a:ext cx="58849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(If component is interior then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0" i="1" smtClean="0">
                        <a:solidFill>
                          <a:srgbClr val="7030A0"/>
                        </a:solidFill>
                      </a:rPr>
                      <m:t>Ex</m:t>
                    </m:r>
                    <m:r>
                      <m:rPr>
                        <m:nor/>
                      </m:rPr>
                      <a:rPr lang="en-US" b="0" i="1" smtClean="0">
                        <a:solidFill>
                          <a:srgbClr val="5FCBEF"/>
                        </a:solidFill>
                      </a:rPr>
                      <m:t>|</m:t>
                    </m:r>
                    <m:r>
                      <m:rPr>
                        <m:nor/>
                      </m:rPr>
                      <a:rPr lang="en-US" b="0" i="1" smtClean="0"/>
                      <m:t>M</m:t>
                    </m:r>
                    <m:r>
                      <m:rPr>
                        <m:nor/>
                      </m:rPr>
                      <a:rPr lang="en-US" b="0" i="1" baseline="-25000" smtClean="0">
                        <a:solidFill>
                          <a:srgbClr val="00B050"/>
                        </a:solidFill>
                      </a:rPr>
                      <m:t>i</m:t>
                    </m:r>
                    <m:r>
                      <m:rPr>
                        <m:nor/>
                      </m:rPr>
                      <a:rPr lang="en-US" b="0" i="1" smtClean="0">
                        <a:solidFill>
                          <a:srgbClr val="5FCBEF"/>
                        </a:solidFill>
                      </a:rPr>
                      <m:t>|</m:t>
                    </m:r>
                  </m:oMath>
                </a14:m>
                <a:r>
                  <a:rPr lang="en-US" i="1" dirty="0"/>
                  <a:t> = 1 otherwise 0) </a:t>
                </a:r>
                <a:endParaRPr lang="sk-SK" i="1" dirty="0"/>
              </a:p>
            </p:txBody>
          </p:sp>
        </mc:Choice>
        <mc:Fallback xmlns="">
          <p:sp>
            <p:nvSpPr>
              <p:cNvPr id="9" name="BlokTextu 8">
                <a:extLst>
                  <a:ext uri="{FF2B5EF4-FFF2-40B4-BE49-F238E27FC236}">
                    <a16:creationId xmlns:a16="http://schemas.microsoft.com/office/drawing/2014/main" id="{4C3EACCF-D03D-E0E4-7108-7173F776B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739" y="1681386"/>
                <a:ext cx="5884944" cy="369332"/>
              </a:xfrm>
              <a:prstGeom prst="rect">
                <a:avLst/>
              </a:prstGeom>
              <a:blipFill>
                <a:blip r:embed="rId5"/>
                <a:stretch>
                  <a:fillRect l="-828" t="-11667" b="-25000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BlokTextu 9">
            <a:extLst>
              <a:ext uri="{FF2B5EF4-FFF2-40B4-BE49-F238E27FC236}">
                <a16:creationId xmlns:a16="http://schemas.microsoft.com/office/drawing/2014/main" id="{5BBA80FD-6A08-E17F-7D1F-029C8419A253}"/>
              </a:ext>
            </a:extLst>
          </p:cNvPr>
          <p:cNvSpPr txBox="1"/>
          <p:nvPr/>
        </p:nvSpPr>
        <p:spPr>
          <a:xfrm>
            <a:off x="436897" y="3015767"/>
            <a:ext cx="8263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CRR for common components will be 100% </a:t>
            </a:r>
          </a:p>
          <a:p>
            <a:r>
              <a:rPr lang="en-US" dirty="0"/>
              <a:t>- in all derivations (architectures)</a:t>
            </a:r>
            <a:endParaRPr lang="sk-SK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2B450DFE-70F8-06BB-A1C9-965A043F0BFF}"/>
              </a:ext>
            </a:extLst>
          </p:cNvPr>
          <p:cNvSpPr txBox="1"/>
          <p:nvPr/>
        </p:nvSpPr>
        <p:spPr>
          <a:xfrm>
            <a:off x="215885" y="2254455"/>
            <a:ext cx="2594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Component reuse rate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1DE116F8-06F7-9CD8-B1D0-2FFD3F906854}"/>
              </a:ext>
            </a:extLst>
          </p:cNvPr>
          <p:cNvSpPr txBox="1"/>
          <p:nvPr/>
        </p:nvSpPr>
        <p:spPr>
          <a:xfrm>
            <a:off x="333992" y="5426009"/>
            <a:ext cx="218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Reuse benefit rate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49A86507-D302-0246-97FA-EABE32BF1923}"/>
              </a:ext>
            </a:extLst>
          </p:cNvPr>
          <p:cNvSpPr txBox="1"/>
          <p:nvPr/>
        </p:nvSpPr>
        <p:spPr>
          <a:xfrm>
            <a:off x="5060077" y="5426009"/>
            <a:ext cx="3530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Quality of </a:t>
            </a:r>
            <a:r>
              <a:rPr lang="en-US" dirty="0">
                <a:solidFill>
                  <a:srgbClr val="FFC000"/>
                </a:solidFill>
              </a:rPr>
              <a:t>all</a:t>
            </a:r>
            <a:r>
              <a:rPr lang="en-US" dirty="0"/>
              <a:t> components in SPL</a:t>
            </a:r>
            <a:endParaRPr lang="sk-SK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3073040-3DF9-847A-6744-7225E84DC617}"/>
              </a:ext>
            </a:extLst>
          </p:cNvPr>
          <p:cNvSpPr txBox="1"/>
          <p:nvPr/>
        </p:nvSpPr>
        <p:spPr>
          <a:xfrm>
            <a:off x="5060077" y="4530766"/>
            <a:ext cx="4257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Quality of given product line member </a:t>
            </a:r>
            <a:r>
              <a:rPr lang="en-US" dirty="0">
                <a:solidFill>
                  <a:srgbClr val="92D050"/>
                </a:solidFill>
              </a:rPr>
              <a:t>k</a:t>
            </a:r>
            <a:endParaRPr lang="sk-SK" dirty="0">
              <a:solidFill>
                <a:srgbClr val="92D050"/>
              </a:solidFill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EE017C42-42BC-6DE8-276A-6303752EAD4B}"/>
              </a:ext>
            </a:extLst>
          </p:cNvPr>
          <p:cNvSpPr txBox="1"/>
          <p:nvPr/>
        </p:nvSpPr>
        <p:spPr>
          <a:xfrm>
            <a:off x="1191670" y="6002795"/>
            <a:ext cx="962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higher RBR, the more reusable SPL is (the more members has)</a:t>
            </a:r>
            <a:endParaRPr lang="sk-SK" sz="2400" dirty="0">
              <a:solidFill>
                <a:srgbClr val="FF0000"/>
              </a:solidFill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CAD811B0-DD74-1AF0-A1D6-9EDB05166F98}"/>
              </a:ext>
            </a:extLst>
          </p:cNvPr>
          <p:cNvSpPr txBox="1"/>
          <p:nvPr/>
        </p:nvSpPr>
        <p:spPr>
          <a:xfrm>
            <a:off x="4990748" y="3187323"/>
            <a:ext cx="6271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higher CRR of the component,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				the more important for SPL is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										(for reuse)</a:t>
            </a:r>
          </a:p>
        </p:txBody>
      </p:sp>
    </p:spTree>
    <p:extLst>
      <p:ext uri="{BB962C8B-B14F-4D97-AF65-F5344CB8AC3E}">
        <p14:creationId xmlns:p14="http://schemas.microsoft.com/office/powerpoint/2010/main" val="4078888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D0A6C-0D31-E739-ACB0-3FC66F8E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01" y="338731"/>
            <a:ext cx="10669538" cy="1320800"/>
          </a:xfrm>
        </p:spPr>
        <p:txBody>
          <a:bodyPr>
            <a:noAutofit/>
          </a:bodyPr>
          <a:lstStyle/>
          <a:p>
            <a:r>
              <a:rPr lang="en-US" sz="4000" b="1" dirty="0"/>
              <a:t>Can our software product line </a:t>
            </a:r>
            <a:br>
              <a:rPr lang="en-US" sz="4000" b="1" dirty="0"/>
            </a:br>
            <a:r>
              <a:rPr lang="en-US" sz="4000" b="1" dirty="0"/>
              <a:t>be capable to support a high number of given requirements?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5EF5A482-4312-7461-3452-8E412E897F03}"/>
              </a:ext>
            </a:extLst>
          </p:cNvPr>
          <p:cNvSpPr txBox="1"/>
          <p:nvPr/>
        </p:nvSpPr>
        <p:spPr>
          <a:xfrm>
            <a:off x="4386719" y="3159343"/>
            <a:ext cx="7332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L. Chen, M. Ali Babar, and N. Ali. Variability management in software</a:t>
            </a:r>
          </a:p>
          <a:p>
            <a:r>
              <a:rPr lang="en-US" dirty="0"/>
              <a:t> product lines: A systematic review. pages 81–90, 01 2009. 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1CF6F14-CADA-7609-97BA-655AF0A480FC}"/>
              </a:ext>
            </a:extLst>
          </p:cNvPr>
          <p:cNvSpPr txBox="1"/>
          <p:nvPr/>
        </p:nvSpPr>
        <p:spPr>
          <a:xfrm>
            <a:off x="6724506" y="5893116"/>
            <a:ext cx="5179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Creating and managing catalogs of </a:t>
            </a:r>
            <a:endParaRPr lang="sk-SK" sz="2400" b="1" dirty="0"/>
          </a:p>
          <a:p>
            <a:r>
              <a:rPr lang="en-US" sz="2400" b="1" dirty="0"/>
              <a:t>“correct</a:t>
            </a:r>
            <a:r>
              <a:rPr lang="sk-SK" sz="2400" b="1" dirty="0" err="1"/>
              <a:t>ly</a:t>
            </a:r>
            <a:r>
              <a:rPr lang="en-US" sz="2400" b="1" dirty="0"/>
              <a:t>” annotated scripts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C8721040-A434-8C46-E46F-3E4E5F6B864E}"/>
              </a:ext>
            </a:extLst>
          </p:cNvPr>
          <p:cNvSpPr txBox="1"/>
          <p:nvPr/>
        </p:nvSpPr>
        <p:spPr>
          <a:xfrm>
            <a:off x="3912919" y="2205236"/>
            <a:ext cx="7749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from possible “solution space” as the reaction </a:t>
            </a:r>
          </a:p>
          <a:p>
            <a:r>
              <a:rPr lang="en-US" sz="2800" dirty="0"/>
              <a:t>on the previous slide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4591C942-A80D-8F98-0B55-9D758F20B8DF}"/>
              </a:ext>
            </a:extLst>
          </p:cNvPr>
          <p:cNvSpPr txBox="1"/>
          <p:nvPr/>
        </p:nvSpPr>
        <p:spPr>
          <a:xfrm>
            <a:off x="81781" y="3950271"/>
            <a:ext cx="101248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Modeling variability of software products as part of 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software product families under different settings</a:t>
            </a:r>
          </a:p>
        </p:txBody>
      </p:sp>
      <p:sp>
        <p:nvSpPr>
          <p:cNvPr id="4" name="Šípka: doprava 3">
            <a:extLst>
              <a:ext uri="{FF2B5EF4-FFF2-40B4-BE49-F238E27FC236}">
                <a16:creationId xmlns:a16="http://schemas.microsoft.com/office/drawing/2014/main" id="{60CD4D78-B4C7-5D16-977F-FE3A5DCDD361}"/>
              </a:ext>
            </a:extLst>
          </p:cNvPr>
          <p:cNvSpPr/>
          <p:nvPr/>
        </p:nvSpPr>
        <p:spPr>
          <a:xfrm>
            <a:off x="5835836" y="5971282"/>
            <a:ext cx="888670" cy="694707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F19E1A7-CDAE-F68C-EBF3-32EE7364B673}"/>
              </a:ext>
            </a:extLst>
          </p:cNvPr>
          <p:cNvSpPr txBox="1"/>
          <p:nvPr/>
        </p:nvSpPr>
        <p:spPr>
          <a:xfrm>
            <a:off x="745088" y="5019791"/>
            <a:ext cx="6322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sk-SK" dirty="0"/>
              <a:t> </a:t>
            </a:r>
            <a:r>
              <a:rPr lang="en-US" dirty="0"/>
              <a:t>possibility to evaluate supporting methods</a:t>
            </a:r>
            <a:r>
              <a:rPr lang="sk-SK" dirty="0"/>
              <a:t> </a:t>
            </a:r>
            <a:r>
              <a:rPr lang="en-US" dirty="0"/>
              <a:t>and tune </a:t>
            </a:r>
            <a:r>
              <a:rPr lang="sk-SK" dirty="0" err="1"/>
              <a:t>them</a:t>
            </a:r>
            <a:endParaRPr lang="en-US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4625D92-16B4-26F8-B889-3B398759DD72}"/>
              </a:ext>
            </a:extLst>
          </p:cNvPr>
          <p:cNvSpPr txBox="1"/>
          <p:nvPr/>
        </p:nvSpPr>
        <p:spPr>
          <a:xfrm>
            <a:off x="745088" y="5442385"/>
            <a:ext cx="957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sk-SK" dirty="0"/>
              <a:t> </a:t>
            </a:r>
            <a:r>
              <a:rPr lang="en-US" dirty="0"/>
              <a:t>possibility to observe problems with automatic management of configuration expressions</a:t>
            </a:r>
          </a:p>
        </p:txBody>
      </p:sp>
      <p:sp>
        <p:nvSpPr>
          <p:cNvPr id="11" name="Šípka: doprava 10">
            <a:extLst>
              <a:ext uri="{FF2B5EF4-FFF2-40B4-BE49-F238E27FC236}">
                <a16:creationId xmlns:a16="http://schemas.microsoft.com/office/drawing/2014/main" id="{C411F36C-F2F0-C312-FF92-7CF408D91CF4}"/>
              </a:ext>
            </a:extLst>
          </p:cNvPr>
          <p:cNvSpPr/>
          <p:nvPr/>
        </p:nvSpPr>
        <p:spPr>
          <a:xfrm>
            <a:off x="570577" y="5971281"/>
            <a:ext cx="888670" cy="694707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8FAF6C7A-8E4F-3F77-E608-691065D67B2F}"/>
              </a:ext>
            </a:extLst>
          </p:cNvPr>
          <p:cNvSpPr txBox="1"/>
          <p:nvPr/>
        </p:nvSpPr>
        <p:spPr>
          <a:xfrm>
            <a:off x="1507301" y="5872677"/>
            <a:ext cx="4136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Adap</a:t>
            </a:r>
            <a:r>
              <a:rPr lang="sk-SK" sz="2400" b="1" dirty="0" err="1"/>
              <a:t>tation</a:t>
            </a:r>
            <a:r>
              <a:rPr lang="sk-SK" sz="2400" b="1" dirty="0"/>
              <a:t> of</a:t>
            </a:r>
            <a:r>
              <a:rPr lang="en-US" sz="2400" b="1" dirty="0"/>
              <a:t> evolution</a:t>
            </a:r>
            <a:r>
              <a:rPr lang="sk-SK" sz="2400" b="1" dirty="0"/>
              <a:t>ary</a:t>
            </a:r>
            <a:r>
              <a:rPr lang="en-US" sz="2400" b="1" dirty="0"/>
              <a:t> </a:t>
            </a:r>
          </a:p>
          <a:p>
            <a:r>
              <a:rPr lang="en-US" sz="2400" b="1" dirty="0"/>
              <a:t>algorithms for SPL</a:t>
            </a:r>
          </a:p>
        </p:txBody>
      </p:sp>
    </p:spTree>
    <p:extLst>
      <p:ext uri="{BB962C8B-B14F-4D97-AF65-F5344CB8AC3E}">
        <p14:creationId xmlns:p14="http://schemas.microsoft.com/office/powerpoint/2010/main" val="962473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E58474-76DD-79D1-CB62-8056A0FFA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74" y="264560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b="1" dirty="0"/>
              <a:t>Measuring variability</a:t>
            </a:r>
            <a:endParaRPr lang="sk-SK" sz="4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Nadpis 1">
                <a:extLst>
                  <a:ext uri="{FF2B5EF4-FFF2-40B4-BE49-F238E27FC236}">
                    <a16:creationId xmlns:a16="http://schemas.microsoft.com/office/drawing/2014/main" id="{54468BCD-F483-81A5-F35C-6295EA75B7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5611" y="2357343"/>
                <a:ext cx="4486681" cy="132080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b="1" i="1" smtClean="0">
                          <a:latin typeface="Cambria Math" panose="02040503050406030204" pitchFamily="18" charset="0"/>
                        </a:rPr>
                        <m:t>𝑺𝑪𝑪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sk-SK" b="1" i="1" smtClean="0">
                                  <a:latin typeface="Cambria Math" panose="02040503050406030204" pitchFamily="18" charset="0"/>
                                </a:rPr>
                                <m:t>𝑰𝑽𝑷</m:t>
                              </m:r>
                            </m:e>
                          </m:d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sk-SK" b="1" i="1" smtClean="0">
                              <a:latin typeface="Cambria Math" panose="02040503050406030204" pitchFamily="18" charset="0"/>
                            </a:rPr>
                            <m:t>𝑽𝑷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4" name="Nadpis 1">
                <a:extLst>
                  <a:ext uri="{FF2B5EF4-FFF2-40B4-BE49-F238E27FC236}">
                    <a16:creationId xmlns:a16="http://schemas.microsoft.com/office/drawing/2014/main" id="{54468BCD-F483-81A5-F35C-6295EA75B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11" y="2357343"/>
                <a:ext cx="4486681" cy="13208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Nadpis 1">
                <a:extLst>
                  <a:ext uri="{FF2B5EF4-FFF2-40B4-BE49-F238E27FC236}">
                    <a16:creationId xmlns:a16="http://schemas.microsoft.com/office/drawing/2014/main" id="{6FB0EC64-69C1-5CB5-8A04-121C53513C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34542" y="5019927"/>
                <a:ext cx="4486681" cy="132080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sk-SK" b="1" i="1" smtClean="0">
                          <a:latin typeface="Cambria Math" panose="02040503050406030204" pitchFamily="18" charset="0"/>
                        </a:rPr>
                        <m:t>𝑪𝑪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  <m:r>
                                <a:rPr lang="sk-SK" b="1" i="1" smtClean="0">
                                  <a:latin typeface="Cambria Math" panose="02040503050406030204" pitchFamily="18" charset="0"/>
                                </a:rPr>
                                <m:t>𝑽𝑷</m:t>
                              </m:r>
                            </m:e>
                          </m:d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sk-SK" b="1" i="1" smtClean="0">
                              <a:latin typeface="Cambria Math" panose="02040503050406030204" pitchFamily="18" charset="0"/>
                            </a:rPr>
                            <m:t>𝑽𝑷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5" name="Nadpis 1">
                <a:extLst>
                  <a:ext uri="{FF2B5EF4-FFF2-40B4-BE49-F238E27FC236}">
                    <a16:creationId xmlns:a16="http://schemas.microsoft.com/office/drawing/2014/main" id="{6FB0EC64-69C1-5CB5-8A04-121C53513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4542" y="5019927"/>
                <a:ext cx="4486681" cy="1320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BlokTextu 5">
            <a:extLst>
              <a:ext uri="{FF2B5EF4-FFF2-40B4-BE49-F238E27FC236}">
                <a16:creationId xmlns:a16="http://schemas.microsoft.com/office/drawing/2014/main" id="{0E9787D3-D94C-067D-03D8-04660E10DA37}"/>
              </a:ext>
            </a:extLst>
          </p:cNvPr>
          <p:cNvSpPr txBox="1"/>
          <p:nvPr/>
        </p:nvSpPr>
        <p:spPr>
          <a:xfrm>
            <a:off x="4752929" y="3308811"/>
            <a:ext cx="321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Number of variability points</a:t>
            </a:r>
            <a:endParaRPr lang="sk-SK" b="1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7D16E0B7-CA4F-A7D5-D2C4-8BF4C7EC639C}"/>
              </a:ext>
            </a:extLst>
          </p:cNvPr>
          <p:cNvSpPr txBox="1"/>
          <p:nvPr/>
        </p:nvSpPr>
        <p:spPr>
          <a:xfrm>
            <a:off x="4752929" y="2156814"/>
            <a:ext cx="63642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Independent variability points </a:t>
            </a:r>
          </a:p>
          <a:p>
            <a:r>
              <a:rPr lang="en-US" dirty="0"/>
              <a:t>(</a:t>
            </a:r>
            <a:r>
              <a:rPr lang="en-US" b="1" i="1" dirty="0">
                <a:solidFill>
                  <a:srgbClr val="0070C0"/>
                </a:solidFill>
              </a:rPr>
              <a:t>no dependence relation with others </a:t>
            </a:r>
          </a:p>
          <a:p>
            <a:r>
              <a:rPr lang="en-US" dirty="0"/>
              <a:t>	</a:t>
            </a:r>
            <a:r>
              <a:rPr lang="en-US" i="1" dirty="0"/>
              <a:t>– no value of any variability point affects another one</a:t>
            </a:r>
            <a:r>
              <a:rPr lang="en-US" dirty="0"/>
              <a:t>)</a:t>
            </a:r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73CEFCA3-3B24-62D6-9289-5F743333DA20}"/>
              </a:ext>
            </a:extLst>
          </p:cNvPr>
          <p:cNvSpPr txBox="1"/>
          <p:nvPr/>
        </p:nvSpPr>
        <p:spPr>
          <a:xfrm>
            <a:off x="3722969" y="6340727"/>
            <a:ext cx="321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Number of variability points</a:t>
            </a:r>
            <a:endParaRPr lang="sk-SK" b="1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AAD141F5-ADF6-6DCE-889E-36119EB8D353}"/>
              </a:ext>
            </a:extLst>
          </p:cNvPr>
          <p:cNvSpPr txBox="1"/>
          <p:nvPr/>
        </p:nvSpPr>
        <p:spPr>
          <a:xfrm>
            <a:off x="6987393" y="424869"/>
            <a:ext cx="3137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DEPENDANCE RELATIONS</a:t>
            </a:r>
            <a:endParaRPr lang="sk-SK" sz="2000" b="1" dirty="0">
              <a:solidFill>
                <a:srgbClr val="7030A0"/>
              </a:solidFill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1A650831-CCD9-2272-62C7-5F41F42DB0C7}"/>
              </a:ext>
            </a:extLst>
          </p:cNvPr>
          <p:cNvSpPr txBox="1"/>
          <p:nvPr/>
        </p:nvSpPr>
        <p:spPr>
          <a:xfrm rot="21193132">
            <a:off x="10079388" y="535033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CONSTRAINTS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6031A036-870D-9237-B3AF-378C6AE0A91E}"/>
              </a:ext>
            </a:extLst>
          </p:cNvPr>
          <p:cNvSpPr txBox="1"/>
          <p:nvPr/>
        </p:nvSpPr>
        <p:spPr>
          <a:xfrm>
            <a:off x="7604671" y="765745"/>
            <a:ext cx="2582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Value of one variability</a:t>
            </a:r>
          </a:p>
          <a:p>
            <a:r>
              <a:rPr lang="en-US" dirty="0"/>
              <a:t> point affects another</a:t>
            </a:r>
            <a:endParaRPr lang="sk-SK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44A65AF7-18DC-6580-B5A8-4C5E8A690060}"/>
              </a:ext>
            </a:extLst>
          </p:cNvPr>
          <p:cNvSpPr txBox="1"/>
          <p:nvPr/>
        </p:nvSpPr>
        <p:spPr>
          <a:xfrm>
            <a:off x="6879294" y="1364683"/>
            <a:ext cx="4881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	STRONG COUPLED 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				VARIABILITY POINTS</a:t>
            </a:r>
            <a:endParaRPr lang="sk-SK" sz="2400" b="1" dirty="0">
              <a:solidFill>
                <a:srgbClr val="FFC000"/>
              </a:solidFill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993A8DCC-DCCF-38D3-6620-0309213E1EB0}"/>
              </a:ext>
            </a:extLst>
          </p:cNvPr>
          <p:cNvSpPr txBox="1"/>
          <p:nvPr/>
        </p:nvSpPr>
        <p:spPr>
          <a:xfrm rot="21417931">
            <a:off x="8827544" y="3041653"/>
            <a:ext cx="2593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Less difficulty to bind </a:t>
            </a:r>
          </a:p>
          <a:p>
            <a:r>
              <a:rPr lang="en-US" i="1" dirty="0"/>
              <a:t>variability point in PLA</a:t>
            </a:r>
            <a:endParaRPr lang="sk-SK" i="1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1D913250-3EE0-6FDE-8DD2-20D40BA5B4D1}"/>
              </a:ext>
            </a:extLst>
          </p:cNvPr>
          <p:cNvSpPr txBox="1"/>
          <p:nvPr/>
        </p:nvSpPr>
        <p:spPr>
          <a:xfrm>
            <a:off x="7167676" y="5826203"/>
            <a:ext cx="50243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err="1"/>
              <a:t>Tao</a:t>
            </a:r>
            <a:r>
              <a:rPr lang="sk-SK" sz="1200" dirty="0"/>
              <a:t> </a:t>
            </a:r>
            <a:r>
              <a:rPr lang="sk-SK" sz="1200" dirty="0" err="1"/>
              <a:t>Zhang</a:t>
            </a:r>
            <a:r>
              <a:rPr lang="sk-SK" sz="1200" dirty="0"/>
              <a:t>, Lei </a:t>
            </a:r>
            <a:r>
              <a:rPr lang="sk-SK" sz="1200" dirty="0" err="1"/>
              <a:t>Deng</a:t>
            </a:r>
            <a:r>
              <a:rPr lang="sk-SK" sz="1200" dirty="0"/>
              <a:t>, </a:t>
            </a:r>
            <a:r>
              <a:rPr lang="sk-SK" sz="1200" dirty="0" err="1"/>
              <a:t>Jian</a:t>
            </a:r>
            <a:r>
              <a:rPr lang="sk-SK" sz="1200" dirty="0"/>
              <a:t> </a:t>
            </a:r>
            <a:r>
              <a:rPr lang="sk-SK" sz="1200" dirty="0" err="1"/>
              <a:t>Wu</a:t>
            </a:r>
            <a:r>
              <a:rPr lang="sk-SK" sz="1200" dirty="0"/>
              <a:t>, </a:t>
            </a:r>
            <a:r>
              <a:rPr lang="sk-SK" sz="1200" dirty="0" err="1"/>
              <a:t>Qiaoming</a:t>
            </a:r>
            <a:r>
              <a:rPr lang="sk-SK" sz="1200" dirty="0"/>
              <a:t> </a:t>
            </a:r>
            <a:r>
              <a:rPr lang="sk-SK" sz="1200" dirty="0" err="1"/>
              <a:t>Zhou</a:t>
            </a:r>
            <a:r>
              <a:rPr lang="sk-SK" sz="1200" dirty="0"/>
              <a:t>, and </a:t>
            </a:r>
            <a:r>
              <a:rPr lang="sk-SK" sz="1200" dirty="0" err="1"/>
              <a:t>Chunyan</a:t>
            </a:r>
            <a:r>
              <a:rPr lang="sk-SK" sz="1200" dirty="0"/>
              <a:t> Ma. 2008.</a:t>
            </a:r>
          </a:p>
          <a:p>
            <a:r>
              <a:rPr lang="sk-SK" sz="1200" dirty="0"/>
              <a:t> </a:t>
            </a:r>
            <a:r>
              <a:rPr lang="sk-SK" sz="1200" dirty="0" err="1"/>
              <a:t>Some</a:t>
            </a:r>
            <a:r>
              <a:rPr lang="sk-SK" sz="1200" dirty="0"/>
              <a:t> </a:t>
            </a:r>
            <a:r>
              <a:rPr lang="sk-SK" sz="1200" dirty="0" err="1"/>
              <a:t>Metrics</a:t>
            </a:r>
            <a:r>
              <a:rPr lang="sk-SK" sz="1200" dirty="0"/>
              <a:t> </a:t>
            </a:r>
            <a:r>
              <a:rPr lang="sk-SK" sz="1200" dirty="0" err="1"/>
              <a:t>for</a:t>
            </a:r>
            <a:r>
              <a:rPr lang="sk-SK" sz="1200" dirty="0"/>
              <a:t> </a:t>
            </a:r>
            <a:r>
              <a:rPr lang="sk-SK" sz="1200" dirty="0" err="1"/>
              <a:t>Accessing</a:t>
            </a:r>
            <a:r>
              <a:rPr lang="sk-SK" sz="1200" dirty="0"/>
              <a:t> </a:t>
            </a:r>
            <a:r>
              <a:rPr lang="sk-SK" sz="1200" dirty="0" err="1"/>
              <a:t>Quality</a:t>
            </a:r>
            <a:r>
              <a:rPr lang="sk-SK" sz="1200" dirty="0"/>
              <a:t> of </a:t>
            </a:r>
            <a:r>
              <a:rPr lang="sk-SK" sz="1200" dirty="0" err="1"/>
              <a:t>Product</a:t>
            </a:r>
            <a:r>
              <a:rPr lang="sk-SK" sz="1200" dirty="0"/>
              <a:t> </a:t>
            </a:r>
            <a:r>
              <a:rPr lang="sk-SK" sz="1200" dirty="0" err="1"/>
              <a:t>Line</a:t>
            </a:r>
            <a:r>
              <a:rPr lang="sk-SK" sz="1200" dirty="0"/>
              <a:t> </a:t>
            </a:r>
            <a:r>
              <a:rPr lang="sk-SK" sz="1200" dirty="0" err="1"/>
              <a:t>Architecture</a:t>
            </a:r>
            <a:r>
              <a:rPr lang="sk-SK" sz="1200" dirty="0"/>
              <a:t>. </a:t>
            </a:r>
          </a:p>
          <a:p>
            <a:r>
              <a:rPr lang="sk-SK" sz="1200" dirty="0"/>
              <a:t>In 2008 International </a:t>
            </a:r>
            <a:r>
              <a:rPr lang="sk-SK" sz="1200" dirty="0" err="1"/>
              <a:t>Conference</a:t>
            </a:r>
            <a:r>
              <a:rPr lang="sk-SK" sz="1200" dirty="0"/>
              <a:t> on </a:t>
            </a:r>
            <a:r>
              <a:rPr lang="sk-SK" sz="1200" dirty="0" err="1"/>
              <a:t>Computer</a:t>
            </a:r>
            <a:r>
              <a:rPr lang="sk-SK" sz="1200" dirty="0"/>
              <a:t> </a:t>
            </a:r>
            <a:r>
              <a:rPr lang="sk-SK" sz="1200" dirty="0" err="1"/>
              <a:t>Science</a:t>
            </a:r>
            <a:r>
              <a:rPr lang="sk-SK" sz="1200" dirty="0"/>
              <a:t> </a:t>
            </a:r>
          </a:p>
          <a:p>
            <a:r>
              <a:rPr lang="sk-SK" sz="1200" dirty="0"/>
              <a:t>and Software </a:t>
            </a:r>
            <a:r>
              <a:rPr lang="sk-SK" sz="1200" dirty="0" err="1"/>
              <a:t>Engineering</a:t>
            </a:r>
            <a:r>
              <a:rPr lang="sk-SK" sz="1200" dirty="0"/>
              <a:t>. IEEE, </a:t>
            </a:r>
            <a:r>
              <a:rPr lang="sk-SK" sz="1200" dirty="0" err="1"/>
              <a:t>Wuhan</a:t>
            </a:r>
            <a:r>
              <a:rPr lang="sk-SK" sz="1200" dirty="0"/>
              <a:t>, </a:t>
            </a:r>
            <a:r>
              <a:rPr lang="sk-SK" sz="1200" dirty="0" err="1"/>
              <a:t>China</a:t>
            </a:r>
            <a:r>
              <a:rPr lang="sk-SK" sz="1200" dirty="0"/>
              <a:t>, 500–503. </a:t>
            </a:r>
          </a:p>
          <a:p>
            <a:r>
              <a:rPr lang="sk-SK" sz="1200" dirty="0"/>
              <a:t>https://doi.org/10.1109/CSSE.2008.500 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05C0592E-6C43-6268-8702-C3467AD0BBC0}"/>
              </a:ext>
            </a:extLst>
          </p:cNvPr>
          <p:cNvSpPr txBox="1"/>
          <p:nvPr/>
        </p:nvSpPr>
        <p:spPr>
          <a:xfrm>
            <a:off x="193250" y="1658575"/>
            <a:ext cx="3355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STRONG COUPLING</a:t>
            </a:r>
            <a:endParaRPr lang="sk-SK" sz="2800" b="1" dirty="0"/>
          </a:p>
        </p:txBody>
      </p:sp>
      <p:sp>
        <p:nvSpPr>
          <p:cNvPr id="16" name="Šípka: obojsmerná vodorovná 15">
            <a:extLst>
              <a:ext uri="{FF2B5EF4-FFF2-40B4-BE49-F238E27FC236}">
                <a16:creationId xmlns:a16="http://schemas.microsoft.com/office/drawing/2014/main" id="{7BFDF45B-01F6-EEE2-D867-8C34E6E9E0D3}"/>
              </a:ext>
            </a:extLst>
          </p:cNvPr>
          <p:cNvSpPr/>
          <p:nvPr/>
        </p:nvSpPr>
        <p:spPr>
          <a:xfrm rot="1210724">
            <a:off x="7597511" y="2059364"/>
            <a:ext cx="1617478" cy="42071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F2891E85-CF3C-A338-73D5-4D7F8E0C195F}"/>
              </a:ext>
            </a:extLst>
          </p:cNvPr>
          <p:cNvSpPr txBox="1"/>
          <p:nvPr/>
        </p:nvSpPr>
        <p:spPr>
          <a:xfrm>
            <a:off x="266993" y="3244334"/>
            <a:ext cx="308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Strong coupling coefficient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8F63C63C-5D49-881E-7C98-65A0F37F8282}"/>
              </a:ext>
            </a:extLst>
          </p:cNvPr>
          <p:cNvSpPr txBox="1"/>
          <p:nvPr/>
        </p:nvSpPr>
        <p:spPr>
          <a:xfrm>
            <a:off x="588089" y="5897800"/>
            <a:ext cx="298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Weak coupling coefficient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EDD06268-1B83-FD45-7C26-814E16A8B26C}"/>
              </a:ext>
            </a:extLst>
          </p:cNvPr>
          <p:cNvSpPr txBox="1"/>
          <p:nvPr/>
        </p:nvSpPr>
        <p:spPr>
          <a:xfrm>
            <a:off x="5417810" y="4615325"/>
            <a:ext cx="64315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Weak coupling variability points </a:t>
            </a:r>
          </a:p>
          <a:p>
            <a:r>
              <a:rPr lang="en-US" dirty="0"/>
              <a:t>(</a:t>
            </a:r>
            <a:r>
              <a:rPr lang="en-US" b="1" i="1" dirty="0">
                <a:solidFill>
                  <a:srgbClr val="0070C0"/>
                </a:solidFill>
              </a:rPr>
              <a:t>2 or more variability points controlling guard condition </a:t>
            </a:r>
          </a:p>
          <a:p>
            <a:r>
              <a:rPr lang="en-US" dirty="0"/>
              <a:t>of some variability point(s), components,…)</a:t>
            </a:r>
            <a:endParaRPr lang="sk-SK" dirty="0"/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1F838A87-4AD1-7420-3C09-FE0875D5FF6E}"/>
              </a:ext>
            </a:extLst>
          </p:cNvPr>
          <p:cNvSpPr txBox="1"/>
          <p:nvPr/>
        </p:nvSpPr>
        <p:spPr>
          <a:xfrm rot="21417931">
            <a:off x="3528410" y="1353655"/>
            <a:ext cx="273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7030A0"/>
                </a:solidFill>
              </a:rPr>
              <a:t>More difficult to bind </a:t>
            </a:r>
          </a:p>
          <a:p>
            <a:r>
              <a:rPr lang="en-US" b="1" i="1" u="sng" dirty="0">
                <a:solidFill>
                  <a:srgbClr val="7030A0"/>
                </a:solidFill>
              </a:rPr>
              <a:t>variability point in PLA</a:t>
            </a:r>
            <a:endParaRPr lang="sk-SK" b="1" i="1" u="sng" dirty="0">
              <a:solidFill>
                <a:srgbClr val="7030A0"/>
              </a:solidFill>
            </a:endParaRP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54D20898-86DE-EABC-7291-D8F537CB226F}"/>
              </a:ext>
            </a:extLst>
          </p:cNvPr>
          <p:cNvSpPr txBox="1"/>
          <p:nvPr/>
        </p:nvSpPr>
        <p:spPr>
          <a:xfrm>
            <a:off x="217268" y="4844171"/>
            <a:ext cx="296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WEAK COUPLING</a:t>
            </a:r>
            <a:endParaRPr lang="sk-SK" sz="2800" b="1" dirty="0"/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26DC9F7A-0072-9BD6-80CC-0F438FEC04AE}"/>
              </a:ext>
            </a:extLst>
          </p:cNvPr>
          <p:cNvSpPr txBox="1"/>
          <p:nvPr/>
        </p:nvSpPr>
        <p:spPr>
          <a:xfrm rot="21417931">
            <a:off x="3120007" y="4301379"/>
            <a:ext cx="2986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>
                <a:solidFill>
                  <a:srgbClr val="7030A0"/>
                </a:solidFill>
              </a:rPr>
              <a:t>More difficult variability </a:t>
            </a:r>
          </a:p>
          <a:p>
            <a:r>
              <a:rPr lang="en-US" b="1" i="1" u="sng" dirty="0">
                <a:solidFill>
                  <a:srgbClr val="7030A0"/>
                </a:solidFill>
              </a:rPr>
              <a:t>design of PLA</a:t>
            </a:r>
            <a:endParaRPr lang="sk-SK" b="1" i="1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60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364298-FDC9-FA70-AF28-677208797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id="{E13F4486-1B09-EB8E-F4A9-BC81BD9C7971}"/>
                  </a:ext>
                </a:extLst>
              </p:cNvPr>
              <p:cNvSpPr txBox="1"/>
              <p:nvPr/>
            </p:nvSpPr>
            <p:spPr>
              <a:xfrm>
                <a:off x="281354" y="6328947"/>
                <a:ext cx="86078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Cost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all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components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SPL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l-GR" sz="2400" smtClean="0"/>
                      <m:t>Σ</m:t>
                    </m:r>
                    <m:r>
                      <m:rPr>
                        <m:nor/>
                      </m:rPr>
                      <a:rPr lang="sk-SK" sz="2400" baseline="-25000" smtClean="0"/>
                      <m:t>j</m:t>
                    </m:r>
                    <m:r>
                      <m:rPr>
                        <m:nor/>
                      </m:rPr>
                      <a:rPr lang="sk-SK" sz="2400" smtClean="0"/>
                      <m:t> </m:t>
                    </m:r>
                    <m:r>
                      <m:rPr>
                        <m:nor/>
                      </m:rPr>
                      <a:rPr lang="sk-SK" sz="2400" smtClean="0">
                        <a:solidFill>
                          <a:srgbClr val="7030A0"/>
                        </a:solidFill>
                      </a:rPr>
                      <m:t>Cost</m:t>
                    </m:r>
                    <m:r>
                      <m:rPr>
                        <m:nor/>
                      </m:rPr>
                      <a:rPr lang="en-US" sz="2400" b="0" i="0" smtClean="0"/>
                      <m:t> </m:t>
                    </m:r>
                    <m:r>
                      <m:rPr>
                        <m:nor/>
                      </m:rPr>
                      <a:rPr lang="sk-SK" sz="2400" smtClean="0">
                        <a:solidFill>
                          <a:srgbClr val="FF0000"/>
                        </a:solidFill>
                      </a:rPr>
                      <m:t>C</m:t>
                    </m:r>
                    <m:r>
                      <a:rPr lang="sk-SK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= </a:t>
                </a:r>
                <a:r>
                  <a:rPr lang="sk-SK" sz="2400" dirty="0"/>
                  <a:t>8378,25</a:t>
                </a:r>
              </a:p>
            </p:txBody>
          </p:sp>
        </mc:Choice>
        <mc:Fallback xmlns="">
          <p:sp>
            <p:nvSpPr>
              <p:cNvPr id="6" name="BlokTextu 5">
                <a:extLst>
                  <a:ext uri="{FF2B5EF4-FFF2-40B4-BE49-F238E27FC236}">
                    <a16:creationId xmlns:a16="http://schemas.microsoft.com/office/drawing/2014/main" id="{E13F4486-1B09-EB8E-F4A9-BC81BD9C7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54" y="6328947"/>
                <a:ext cx="8607869" cy="461665"/>
              </a:xfrm>
              <a:prstGeom prst="rect">
                <a:avLst/>
              </a:prstGeom>
              <a:blipFill>
                <a:blip r:embed="rId3"/>
                <a:stretch>
                  <a:fillRect l="-1062" t="-10526" b="-2894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ok 3">
            <a:extLst>
              <a:ext uri="{FF2B5EF4-FFF2-40B4-BE49-F238E27FC236}">
                <a16:creationId xmlns:a16="http://schemas.microsoft.com/office/drawing/2014/main" id="{AC0CD5C0-4619-2279-7ADC-DC2E27A4E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09" y="116105"/>
            <a:ext cx="10228384" cy="613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70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CE09D1-35EC-D29C-2A6C-3232C6479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74" y="267629"/>
            <a:ext cx="12119199" cy="1129614"/>
          </a:xfrm>
        </p:spPr>
        <p:txBody>
          <a:bodyPr>
            <a:normAutofit/>
          </a:bodyPr>
          <a:lstStyle/>
          <a:p>
            <a:r>
              <a:rPr lang="en-US" sz="5400" b="1" dirty="0"/>
              <a:t>Visualization – </a:t>
            </a:r>
            <a:r>
              <a:rPr lang="en-US" sz="4000" b="1" dirty="0"/>
              <a:t>Puzzle to play - original data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F785F4A-7F70-A599-676B-C38056487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35" y="1248560"/>
            <a:ext cx="9435153" cy="534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93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2A946A-3532-B180-FEF2-3C7D917DB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6" y="240097"/>
            <a:ext cx="8596668" cy="1320800"/>
          </a:xfrm>
        </p:spPr>
        <p:txBody>
          <a:bodyPr>
            <a:noAutofit/>
          </a:bodyPr>
          <a:lstStyle/>
          <a:p>
            <a:r>
              <a:rPr lang="en-US" sz="4400" b="1" dirty="0"/>
              <a:t>Results of:</a:t>
            </a:r>
            <a:br>
              <a:rPr lang="en-US" sz="4400" b="1" dirty="0"/>
            </a:br>
            <a:r>
              <a:rPr lang="en-US" sz="4400" b="1" dirty="0"/>
              <a:t>1. Graph merging </a:t>
            </a:r>
            <a:br>
              <a:rPr lang="en-US" sz="4400" b="1" dirty="0"/>
            </a:br>
            <a:r>
              <a:rPr lang="en-US" sz="4400" b="1" dirty="0"/>
              <a:t>2. Hierarchical </a:t>
            </a:r>
            <a:br>
              <a:rPr lang="en-US" sz="4400" b="1" dirty="0"/>
            </a:br>
            <a:r>
              <a:rPr lang="en-US" sz="4400" b="1" dirty="0"/>
              <a:t>					clustering 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A18D01B-CEEE-41B1-3BF2-28C0738C8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241" y="81774"/>
            <a:ext cx="6593983" cy="6715469"/>
          </a:xfrm>
        </p:spPr>
      </p:pic>
    </p:spTree>
    <p:extLst>
      <p:ext uri="{BB962C8B-B14F-4D97-AF65-F5344CB8AC3E}">
        <p14:creationId xmlns:p14="http://schemas.microsoft.com/office/powerpoint/2010/main" val="1002756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59575-0B26-E278-5594-48DC6037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24" y="178419"/>
            <a:ext cx="8596668" cy="1320800"/>
          </a:xfrm>
        </p:spPr>
        <p:txBody>
          <a:bodyPr>
            <a:noAutofit/>
          </a:bodyPr>
          <a:lstStyle/>
          <a:p>
            <a:r>
              <a:rPr lang="en-US" sz="5400" b="1" dirty="0"/>
              <a:t>Matrix-based </a:t>
            </a:r>
            <a:br>
              <a:rPr lang="en-US" sz="5400" b="1" dirty="0"/>
            </a:br>
            <a:r>
              <a:rPr lang="en-US" sz="5400" b="1" dirty="0"/>
              <a:t>hierarchical </a:t>
            </a:r>
            <a:br>
              <a:rPr lang="en-US" sz="5400" b="1" dirty="0"/>
            </a:br>
            <a:r>
              <a:rPr lang="en-US" sz="5400" b="1" dirty="0"/>
              <a:t>clustering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3A36BE5-260D-66DE-8E26-AA969027E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58" y="4725369"/>
            <a:ext cx="5820442" cy="1816679"/>
          </a:xfrm>
        </p:spPr>
        <p:txBody>
          <a:bodyPr>
            <a:normAutofit fontScale="85000" lnSpcReduction="10000"/>
          </a:bodyPr>
          <a:lstStyle/>
          <a:p>
            <a:r>
              <a:rPr lang="sk-SK" dirty="0"/>
              <a:t>HOU, </a:t>
            </a:r>
            <a:r>
              <a:rPr lang="sk-SK" dirty="0" err="1"/>
              <a:t>Jingyu</a:t>
            </a:r>
            <a:r>
              <a:rPr lang="sk-SK" dirty="0"/>
              <a:t>, </a:t>
            </a:r>
            <a:r>
              <a:rPr lang="sk-SK" dirty="0" err="1"/>
              <a:t>Yanchun</a:t>
            </a:r>
            <a:r>
              <a:rPr lang="sk-SK" dirty="0"/>
              <a:t> ZHANG a </a:t>
            </a:r>
            <a:r>
              <a:rPr lang="sk-SK" dirty="0" err="1"/>
              <a:t>Jinli</a:t>
            </a:r>
            <a:r>
              <a:rPr lang="sk-SK" dirty="0"/>
              <a:t> CAO, 2003. Web </a:t>
            </a:r>
            <a:r>
              <a:rPr lang="sk-SK" dirty="0" err="1"/>
              <a:t>Page</a:t>
            </a:r>
            <a:r>
              <a:rPr lang="sk-SK" dirty="0"/>
              <a:t> </a:t>
            </a:r>
            <a:r>
              <a:rPr lang="sk-SK" dirty="0" err="1"/>
              <a:t>Clustering</a:t>
            </a:r>
            <a:r>
              <a:rPr lang="sk-SK" dirty="0"/>
              <a:t>: A </a:t>
            </a:r>
            <a:r>
              <a:rPr lang="sk-SK" dirty="0" err="1"/>
              <a:t>Hyperlink-Based</a:t>
            </a:r>
            <a:r>
              <a:rPr lang="sk-SK" dirty="0"/>
              <a:t> </a:t>
            </a:r>
            <a:r>
              <a:rPr lang="sk-SK" dirty="0" err="1"/>
              <a:t>Similarity</a:t>
            </a:r>
            <a:r>
              <a:rPr lang="sk-SK" dirty="0"/>
              <a:t> and </a:t>
            </a:r>
            <a:r>
              <a:rPr lang="sk-SK" dirty="0" err="1"/>
              <a:t>Matrix-Based</a:t>
            </a:r>
            <a:r>
              <a:rPr lang="sk-SK" dirty="0"/>
              <a:t> </a:t>
            </a:r>
            <a:r>
              <a:rPr lang="sk-SK" dirty="0" err="1"/>
              <a:t>Hierarchical</a:t>
            </a:r>
            <a:r>
              <a:rPr lang="sk-SK" dirty="0"/>
              <a:t> </a:t>
            </a:r>
            <a:r>
              <a:rPr lang="sk-SK" dirty="0" err="1"/>
              <a:t>Algorithms</a:t>
            </a:r>
            <a:r>
              <a:rPr lang="sk-SK" dirty="0"/>
              <a:t>. V: </a:t>
            </a:r>
            <a:r>
              <a:rPr lang="sk-SK" dirty="0" err="1"/>
              <a:t>Xiaofang</a:t>
            </a:r>
            <a:r>
              <a:rPr lang="sk-SK" dirty="0"/>
              <a:t> ZHOU, </a:t>
            </a:r>
            <a:r>
              <a:rPr lang="sk-SK" dirty="0" err="1"/>
              <a:t>Maria</a:t>
            </a:r>
            <a:r>
              <a:rPr lang="sk-SK" dirty="0"/>
              <a:t> E. ORLOWSKA a </a:t>
            </a:r>
            <a:r>
              <a:rPr lang="sk-SK" dirty="0" err="1"/>
              <a:t>Yanchun</a:t>
            </a:r>
            <a:r>
              <a:rPr lang="sk-SK" dirty="0"/>
              <a:t> ZHANG, </a:t>
            </a:r>
            <a:r>
              <a:rPr lang="sk-SK" dirty="0" err="1"/>
              <a:t>ed</a:t>
            </a:r>
            <a:r>
              <a:rPr lang="sk-SK" dirty="0"/>
              <a:t>. Web Technologies and </a:t>
            </a:r>
            <a:r>
              <a:rPr lang="sk-SK" dirty="0" err="1"/>
              <a:t>Applications</a:t>
            </a:r>
            <a:r>
              <a:rPr lang="sk-SK" dirty="0"/>
              <a:t> [online].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: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  <a:r>
              <a:rPr lang="sk-SK" dirty="0" err="1"/>
              <a:t>Lecture</a:t>
            </a:r>
            <a:r>
              <a:rPr lang="sk-SK" dirty="0"/>
              <a:t> Notes in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sk-SK" dirty="0"/>
              <a:t>, s. 201–212 [cit. 3.12.2022]. ISBN 978-3-540-02354-8. Dostupné na: doi:10.1007/3-540-36901-5_22 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42B87C28-3CAF-EC56-DB7C-8EB074972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58" y="0"/>
            <a:ext cx="5820442" cy="6858000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D2A5E71E-D1EB-11D0-D319-E5EB88C29212}"/>
              </a:ext>
            </a:extLst>
          </p:cNvPr>
          <p:cNvSpPr txBox="1"/>
          <p:nvPr/>
        </p:nvSpPr>
        <p:spPr>
          <a:xfrm>
            <a:off x="1028508" y="2742962"/>
            <a:ext cx="520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ingoing and outgoing connections/links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88123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DFAF65-B33A-A947-3D55-3A17B0BE9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82" y="141249"/>
            <a:ext cx="8596668" cy="1320800"/>
          </a:xfrm>
        </p:spPr>
        <p:txBody>
          <a:bodyPr>
            <a:noAutofit/>
          </a:bodyPr>
          <a:lstStyle/>
          <a:p>
            <a:r>
              <a:rPr lang="en-US" sz="5400" b="1" dirty="0"/>
              <a:t>Initialization based on ingoing and outgoing links</a:t>
            </a:r>
            <a:endParaRPr lang="sk-SK" sz="5400" b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3859CFB-77ED-4F52-9D99-2B93F5069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3"/>
          <a:stretch/>
        </p:blipFill>
        <p:spPr>
          <a:xfrm>
            <a:off x="345782" y="2333204"/>
            <a:ext cx="11660335" cy="391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79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5567C5-F4E8-D247-21ED-05520714E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02088"/>
            <a:ext cx="10296292" cy="1029100"/>
          </a:xfrm>
        </p:spPr>
        <p:txBody>
          <a:bodyPr>
            <a:noAutofit/>
          </a:bodyPr>
          <a:lstStyle/>
          <a:p>
            <a:r>
              <a:rPr lang="en-US" sz="5400" b="1" dirty="0"/>
              <a:t>Evaluating model similarity</a:t>
            </a:r>
            <a:endParaRPr lang="sk-SK" sz="5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8D737EE-6776-9ADF-886C-2E8FF6523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E1CE444-BBDF-9960-B5EA-4123535A3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7" b="33551"/>
          <a:stretch/>
        </p:blipFill>
        <p:spPr>
          <a:xfrm>
            <a:off x="572925" y="1423110"/>
            <a:ext cx="11128421" cy="531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41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8731A-FFAB-897F-0199-6953EB30C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78" y="520390"/>
            <a:ext cx="11105788" cy="1320800"/>
          </a:xfrm>
        </p:spPr>
        <p:txBody>
          <a:bodyPr>
            <a:noAutofit/>
          </a:bodyPr>
          <a:lstStyle/>
          <a:p>
            <a:r>
              <a:rPr lang="en-US" sz="4400" b="1" dirty="0"/>
              <a:t>Hierarchical matrix-based clustering</a:t>
            </a:r>
            <a:endParaRPr lang="sk-SK" sz="4400" b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B8C5DA2-DD93-5544-9995-F0D6FE0A5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21"/>
          <a:stretch/>
        </p:blipFill>
        <p:spPr>
          <a:xfrm>
            <a:off x="506349" y="1604023"/>
            <a:ext cx="10399544" cy="494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86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5ADD8AD6-3B5C-B06A-0FAE-0750898BC860}"/>
              </a:ext>
            </a:extLst>
          </p:cNvPr>
          <p:cNvSpPr txBox="1">
            <a:spLocks/>
          </p:cNvSpPr>
          <p:nvPr/>
        </p:nvSpPr>
        <p:spPr>
          <a:xfrm>
            <a:off x="476612" y="156238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 dirty="0"/>
              <a:t>Energy-bond algorithm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5E72E18B-838B-C296-F456-C497F3952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5" y="1239145"/>
            <a:ext cx="8227677" cy="521932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82CC91E5-2005-14C7-66C0-18D5846A9119}"/>
              </a:ext>
            </a:extLst>
          </p:cNvPr>
          <p:cNvSpPr txBox="1"/>
          <p:nvPr/>
        </p:nvSpPr>
        <p:spPr>
          <a:xfrm>
            <a:off x="8458962" y="5501433"/>
            <a:ext cx="37934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T. </a:t>
            </a:r>
            <a:r>
              <a:rPr lang="en-US" dirty="0" err="1"/>
              <a:t>Özsu</a:t>
            </a:r>
            <a:r>
              <a:rPr lang="en-US" dirty="0"/>
              <a:t>, P. </a:t>
            </a:r>
            <a:r>
              <a:rPr lang="en-US" dirty="0" err="1"/>
              <a:t>Valduriez</a:t>
            </a:r>
            <a:r>
              <a:rPr lang="en-US" dirty="0"/>
              <a:t>, Principles </a:t>
            </a:r>
            <a:endParaRPr lang="sk-SK" dirty="0"/>
          </a:p>
          <a:p>
            <a:r>
              <a:rPr lang="en-US" dirty="0"/>
              <a:t>of Distributed Database Systems, </a:t>
            </a:r>
            <a:endParaRPr lang="sk-SK" dirty="0"/>
          </a:p>
          <a:p>
            <a:r>
              <a:rPr lang="en-US" dirty="0"/>
              <a:t>Springer International Publishing, </a:t>
            </a:r>
            <a:endParaRPr lang="sk-SK" dirty="0"/>
          </a:p>
          <a:p>
            <a:r>
              <a:rPr lang="en-US" dirty="0"/>
              <a:t>Cham, 2020.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55644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0C687E-ACB7-BDBD-CCFF-19B58351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69" y="92768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b="1" dirty="0"/>
              <a:t>Energy-bond algorithm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DFF6D2C7-587E-C7DF-09A5-473998C375F4}"/>
              </a:ext>
            </a:extLst>
          </p:cNvPr>
          <p:cNvSpPr txBox="1"/>
          <p:nvPr/>
        </p:nvSpPr>
        <p:spPr>
          <a:xfrm>
            <a:off x="4629092" y="6187565"/>
            <a:ext cx="7276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T. </a:t>
            </a:r>
            <a:r>
              <a:rPr lang="en-US" dirty="0" err="1"/>
              <a:t>Özsu</a:t>
            </a:r>
            <a:r>
              <a:rPr lang="en-US" dirty="0"/>
              <a:t>, P. </a:t>
            </a:r>
            <a:r>
              <a:rPr lang="en-US" dirty="0" err="1"/>
              <a:t>Valduriez</a:t>
            </a:r>
            <a:r>
              <a:rPr lang="en-US" dirty="0"/>
              <a:t>, Principles of Distributed Database Systems, </a:t>
            </a:r>
            <a:endParaRPr lang="sk-SK" dirty="0"/>
          </a:p>
          <a:p>
            <a:r>
              <a:rPr lang="en-US" dirty="0"/>
              <a:t>Springer International Publishing, Cham, 2020. </a:t>
            </a:r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91976BC-A191-60D5-2A35-A099A0ACB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83"/>
          <a:stretch/>
        </p:blipFill>
        <p:spPr>
          <a:xfrm>
            <a:off x="186956" y="1083028"/>
            <a:ext cx="3171692" cy="194805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564FA5A2-8602-310F-788C-418CC98B7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329" y="1260495"/>
            <a:ext cx="7018402" cy="4890599"/>
          </a:xfrm>
          <a:prstGeom prst="rect">
            <a:avLst/>
          </a:prstGeom>
        </p:spPr>
      </p:pic>
      <p:sp>
        <p:nvSpPr>
          <p:cNvPr id="11" name="Obdĺžnik 10">
            <a:extLst>
              <a:ext uri="{FF2B5EF4-FFF2-40B4-BE49-F238E27FC236}">
                <a16:creationId xmlns:a16="http://schemas.microsoft.com/office/drawing/2014/main" id="{78AFF001-F02B-1650-33A1-7A4737829886}"/>
              </a:ext>
            </a:extLst>
          </p:cNvPr>
          <p:cNvSpPr/>
          <p:nvPr/>
        </p:nvSpPr>
        <p:spPr>
          <a:xfrm>
            <a:off x="9214626" y="3925226"/>
            <a:ext cx="895797" cy="52348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4A79D199-35FA-74EB-0E50-55B387C3F392}"/>
              </a:ext>
            </a:extLst>
          </p:cNvPr>
          <p:cNvSpPr/>
          <p:nvPr/>
        </p:nvSpPr>
        <p:spPr>
          <a:xfrm>
            <a:off x="10563922" y="4475353"/>
            <a:ext cx="895797" cy="55756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00"/>
              </a:solidFill>
            </a:endParaRPr>
          </a:p>
        </p:txBody>
      </p: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id="{B2599B6F-31FF-A9D5-77A4-21E9100915C8}"/>
              </a:ext>
            </a:extLst>
          </p:cNvPr>
          <p:cNvCxnSpPr/>
          <p:nvPr/>
        </p:nvCxnSpPr>
        <p:spPr>
          <a:xfrm>
            <a:off x="5426910" y="1144856"/>
            <a:ext cx="0" cy="39401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C627FEE3-1F6D-06ED-A14B-BEA18C3478D5}"/>
              </a:ext>
            </a:extLst>
          </p:cNvPr>
          <p:cNvCxnSpPr/>
          <p:nvPr/>
        </p:nvCxnSpPr>
        <p:spPr>
          <a:xfrm>
            <a:off x="6055096" y="1144856"/>
            <a:ext cx="0" cy="39401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>
            <a:extLst>
              <a:ext uri="{FF2B5EF4-FFF2-40B4-BE49-F238E27FC236}">
                <a16:creationId xmlns:a16="http://schemas.microsoft.com/office/drawing/2014/main" id="{1D3338B7-C441-07CF-E612-AF1D7597956B}"/>
              </a:ext>
            </a:extLst>
          </p:cNvPr>
          <p:cNvCxnSpPr/>
          <p:nvPr/>
        </p:nvCxnSpPr>
        <p:spPr>
          <a:xfrm>
            <a:off x="6720452" y="1144856"/>
            <a:ext cx="0" cy="39401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lokTextu 16">
            <a:extLst>
              <a:ext uri="{FF2B5EF4-FFF2-40B4-BE49-F238E27FC236}">
                <a16:creationId xmlns:a16="http://schemas.microsoft.com/office/drawing/2014/main" id="{4DBF18C9-0B93-3EF6-4071-0EAD150A2643}"/>
              </a:ext>
            </a:extLst>
          </p:cNvPr>
          <p:cNvSpPr txBox="1"/>
          <p:nvPr/>
        </p:nvSpPr>
        <p:spPr>
          <a:xfrm>
            <a:off x="3411273" y="1144856"/>
            <a:ext cx="1912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00B0F0"/>
                </a:solidFill>
              </a:rPr>
              <a:t>BUDGET?</a:t>
            </a:r>
          </a:p>
        </p:txBody>
      </p:sp>
      <p:sp>
        <p:nvSpPr>
          <p:cNvPr id="18" name="Šípka: doprava 17">
            <a:extLst>
              <a:ext uri="{FF2B5EF4-FFF2-40B4-BE49-F238E27FC236}">
                <a16:creationId xmlns:a16="http://schemas.microsoft.com/office/drawing/2014/main" id="{C7566783-3AAA-C8A1-DAF7-F1B5C7CE059D}"/>
              </a:ext>
            </a:extLst>
          </p:cNvPr>
          <p:cNvSpPr/>
          <p:nvPr/>
        </p:nvSpPr>
        <p:spPr>
          <a:xfrm>
            <a:off x="3628000" y="1839154"/>
            <a:ext cx="940966" cy="9590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9" name="Rovná spojovacia šípka 18">
            <a:extLst>
              <a:ext uri="{FF2B5EF4-FFF2-40B4-BE49-F238E27FC236}">
                <a16:creationId xmlns:a16="http://schemas.microsoft.com/office/drawing/2014/main" id="{9B63810F-75E6-86C3-88EF-01ED90A1BB23}"/>
              </a:ext>
            </a:extLst>
          </p:cNvPr>
          <p:cNvCxnSpPr/>
          <p:nvPr/>
        </p:nvCxnSpPr>
        <p:spPr>
          <a:xfrm>
            <a:off x="6055096" y="1164802"/>
            <a:ext cx="0" cy="3940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ok 20">
            <a:extLst>
              <a:ext uri="{FF2B5EF4-FFF2-40B4-BE49-F238E27FC236}">
                <a16:creationId xmlns:a16="http://schemas.microsoft.com/office/drawing/2014/main" id="{E1FDD3C0-6BC4-3D9D-F041-585BD122D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52" y="5634992"/>
            <a:ext cx="4414877" cy="623005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AEE6CA08-FD02-5436-826B-DB3806FC0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56" y="3146235"/>
            <a:ext cx="4382010" cy="559560"/>
          </a:xfrm>
          <a:prstGeom prst="rect">
            <a:avLst/>
          </a:prstGeom>
        </p:spPr>
      </p:pic>
      <p:pic>
        <p:nvPicPr>
          <p:cNvPr id="25" name="Obrázok 24">
            <a:extLst>
              <a:ext uri="{FF2B5EF4-FFF2-40B4-BE49-F238E27FC236}">
                <a16:creationId xmlns:a16="http://schemas.microsoft.com/office/drawing/2014/main" id="{F2C7BDF8-47BD-EE97-1BE0-80EE49DAC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52" y="5063852"/>
            <a:ext cx="4414876" cy="498454"/>
          </a:xfrm>
          <a:prstGeom prst="rect">
            <a:avLst/>
          </a:prstGeom>
        </p:spPr>
      </p:pic>
      <p:pic>
        <p:nvPicPr>
          <p:cNvPr id="27" name="Obrázok 26">
            <a:extLst>
              <a:ext uri="{FF2B5EF4-FFF2-40B4-BE49-F238E27FC236}">
                <a16:creationId xmlns:a16="http://schemas.microsoft.com/office/drawing/2014/main" id="{6BAAF206-BCF8-AD5A-B9F9-D19230119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52" y="6334492"/>
            <a:ext cx="2273075" cy="459131"/>
          </a:xfrm>
          <a:prstGeom prst="rect">
            <a:avLst/>
          </a:prstGeom>
        </p:spPr>
      </p:pic>
      <p:sp>
        <p:nvSpPr>
          <p:cNvPr id="28" name="BlokTextu 27">
            <a:extLst>
              <a:ext uri="{FF2B5EF4-FFF2-40B4-BE49-F238E27FC236}">
                <a16:creationId xmlns:a16="http://schemas.microsoft.com/office/drawing/2014/main" id="{64DFCF62-25BB-61F6-CA0D-422CA166ACE5}"/>
              </a:ext>
            </a:extLst>
          </p:cNvPr>
          <p:cNvSpPr txBox="1"/>
          <p:nvPr/>
        </p:nvSpPr>
        <p:spPr>
          <a:xfrm>
            <a:off x="8318810" y="74540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unit test</a:t>
            </a: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8A55F251-ECDB-7D7C-6678-80FF2497EE6A}"/>
              </a:ext>
            </a:extLst>
          </p:cNvPr>
          <p:cNvSpPr txBox="1"/>
          <p:nvPr/>
        </p:nvSpPr>
        <p:spPr>
          <a:xfrm>
            <a:off x="-2512" y="4448713"/>
            <a:ext cx="2352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err="1"/>
              <a:t>For</a:t>
            </a:r>
            <a:r>
              <a:rPr lang="sk-SK" sz="3600" b="1" dirty="0"/>
              <a:t> 0-</a:t>
            </a:r>
            <a:r>
              <a:rPr lang="sk-SK" sz="3600" b="1" dirty="0">
                <a:solidFill>
                  <a:srgbClr val="FF0000"/>
                </a:solidFill>
              </a:rPr>
              <a:t>3</a:t>
            </a:r>
            <a:r>
              <a:rPr lang="sk-SK" sz="3600" b="1" dirty="0"/>
              <a:t>-1:</a:t>
            </a:r>
          </a:p>
        </p:txBody>
      </p:sp>
      <p:pic>
        <p:nvPicPr>
          <p:cNvPr id="31" name="Obrázok 30">
            <a:extLst>
              <a:ext uri="{FF2B5EF4-FFF2-40B4-BE49-F238E27FC236}">
                <a16:creationId xmlns:a16="http://schemas.microsoft.com/office/drawing/2014/main" id="{DB088062-B6A9-6504-9B02-BAB905DAE3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797" y="3790163"/>
            <a:ext cx="2559182" cy="508026"/>
          </a:xfrm>
          <a:prstGeom prst="rect">
            <a:avLst/>
          </a:prstGeom>
        </p:spPr>
      </p:pic>
      <p:sp>
        <p:nvSpPr>
          <p:cNvPr id="32" name="Šípka: doprava 31">
            <a:extLst>
              <a:ext uri="{FF2B5EF4-FFF2-40B4-BE49-F238E27FC236}">
                <a16:creationId xmlns:a16="http://schemas.microsoft.com/office/drawing/2014/main" id="{3EB18685-CD5C-63CE-415B-40BCEB3832CA}"/>
              </a:ext>
            </a:extLst>
          </p:cNvPr>
          <p:cNvSpPr/>
          <p:nvPr/>
        </p:nvSpPr>
        <p:spPr>
          <a:xfrm>
            <a:off x="7998310" y="1922137"/>
            <a:ext cx="279965" cy="66384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EF56FABD-F46E-8AEA-CBC2-15BC733AFB32}"/>
              </a:ext>
            </a:extLst>
          </p:cNvPr>
          <p:cNvSpPr txBox="1"/>
          <p:nvPr/>
        </p:nvSpPr>
        <p:spPr>
          <a:xfrm>
            <a:off x="8278275" y="112780"/>
            <a:ext cx="3547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1. </a:t>
            </a:r>
            <a:r>
              <a:rPr lang="sk-SK" sz="3200" b="1" dirty="0">
                <a:solidFill>
                  <a:srgbClr val="00B050"/>
                </a:solidFill>
              </a:rPr>
              <a:t>MAXIMIZATION</a:t>
            </a:r>
          </a:p>
        </p:txBody>
      </p:sp>
    </p:spTree>
    <p:extLst>
      <p:ext uri="{BB962C8B-B14F-4D97-AF65-F5344CB8AC3E}">
        <p14:creationId xmlns:p14="http://schemas.microsoft.com/office/powerpoint/2010/main" val="372873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7D2ED2-7A33-4A2B-A1A0-19A95F971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01" y="164123"/>
            <a:ext cx="8596668" cy="1498605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Example of</a:t>
            </a:r>
            <a:br>
              <a:rPr lang="en-US" sz="4800" b="1" dirty="0"/>
            </a:br>
            <a:r>
              <a:rPr lang="en-US" sz="4800" b="1" dirty="0"/>
              <a:t>Given solution</a:t>
            </a:r>
            <a:endParaRPr lang="sk-SK" sz="4800" b="1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35B0D90-6DCC-4BE6-BC68-CC1CB0B5D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2996406"/>
            <a:ext cx="6477000" cy="2209800"/>
          </a:xfrm>
        </p:spPr>
      </p:pic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8974789F-88A3-4C50-B80C-A28476AF37D9}"/>
              </a:ext>
            </a:extLst>
          </p:cNvPr>
          <p:cNvSpPr txBox="1">
            <a:spLocks/>
          </p:cNvSpPr>
          <p:nvPr/>
        </p:nvSpPr>
        <p:spPr>
          <a:xfrm>
            <a:off x="733958" y="1871657"/>
            <a:ext cx="8596668" cy="1186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Feature analysis already created – domain already analyzed</a:t>
            </a:r>
          </a:p>
          <a:p>
            <a:r>
              <a:rPr lang="en-US" dirty="0"/>
              <a:t>Suitable for next implementation and improvements</a:t>
            </a:r>
          </a:p>
          <a:p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253F79FD-90BE-4799-9C26-3664ADD04A4E}"/>
              </a:ext>
            </a:extLst>
          </p:cNvPr>
          <p:cNvSpPr txBox="1"/>
          <p:nvPr/>
        </p:nvSpPr>
        <p:spPr>
          <a:xfrm rot="21255469">
            <a:off x="6878757" y="1535624"/>
            <a:ext cx="2774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Real application</a:t>
            </a:r>
            <a:endParaRPr lang="sk-SK" sz="2800" dirty="0">
              <a:solidFill>
                <a:srgbClr val="FF0000"/>
              </a:solidFill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5A5453AE-2D6D-4AEB-B6B6-46ED7233F273}"/>
              </a:ext>
            </a:extLst>
          </p:cNvPr>
          <p:cNvSpPr txBox="1"/>
          <p:nvPr/>
        </p:nvSpPr>
        <p:spPr>
          <a:xfrm>
            <a:off x="6320902" y="793613"/>
            <a:ext cx="488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Console game – can play using command line</a:t>
            </a:r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7B14EFD6-E4C6-458F-9A82-03744AB6DAC4}"/>
              </a:ext>
            </a:extLst>
          </p:cNvPr>
          <p:cNvSpPr txBox="1"/>
          <p:nvPr/>
        </p:nvSpPr>
        <p:spPr>
          <a:xfrm>
            <a:off x="5691098" y="335584"/>
            <a:ext cx="255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Text interface</a:t>
            </a:r>
            <a:endParaRPr lang="sk-SK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042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28B023-0182-A428-C73B-4FA454976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59" y="284857"/>
            <a:ext cx="8596668" cy="879479"/>
          </a:xfrm>
        </p:spPr>
        <p:txBody>
          <a:bodyPr>
            <a:normAutofit/>
          </a:bodyPr>
          <a:lstStyle/>
          <a:p>
            <a:r>
              <a:rPr lang="en-US" sz="4800" b="1" dirty="0"/>
              <a:t>Diagonal Point D selection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F722522-27B6-55E9-D579-2FFF22A4D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63" y="1822152"/>
            <a:ext cx="6527855" cy="1866608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8F91775C-971A-6A4E-8C6F-347FD360F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200" y="2284030"/>
            <a:ext cx="3481319" cy="1734677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A08E049A-E19B-E752-3276-DBDC505AA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199" y="327858"/>
            <a:ext cx="3481319" cy="1734677"/>
          </a:xfrm>
          <a:prstGeom prst="rect">
            <a:avLst/>
          </a:prstGeom>
        </p:spPr>
      </p:pic>
      <p:sp>
        <p:nvSpPr>
          <p:cNvPr id="15" name="Obdĺžnik: zaoblené rohy 14">
            <a:extLst>
              <a:ext uri="{FF2B5EF4-FFF2-40B4-BE49-F238E27FC236}">
                <a16:creationId xmlns:a16="http://schemas.microsoft.com/office/drawing/2014/main" id="{8A97C531-5370-010F-826D-5A545717F7B9}"/>
              </a:ext>
            </a:extLst>
          </p:cNvPr>
          <p:cNvSpPr/>
          <p:nvPr/>
        </p:nvSpPr>
        <p:spPr>
          <a:xfrm rot="1339617">
            <a:off x="9196197" y="1267212"/>
            <a:ext cx="2714504" cy="268432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noFill/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C5F8E472-E1B4-C297-EFC0-A01684AD020A}"/>
              </a:ext>
            </a:extLst>
          </p:cNvPr>
          <p:cNvSpPr txBox="1"/>
          <p:nvPr/>
        </p:nvSpPr>
        <p:spPr>
          <a:xfrm>
            <a:off x="4971184" y="1021715"/>
            <a:ext cx="3547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2. </a:t>
            </a:r>
            <a:r>
              <a:rPr lang="sk-SK" sz="3200" b="1" dirty="0">
                <a:solidFill>
                  <a:srgbClr val="00B050"/>
                </a:solidFill>
              </a:rPr>
              <a:t>MAXIMIZATION</a:t>
            </a:r>
          </a:p>
        </p:txBody>
      </p:sp>
      <p:cxnSp>
        <p:nvCxnSpPr>
          <p:cNvPr id="22" name="Rovná spojnica 21">
            <a:extLst>
              <a:ext uri="{FF2B5EF4-FFF2-40B4-BE49-F238E27FC236}">
                <a16:creationId xmlns:a16="http://schemas.microsoft.com/office/drawing/2014/main" id="{4C3FE189-6367-FC7D-EE4D-AF7B3ECBD7CE}"/>
              </a:ext>
            </a:extLst>
          </p:cNvPr>
          <p:cNvCxnSpPr>
            <a:cxnSpLocks/>
          </p:cNvCxnSpPr>
          <p:nvPr/>
        </p:nvCxnSpPr>
        <p:spPr>
          <a:xfrm>
            <a:off x="9346285" y="3329341"/>
            <a:ext cx="234762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nica 23">
            <a:extLst>
              <a:ext uri="{FF2B5EF4-FFF2-40B4-BE49-F238E27FC236}">
                <a16:creationId xmlns:a16="http://schemas.microsoft.com/office/drawing/2014/main" id="{5A26194C-44A8-BB72-0F5B-18515FF955FE}"/>
              </a:ext>
            </a:extLst>
          </p:cNvPr>
          <p:cNvCxnSpPr>
            <a:cxnSpLocks/>
          </p:cNvCxnSpPr>
          <p:nvPr/>
        </p:nvCxnSpPr>
        <p:spPr>
          <a:xfrm flipV="1">
            <a:off x="10593659" y="2758068"/>
            <a:ext cx="0" cy="124315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lokTextu 26">
            <a:extLst>
              <a:ext uri="{FF2B5EF4-FFF2-40B4-BE49-F238E27FC236}">
                <a16:creationId xmlns:a16="http://schemas.microsoft.com/office/drawing/2014/main" id="{E8676CF7-035E-E38B-C993-32D8AF4EEA9D}"/>
              </a:ext>
            </a:extLst>
          </p:cNvPr>
          <p:cNvSpPr txBox="1"/>
          <p:nvPr/>
        </p:nvSpPr>
        <p:spPr>
          <a:xfrm>
            <a:off x="10312349" y="2918953"/>
            <a:ext cx="415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solidFill>
                  <a:srgbClr val="FF0000"/>
                </a:solidFill>
              </a:rPr>
              <a:t>D</a:t>
            </a:r>
          </a:p>
        </p:txBody>
      </p:sp>
      <p:cxnSp>
        <p:nvCxnSpPr>
          <p:cNvPr id="33" name="Rovná spojovacia šípka 32">
            <a:extLst>
              <a:ext uri="{FF2B5EF4-FFF2-40B4-BE49-F238E27FC236}">
                <a16:creationId xmlns:a16="http://schemas.microsoft.com/office/drawing/2014/main" id="{14F220A7-DDF1-3CFF-FB1F-A9262BEB3B0B}"/>
              </a:ext>
            </a:extLst>
          </p:cNvPr>
          <p:cNvCxnSpPr>
            <a:cxnSpLocks/>
          </p:cNvCxnSpPr>
          <p:nvPr/>
        </p:nvCxnSpPr>
        <p:spPr>
          <a:xfrm flipH="1">
            <a:off x="11088429" y="1551372"/>
            <a:ext cx="3527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ovná spojovacia šípka 34">
            <a:extLst>
              <a:ext uri="{FF2B5EF4-FFF2-40B4-BE49-F238E27FC236}">
                <a16:creationId xmlns:a16="http://schemas.microsoft.com/office/drawing/2014/main" id="{4FC4F8E5-6129-3A7A-317B-D0C91FCC797E}"/>
              </a:ext>
            </a:extLst>
          </p:cNvPr>
          <p:cNvCxnSpPr>
            <a:cxnSpLocks/>
          </p:cNvCxnSpPr>
          <p:nvPr/>
        </p:nvCxnSpPr>
        <p:spPr>
          <a:xfrm flipH="1">
            <a:off x="10312349" y="1257723"/>
            <a:ext cx="3527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ovná spojovacia šípka 35">
            <a:extLst>
              <a:ext uri="{FF2B5EF4-FFF2-40B4-BE49-F238E27FC236}">
                <a16:creationId xmlns:a16="http://schemas.microsoft.com/office/drawing/2014/main" id="{2BD0A6E0-8B69-7FE6-CFA4-B778978EBEAA}"/>
              </a:ext>
            </a:extLst>
          </p:cNvPr>
          <p:cNvCxnSpPr>
            <a:cxnSpLocks/>
          </p:cNvCxnSpPr>
          <p:nvPr/>
        </p:nvCxnSpPr>
        <p:spPr>
          <a:xfrm flipH="1">
            <a:off x="9609822" y="941773"/>
            <a:ext cx="3527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ovná spojovacia šípka 37">
            <a:extLst>
              <a:ext uri="{FF2B5EF4-FFF2-40B4-BE49-F238E27FC236}">
                <a16:creationId xmlns:a16="http://schemas.microsoft.com/office/drawing/2014/main" id="{E4C8B7CC-5F71-A931-1004-21ABD1EC6E7C}"/>
              </a:ext>
            </a:extLst>
          </p:cNvPr>
          <p:cNvCxnSpPr>
            <a:cxnSpLocks/>
          </p:cNvCxnSpPr>
          <p:nvPr/>
        </p:nvCxnSpPr>
        <p:spPr>
          <a:xfrm flipH="1">
            <a:off x="11693912" y="1848738"/>
            <a:ext cx="35272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BlokTextu 38">
            <a:extLst>
              <a:ext uri="{FF2B5EF4-FFF2-40B4-BE49-F238E27FC236}">
                <a16:creationId xmlns:a16="http://schemas.microsoft.com/office/drawing/2014/main" id="{16EEFF9D-2105-5AD5-8E72-3ADE5138D75C}"/>
              </a:ext>
            </a:extLst>
          </p:cNvPr>
          <p:cNvSpPr txBox="1"/>
          <p:nvPr/>
        </p:nvSpPr>
        <p:spPr>
          <a:xfrm>
            <a:off x="554563" y="5763107"/>
            <a:ext cx="11078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J. </a:t>
            </a:r>
            <a:r>
              <a:rPr lang="sk-SK" dirty="0" err="1"/>
              <a:t>Hou</a:t>
            </a:r>
            <a:r>
              <a:rPr lang="sk-SK" dirty="0"/>
              <a:t>, Y. </a:t>
            </a:r>
            <a:r>
              <a:rPr lang="sk-SK" dirty="0" err="1"/>
              <a:t>Zhang</a:t>
            </a:r>
            <a:r>
              <a:rPr lang="sk-SK" dirty="0"/>
              <a:t>, J. </a:t>
            </a:r>
            <a:r>
              <a:rPr lang="sk-SK" dirty="0" err="1"/>
              <a:t>Cao</a:t>
            </a:r>
            <a:r>
              <a:rPr lang="sk-SK" dirty="0"/>
              <a:t>, Web </a:t>
            </a:r>
            <a:r>
              <a:rPr lang="sk-SK" dirty="0" err="1"/>
              <a:t>page</a:t>
            </a:r>
            <a:r>
              <a:rPr lang="sk-SK" dirty="0"/>
              <a:t> </a:t>
            </a:r>
            <a:r>
              <a:rPr lang="sk-SK" dirty="0" err="1"/>
              <a:t>clustering</a:t>
            </a:r>
            <a:r>
              <a:rPr lang="sk-SK" dirty="0"/>
              <a:t>: A </a:t>
            </a:r>
            <a:r>
              <a:rPr lang="sk-SK" dirty="0" err="1"/>
              <a:t>hyperlink-based</a:t>
            </a:r>
            <a:r>
              <a:rPr lang="sk-SK" dirty="0"/>
              <a:t> </a:t>
            </a:r>
            <a:r>
              <a:rPr lang="sk-SK" dirty="0" err="1"/>
              <a:t>similarity</a:t>
            </a:r>
            <a:r>
              <a:rPr lang="sk-SK" dirty="0"/>
              <a:t> and </a:t>
            </a:r>
            <a:r>
              <a:rPr lang="sk-SK" dirty="0" err="1"/>
              <a:t>matrixbased</a:t>
            </a:r>
            <a:r>
              <a:rPr lang="sk-SK" dirty="0"/>
              <a:t> </a:t>
            </a:r>
            <a:r>
              <a:rPr lang="sk-SK" dirty="0" err="1"/>
              <a:t>hierarchical</a:t>
            </a:r>
            <a:r>
              <a:rPr lang="sk-SK" dirty="0"/>
              <a:t> </a:t>
            </a:r>
          </a:p>
          <a:p>
            <a:r>
              <a:rPr lang="sk-SK" dirty="0" err="1"/>
              <a:t>algorithms</a:t>
            </a:r>
            <a:r>
              <a:rPr lang="sk-SK" dirty="0"/>
              <a:t>, in: Web Technologies and </a:t>
            </a:r>
            <a:r>
              <a:rPr lang="sk-SK" dirty="0" err="1"/>
              <a:t>Applications</a:t>
            </a:r>
            <a:r>
              <a:rPr lang="sk-SK" dirty="0"/>
              <a:t>, </a:t>
            </a:r>
            <a:r>
              <a:rPr lang="sk-SK" dirty="0" err="1"/>
              <a:t>volume</a:t>
            </a:r>
            <a:r>
              <a:rPr lang="sk-SK" dirty="0"/>
              <a:t> 2642,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</a:p>
          <a:p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, 2003, </a:t>
            </a:r>
            <a:r>
              <a:rPr lang="sk-SK" dirty="0" err="1"/>
              <a:t>pp</a:t>
            </a:r>
            <a:r>
              <a:rPr lang="sk-SK" dirty="0"/>
              <a:t>. 201–212.</a:t>
            </a:r>
          </a:p>
        </p:txBody>
      </p:sp>
      <p:pic>
        <p:nvPicPr>
          <p:cNvPr id="40" name="Obrázok 39">
            <a:extLst>
              <a:ext uri="{FF2B5EF4-FFF2-40B4-BE49-F238E27FC236}">
                <a16:creationId xmlns:a16="http://schemas.microsoft.com/office/drawing/2014/main" id="{09B0EBCF-DBBE-CEF7-D01C-46D683AFE5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41"/>
          <a:stretch/>
        </p:blipFill>
        <p:spPr>
          <a:xfrm>
            <a:off x="554563" y="4667966"/>
            <a:ext cx="10754232" cy="879479"/>
          </a:xfrm>
          <a:prstGeom prst="rect">
            <a:avLst/>
          </a:prstGeom>
        </p:spPr>
      </p:pic>
      <p:pic>
        <p:nvPicPr>
          <p:cNvPr id="41" name="Obrázok 40">
            <a:extLst>
              <a:ext uri="{FF2B5EF4-FFF2-40B4-BE49-F238E27FC236}">
                <a16:creationId xmlns:a16="http://schemas.microsoft.com/office/drawing/2014/main" id="{834A6EAA-F397-7BBB-5FFF-E6E3AD075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63" y="3917755"/>
            <a:ext cx="5926690" cy="64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78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A448B3-DDDB-575D-13A2-070AC4AA8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84" y="96643"/>
            <a:ext cx="10778686" cy="1320800"/>
          </a:xfrm>
        </p:spPr>
        <p:txBody>
          <a:bodyPr>
            <a:noAutofit/>
          </a:bodyPr>
          <a:lstStyle/>
          <a:p>
            <a:r>
              <a:rPr lang="en-US" sz="4800" b="1" dirty="0"/>
              <a:t>Matrix-based graph </a:t>
            </a:r>
            <a:r>
              <a:rPr lang="sk-SK" sz="4800" b="1" dirty="0" err="1"/>
              <a:t>matching</a:t>
            </a:r>
            <a:r>
              <a:rPr lang="en-US" sz="4800" b="1" dirty="0"/>
              <a:t> based on node similarity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9D4A544A-455A-A82E-95AA-69F5C4C89251}"/>
              </a:ext>
            </a:extLst>
          </p:cNvPr>
          <p:cNvSpPr txBox="1"/>
          <p:nvPr/>
        </p:nvSpPr>
        <p:spPr>
          <a:xfrm>
            <a:off x="3013990" y="5487886"/>
            <a:ext cx="5966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ZAGER, Laura A. a George C. VERGHESE, 2008. </a:t>
            </a:r>
            <a:r>
              <a:rPr lang="sk-SK" dirty="0" err="1"/>
              <a:t>Graph</a:t>
            </a:r>
            <a:r>
              <a:rPr lang="sk-SK" dirty="0"/>
              <a:t> </a:t>
            </a:r>
            <a:r>
              <a:rPr lang="sk-SK" dirty="0" err="1"/>
              <a:t>similarity</a:t>
            </a:r>
            <a:r>
              <a:rPr lang="sk-SK" dirty="0"/>
              <a:t> </a:t>
            </a:r>
            <a:r>
              <a:rPr lang="sk-SK" dirty="0" err="1"/>
              <a:t>scoring</a:t>
            </a:r>
            <a:r>
              <a:rPr lang="sk-SK" dirty="0"/>
              <a:t> and </a:t>
            </a:r>
            <a:r>
              <a:rPr lang="sk-SK" dirty="0" err="1"/>
              <a:t>matching</a:t>
            </a:r>
            <a:r>
              <a:rPr lang="sk-SK" dirty="0"/>
              <a:t>. </a:t>
            </a:r>
            <a:r>
              <a:rPr lang="sk-SK" dirty="0" err="1"/>
              <a:t>Applied</a:t>
            </a:r>
            <a:r>
              <a:rPr lang="sk-SK" dirty="0"/>
              <a:t> </a:t>
            </a:r>
            <a:r>
              <a:rPr lang="sk-SK" dirty="0" err="1"/>
              <a:t>Mathematics</a:t>
            </a:r>
            <a:r>
              <a:rPr lang="sk-SK" dirty="0"/>
              <a:t> </a:t>
            </a:r>
            <a:r>
              <a:rPr lang="sk-SK" dirty="0" err="1"/>
              <a:t>Letters</a:t>
            </a:r>
            <a:r>
              <a:rPr lang="sk-SK" dirty="0"/>
              <a:t> [online]. 2008, roč. 21, č. 1, s. 86–94. ISSN 08939659. Dostupné na: doi:10.1016/j.aml.2007.01.006 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584BFCB6-C9E5-1ED7-D019-381B42653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36" y="1806498"/>
            <a:ext cx="9023426" cy="3504634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EC2038E9-5AE6-33DD-0574-90CD4701A25B}"/>
              </a:ext>
            </a:extLst>
          </p:cNvPr>
          <p:cNvSpPr txBox="1"/>
          <p:nvPr/>
        </p:nvSpPr>
        <p:spPr>
          <a:xfrm>
            <a:off x="148684" y="1961960"/>
            <a:ext cx="27973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BLONDEL, Vincent D., </a:t>
            </a:r>
            <a:r>
              <a:rPr lang="sk-SK" dirty="0" err="1"/>
              <a:t>Anahí</a:t>
            </a:r>
            <a:r>
              <a:rPr lang="sk-SK" dirty="0"/>
              <a:t> GAJARDO, </a:t>
            </a:r>
            <a:r>
              <a:rPr lang="sk-SK" dirty="0" err="1"/>
              <a:t>Maureen</a:t>
            </a:r>
            <a:r>
              <a:rPr lang="sk-SK" dirty="0"/>
              <a:t> HEYMANS, Pierre SENELLART a Paul VAN DOOREN, 2004. A </a:t>
            </a:r>
            <a:r>
              <a:rPr lang="sk-SK" dirty="0" err="1"/>
              <a:t>Measure</a:t>
            </a:r>
            <a:r>
              <a:rPr lang="sk-SK" dirty="0"/>
              <a:t> of </a:t>
            </a:r>
            <a:r>
              <a:rPr lang="sk-SK" dirty="0" err="1"/>
              <a:t>Similarity</a:t>
            </a:r>
            <a:r>
              <a:rPr lang="sk-SK" dirty="0"/>
              <a:t> </a:t>
            </a:r>
            <a:r>
              <a:rPr lang="sk-SK" dirty="0" err="1"/>
              <a:t>between</a:t>
            </a:r>
            <a:r>
              <a:rPr lang="sk-SK" dirty="0"/>
              <a:t> </a:t>
            </a:r>
            <a:r>
              <a:rPr lang="sk-SK" dirty="0" err="1"/>
              <a:t>Graph</a:t>
            </a:r>
            <a:r>
              <a:rPr lang="sk-SK" dirty="0"/>
              <a:t> </a:t>
            </a:r>
            <a:r>
              <a:rPr lang="sk-SK" dirty="0" err="1"/>
              <a:t>Vertices</a:t>
            </a:r>
            <a:r>
              <a:rPr lang="sk-SK" dirty="0"/>
              <a:t>: </a:t>
            </a:r>
            <a:r>
              <a:rPr lang="sk-SK" dirty="0" err="1"/>
              <a:t>Applications</a:t>
            </a:r>
            <a:r>
              <a:rPr lang="sk-SK" dirty="0"/>
              <a:t> to </a:t>
            </a:r>
            <a:r>
              <a:rPr lang="sk-SK" dirty="0" err="1"/>
              <a:t>Synonym</a:t>
            </a:r>
            <a:r>
              <a:rPr lang="sk-SK" dirty="0"/>
              <a:t> </a:t>
            </a:r>
            <a:r>
              <a:rPr lang="sk-SK" dirty="0" err="1"/>
              <a:t>Extraction</a:t>
            </a:r>
            <a:r>
              <a:rPr lang="sk-SK" dirty="0"/>
              <a:t> and Web </a:t>
            </a:r>
            <a:r>
              <a:rPr lang="sk-SK" dirty="0" err="1"/>
              <a:t>Searching</a:t>
            </a:r>
            <a:r>
              <a:rPr lang="sk-SK" dirty="0"/>
              <a:t>. SIAM </a:t>
            </a:r>
            <a:r>
              <a:rPr lang="sk-SK" dirty="0" err="1"/>
              <a:t>Review</a:t>
            </a:r>
            <a:r>
              <a:rPr lang="sk-SK" dirty="0"/>
              <a:t> [online]. 2004, roč. 46, č. 4, s. 647–666. ISSN 0036-1445, 1095-7200. Dostupné na: doi:10.1137/S0036144502415960</a:t>
            </a:r>
          </a:p>
        </p:txBody>
      </p:sp>
    </p:spTree>
    <p:extLst>
      <p:ext uri="{BB962C8B-B14F-4D97-AF65-F5344CB8AC3E}">
        <p14:creationId xmlns:p14="http://schemas.microsoft.com/office/powerpoint/2010/main" val="1671513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450A1264-550C-EAE4-5D9D-A62F222B2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48" y="4653791"/>
            <a:ext cx="8766013" cy="19794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8B16849-7868-5A78-7AC2-D25CEC9C8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49" y="185643"/>
            <a:ext cx="8596668" cy="1105209"/>
          </a:xfrm>
        </p:spPr>
        <p:txBody>
          <a:bodyPr>
            <a:noAutofit/>
          </a:bodyPr>
          <a:lstStyle/>
          <a:p>
            <a:r>
              <a:rPr lang="en-US" sz="5400" b="1" dirty="0"/>
              <a:t>Tested </a:t>
            </a:r>
            <a:br>
              <a:rPr lang="en-US" sz="5400" b="1" dirty="0"/>
            </a:br>
            <a:r>
              <a:rPr lang="en-US" sz="5400" b="1" dirty="0"/>
              <a:t>convergence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BD59992-F659-234E-5239-9ED66E30C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761" y="4635914"/>
            <a:ext cx="2694973" cy="205521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9BDEE69-936D-DCD6-0298-3A81981DF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099" y="74341"/>
            <a:ext cx="6019142" cy="2631688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9732925-123F-7EF1-9FC5-B1C7288FE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783" y="489215"/>
            <a:ext cx="2296824" cy="3692206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E3BBC85A-FDDF-702C-974B-5F32834C3D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93" y="2384092"/>
            <a:ext cx="5201889" cy="1575299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7D9A5CEF-9C85-A855-ADD7-DA5913491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7794" y="3260325"/>
            <a:ext cx="2134347" cy="670795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53BFAD8F-DBF4-258D-903F-4411C04FB530}"/>
              </a:ext>
            </a:extLst>
          </p:cNvPr>
          <p:cNvSpPr txBox="1"/>
          <p:nvPr/>
        </p:nvSpPr>
        <p:spPr>
          <a:xfrm>
            <a:off x="35690" y="2706327"/>
            <a:ext cx="7200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A6FFCDDD-5A0A-EB2B-4559-040662C8AC4D}"/>
              </a:ext>
            </a:extLst>
          </p:cNvPr>
          <p:cNvSpPr txBox="1"/>
          <p:nvPr/>
        </p:nvSpPr>
        <p:spPr>
          <a:xfrm>
            <a:off x="5417099" y="836187"/>
            <a:ext cx="6880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6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2" name="Šípka: doprava s prúžkami 11">
            <a:extLst>
              <a:ext uri="{FF2B5EF4-FFF2-40B4-BE49-F238E27FC236}">
                <a16:creationId xmlns:a16="http://schemas.microsoft.com/office/drawing/2014/main" id="{E244AD3B-8070-B115-FB54-E85A6998A3C6}"/>
              </a:ext>
            </a:extLst>
          </p:cNvPr>
          <p:cNvSpPr/>
          <p:nvPr/>
        </p:nvSpPr>
        <p:spPr>
          <a:xfrm rot="3716617">
            <a:off x="4666860" y="3220221"/>
            <a:ext cx="2167080" cy="1100254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" name="Obrázok 19">
            <a:extLst>
              <a:ext uri="{FF2B5EF4-FFF2-40B4-BE49-F238E27FC236}">
                <a16:creationId xmlns:a16="http://schemas.microsoft.com/office/drawing/2014/main" id="{68A25342-D415-A267-8562-42DE96C6A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6578" y="2960995"/>
            <a:ext cx="4078726" cy="712487"/>
          </a:xfrm>
          <a:prstGeom prst="rect">
            <a:avLst/>
          </a:prstGeom>
        </p:spPr>
      </p:pic>
      <p:sp>
        <p:nvSpPr>
          <p:cNvPr id="23" name="Rovná sa 22">
            <a:extLst>
              <a:ext uri="{FF2B5EF4-FFF2-40B4-BE49-F238E27FC236}">
                <a16:creationId xmlns:a16="http://schemas.microsoft.com/office/drawing/2014/main" id="{CA8A53D6-D6E7-FAE5-FA82-4D6ED5BC6573}"/>
              </a:ext>
            </a:extLst>
          </p:cNvPr>
          <p:cNvSpPr/>
          <p:nvPr/>
        </p:nvSpPr>
        <p:spPr>
          <a:xfrm>
            <a:off x="7629323" y="5102934"/>
            <a:ext cx="1524914" cy="1121175"/>
          </a:xfrm>
          <a:prstGeom prst="mathEqual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CEAC7831-E4A4-7D38-651E-289EBF15730B}"/>
              </a:ext>
            </a:extLst>
          </p:cNvPr>
          <p:cNvSpPr txBox="1"/>
          <p:nvPr/>
        </p:nvSpPr>
        <p:spPr>
          <a:xfrm>
            <a:off x="1920706" y="1871401"/>
            <a:ext cx="370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According to authentic papers</a:t>
            </a:r>
          </a:p>
        </p:txBody>
      </p:sp>
    </p:spTree>
    <p:extLst>
      <p:ext uri="{BB962C8B-B14F-4D97-AF65-F5344CB8AC3E}">
        <p14:creationId xmlns:p14="http://schemas.microsoft.com/office/powerpoint/2010/main" val="3087650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A448B3-DDDB-575D-13A2-070AC4AA8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84" y="96643"/>
            <a:ext cx="10778686" cy="1320800"/>
          </a:xfrm>
        </p:spPr>
        <p:txBody>
          <a:bodyPr>
            <a:noAutofit/>
          </a:bodyPr>
          <a:lstStyle/>
          <a:p>
            <a:r>
              <a:rPr lang="en-US" sz="4800" b="1" dirty="0"/>
              <a:t>Matrix-based graph </a:t>
            </a:r>
            <a:r>
              <a:rPr lang="sk-SK" sz="4800" b="1" dirty="0" err="1"/>
              <a:t>matching</a:t>
            </a:r>
            <a:br>
              <a:rPr lang="en-US" sz="4800" b="1" dirty="0"/>
            </a:br>
            <a:r>
              <a:rPr lang="en-US" sz="4800" b="1" dirty="0"/>
              <a:t>based on </a:t>
            </a:r>
            <a:br>
              <a:rPr lang="en-US" sz="4800" b="1" dirty="0"/>
            </a:br>
            <a:r>
              <a:rPr lang="en-US" sz="4800" b="1" dirty="0"/>
              <a:t>node-edge</a:t>
            </a:r>
            <a:br>
              <a:rPr lang="en-US" sz="4800" b="1" dirty="0"/>
            </a:br>
            <a:r>
              <a:rPr lang="en-US" sz="4800" b="1" dirty="0"/>
              <a:t>similarity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0265CC0-4EB0-068B-C9BE-AC7A420FF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40" y="1167284"/>
            <a:ext cx="8433676" cy="5534600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9D4A544A-455A-A82E-95AA-69F5C4C89251}"/>
              </a:ext>
            </a:extLst>
          </p:cNvPr>
          <p:cNvSpPr txBox="1"/>
          <p:nvPr/>
        </p:nvSpPr>
        <p:spPr>
          <a:xfrm>
            <a:off x="315395" y="3592180"/>
            <a:ext cx="28589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ZAGER, Laura A. a George C. VERGHESE, 2008. </a:t>
            </a:r>
            <a:r>
              <a:rPr lang="sk-SK" dirty="0" err="1"/>
              <a:t>Graph</a:t>
            </a:r>
            <a:r>
              <a:rPr lang="sk-SK" dirty="0"/>
              <a:t> </a:t>
            </a:r>
            <a:r>
              <a:rPr lang="sk-SK" dirty="0" err="1"/>
              <a:t>similarity</a:t>
            </a:r>
            <a:r>
              <a:rPr lang="sk-SK" dirty="0"/>
              <a:t> </a:t>
            </a:r>
            <a:r>
              <a:rPr lang="sk-SK" dirty="0" err="1"/>
              <a:t>scoring</a:t>
            </a:r>
            <a:r>
              <a:rPr lang="sk-SK" dirty="0"/>
              <a:t> and </a:t>
            </a:r>
            <a:r>
              <a:rPr lang="sk-SK" dirty="0" err="1"/>
              <a:t>matching</a:t>
            </a:r>
            <a:r>
              <a:rPr lang="sk-SK" dirty="0"/>
              <a:t>. </a:t>
            </a:r>
            <a:r>
              <a:rPr lang="sk-SK" dirty="0" err="1"/>
              <a:t>Applied</a:t>
            </a:r>
            <a:r>
              <a:rPr lang="sk-SK" dirty="0"/>
              <a:t> </a:t>
            </a:r>
            <a:r>
              <a:rPr lang="sk-SK" dirty="0" err="1"/>
              <a:t>Mathematics</a:t>
            </a:r>
            <a:r>
              <a:rPr lang="sk-SK" dirty="0"/>
              <a:t> </a:t>
            </a:r>
            <a:r>
              <a:rPr lang="sk-SK" dirty="0" err="1"/>
              <a:t>Letters</a:t>
            </a:r>
            <a:r>
              <a:rPr lang="sk-SK" dirty="0"/>
              <a:t> [online]. 2008, roč. 21, č. 1, s. 86–94. ISSN 08939659. Dostupné na: doi:10.1016/j.aml.2007.01.006 </a:t>
            </a:r>
          </a:p>
        </p:txBody>
      </p:sp>
    </p:spTree>
    <p:extLst>
      <p:ext uri="{BB962C8B-B14F-4D97-AF65-F5344CB8AC3E}">
        <p14:creationId xmlns:p14="http://schemas.microsoft.com/office/powerpoint/2010/main" val="40948938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>
            <a:extLst>
              <a:ext uri="{FF2B5EF4-FFF2-40B4-BE49-F238E27FC236}">
                <a16:creationId xmlns:a16="http://schemas.microsoft.com/office/drawing/2014/main" id="{11519F55-0E0D-2B3E-C95A-8BD11511B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60218"/>
            <a:ext cx="6829899" cy="173309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2E281C3-66B9-1FF7-BC9B-69F7FC824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604" y="-96856"/>
            <a:ext cx="5761420" cy="3737364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8FC027EF-0F78-85DF-231A-C5AE8C6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76" y="74130"/>
            <a:ext cx="4539867" cy="1105209"/>
          </a:xfrm>
        </p:spPr>
        <p:txBody>
          <a:bodyPr>
            <a:noAutofit/>
          </a:bodyPr>
          <a:lstStyle/>
          <a:p>
            <a:r>
              <a:rPr lang="en-US" sz="5400" b="1" dirty="0"/>
              <a:t>Tested </a:t>
            </a:r>
            <a:br>
              <a:rPr lang="en-US" sz="5400" b="1" dirty="0"/>
            </a:br>
            <a:r>
              <a:rPr lang="en-US" sz="5400" b="1" dirty="0"/>
              <a:t>convergence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D259875E-8713-2984-40B2-3F6573B219D6}"/>
              </a:ext>
            </a:extLst>
          </p:cNvPr>
          <p:cNvSpPr txBox="1"/>
          <p:nvPr/>
        </p:nvSpPr>
        <p:spPr>
          <a:xfrm>
            <a:off x="7083255" y="-99643"/>
            <a:ext cx="7200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3E468A12-D449-1555-DA43-7D5BA10A110D}"/>
              </a:ext>
            </a:extLst>
          </p:cNvPr>
          <p:cNvSpPr txBox="1"/>
          <p:nvPr/>
        </p:nvSpPr>
        <p:spPr>
          <a:xfrm>
            <a:off x="10182382" y="-99643"/>
            <a:ext cx="6880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66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541EBE04-26B1-615F-C607-76E404770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259" y="1849001"/>
            <a:ext cx="5053593" cy="1478563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1F85F813-A38B-6FAB-0128-E14F71C52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0155" y="2376114"/>
            <a:ext cx="4778381" cy="2236913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370BBB84-4C65-F5CD-6DAC-81330D1ED3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062"/>
          <a:stretch/>
        </p:blipFill>
        <p:spPr>
          <a:xfrm>
            <a:off x="9580233" y="2999670"/>
            <a:ext cx="2611767" cy="1894962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D2FCDE22-3E32-BB19-9542-108CBFDCC2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260" y="4804356"/>
            <a:ext cx="11321790" cy="2037922"/>
          </a:xfrm>
          <a:prstGeom prst="rect">
            <a:avLst/>
          </a:prstGeom>
        </p:spPr>
      </p:pic>
      <p:sp>
        <p:nvSpPr>
          <p:cNvPr id="21" name="Šípka: doprava s prúžkami 20">
            <a:extLst>
              <a:ext uri="{FF2B5EF4-FFF2-40B4-BE49-F238E27FC236}">
                <a16:creationId xmlns:a16="http://schemas.microsoft.com/office/drawing/2014/main" id="{5A53659D-5D2C-3B38-718E-93695AD7314C}"/>
              </a:ext>
            </a:extLst>
          </p:cNvPr>
          <p:cNvSpPr/>
          <p:nvPr/>
        </p:nvSpPr>
        <p:spPr>
          <a:xfrm rot="8396965">
            <a:off x="5356627" y="3133079"/>
            <a:ext cx="946565" cy="1100254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Rovná sa 21">
            <a:extLst>
              <a:ext uri="{FF2B5EF4-FFF2-40B4-BE49-F238E27FC236}">
                <a16:creationId xmlns:a16="http://schemas.microsoft.com/office/drawing/2014/main" id="{74D0DCEA-4385-D110-27FF-83F5E7BBC1EC}"/>
              </a:ext>
            </a:extLst>
          </p:cNvPr>
          <p:cNvSpPr/>
          <p:nvPr/>
        </p:nvSpPr>
        <p:spPr>
          <a:xfrm>
            <a:off x="9955991" y="4603788"/>
            <a:ext cx="914400" cy="914400"/>
          </a:xfrm>
          <a:prstGeom prst="mathEqual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23" name="Rovná sa 22">
            <a:extLst>
              <a:ext uri="{FF2B5EF4-FFF2-40B4-BE49-F238E27FC236}">
                <a16:creationId xmlns:a16="http://schemas.microsoft.com/office/drawing/2014/main" id="{E7CC26AB-552A-301F-9E4E-A03FB7230EE8}"/>
              </a:ext>
            </a:extLst>
          </p:cNvPr>
          <p:cNvSpPr/>
          <p:nvPr/>
        </p:nvSpPr>
        <p:spPr>
          <a:xfrm>
            <a:off x="3787242" y="4414502"/>
            <a:ext cx="914400" cy="914400"/>
          </a:xfrm>
          <a:prstGeom prst="mathEqual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2518C8F8-3325-FD4C-4263-78EC2A26D7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46315" y="5248708"/>
            <a:ext cx="1273880" cy="1273880"/>
          </a:xfrm>
          <a:prstGeom prst="rect">
            <a:avLst/>
          </a:prstGeom>
        </p:spPr>
      </p:pic>
      <p:sp>
        <p:nvSpPr>
          <p:cNvPr id="28" name="BlokTextu 27">
            <a:extLst>
              <a:ext uri="{FF2B5EF4-FFF2-40B4-BE49-F238E27FC236}">
                <a16:creationId xmlns:a16="http://schemas.microsoft.com/office/drawing/2014/main" id="{9FACA074-64C2-ABEF-5938-2D3194C0649C}"/>
              </a:ext>
            </a:extLst>
          </p:cNvPr>
          <p:cNvSpPr txBox="1"/>
          <p:nvPr/>
        </p:nvSpPr>
        <p:spPr>
          <a:xfrm>
            <a:off x="862363" y="1696856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According to</a:t>
            </a:r>
          </a:p>
          <a:p>
            <a:r>
              <a:rPr lang="en-US" i="1" dirty="0"/>
              <a:t>authentic papers</a:t>
            </a:r>
          </a:p>
        </p:txBody>
      </p:sp>
    </p:spTree>
    <p:extLst>
      <p:ext uri="{BB962C8B-B14F-4D97-AF65-F5344CB8AC3E}">
        <p14:creationId xmlns:p14="http://schemas.microsoft.com/office/powerpoint/2010/main" val="3478803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6D2B8C-FE92-E40B-E6D8-5029D6CE2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" y="167268"/>
            <a:ext cx="11990452" cy="1320800"/>
          </a:xfrm>
        </p:spPr>
        <p:txBody>
          <a:bodyPr>
            <a:noAutofit/>
          </a:bodyPr>
          <a:lstStyle/>
          <a:p>
            <a:r>
              <a:rPr lang="en-US" sz="5400" b="1" dirty="0"/>
              <a:t>Integration of matrix-based methods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3B9D6C2-549A-E08F-81B9-2C3647716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2"/>
          <a:stretch/>
        </p:blipFill>
        <p:spPr>
          <a:xfrm>
            <a:off x="753717" y="1197443"/>
            <a:ext cx="10107569" cy="5493289"/>
          </a:xfrm>
        </p:spPr>
      </p:pic>
    </p:spTree>
    <p:extLst>
      <p:ext uri="{BB962C8B-B14F-4D97-AF65-F5344CB8AC3E}">
        <p14:creationId xmlns:p14="http://schemas.microsoft.com/office/powerpoint/2010/main" val="2104694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4FA13E-12D9-33CC-B52B-20F5BF435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DEBD69-D896-2535-46B4-A0EF2A43A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28EA240-E7C1-B680-3691-7515C3D4AF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6"/>
          <a:stretch/>
        </p:blipFill>
        <p:spPr>
          <a:xfrm>
            <a:off x="831776" y="5848"/>
            <a:ext cx="10107569" cy="68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08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6052A4-EF56-0B20-CBA7-195E6118C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39" y="335280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b="1" dirty="0"/>
              <a:t>Model similarity</a:t>
            </a:r>
            <a:endParaRPr lang="sk-SK" sz="5400" b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80AF68D-4A6E-8AC6-05C5-F58D71020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78" y="3568727"/>
            <a:ext cx="9343896" cy="562728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F748FB69-0DEF-9D6A-9DA0-762A6CE0B101}"/>
              </a:ext>
            </a:extLst>
          </p:cNvPr>
          <p:cNvSpPr txBox="1"/>
          <p:nvPr/>
        </p:nvSpPr>
        <p:spPr>
          <a:xfrm>
            <a:off x="3275704" y="4661326"/>
            <a:ext cx="21595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Structural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information</a:t>
            </a:r>
            <a:endParaRPr lang="sk-SK" sz="2800" b="1" dirty="0">
              <a:solidFill>
                <a:srgbClr val="00B050"/>
              </a:solidFill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DCC08A17-EC61-5052-E31D-18F3872D3741}"/>
              </a:ext>
            </a:extLst>
          </p:cNvPr>
          <p:cNvSpPr txBox="1"/>
          <p:nvPr/>
        </p:nvSpPr>
        <p:spPr>
          <a:xfrm>
            <a:off x="7336287" y="4661327"/>
            <a:ext cx="21595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Semantic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information</a:t>
            </a:r>
            <a:endParaRPr lang="sk-SK" sz="2800" b="1" dirty="0">
              <a:solidFill>
                <a:srgbClr val="00B050"/>
              </a:solidFill>
            </a:endParaRPr>
          </a:p>
        </p:txBody>
      </p:sp>
      <p:sp>
        <p:nvSpPr>
          <p:cNvPr id="7" name="Pravá zložená zátvorka 6">
            <a:extLst>
              <a:ext uri="{FF2B5EF4-FFF2-40B4-BE49-F238E27FC236}">
                <a16:creationId xmlns:a16="http://schemas.microsoft.com/office/drawing/2014/main" id="{337AF49F-A4C8-A475-C12C-D4CC76537EEC}"/>
              </a:ext>
            </a:extLst>
          </p:cNvPr>
          <p:cNvSpPr/>
          <p:nvPr/>
        </p:nvSpPr>
        <p:spPr>
          <a:xfrm rot="5400000">
            <a:off x="4108809" y="2778803"/>
            <a:ext cx="490451" cy="319575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Pravá zložená zátvorka 7">
            <a:extLst>
              <a:ext uri="{FF2B5EF4-FFF2-40B4-BE49-F238E27FC236}">
                <a16:creationId xmlns:a16="http://schemas.microsoft.com/office/drawing/2014/main" id="{DFF12189-B6DB-39FB-0248-93EB6898E3A1}"/>
              </a:ext>
            </a:extLst>
          </p:cNvPr>
          <p:cNvSpPr/>
          <p:nvPr/>
        </p:nvSpPr>
        <p:spPr>
          <a:xfrm rot="5400000">
            <a:off x="8100277" y="2331275"/>
            <a:ext cx="490451" cy="409081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592073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0A02D-225F-356D-4B9C-259B0CE2A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" y="195456"/>
            <a:ext cx="11347026" cy="1320800"/>
          </a:xfrm>
        </p:spPr>
        <p:txBody>
          <a:bodyPr>
            <a:noAutofit/>
          </a:bodyPr>
          <a:lstStyle/>
          <a:p>
            <a:r>
              <a:rPr lang="en-US" sz="4800" b="1" dirty="0"/>
              <a:t>CREATING MULTI-CONTENT AND </a:t>
            </a:r>
            <a:br>
              <a:rPr lang="en-US" sz="4800" b="1" dirty="0"/>
            </a:br>
            <a:r>
              <a:rPr lang="en-US" sz="4800" b="1" dirty="0"/>
              <a:t>	MULTI-PURPOSE FRACTAL DATASET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C42113C-8BAC-93F2-CE53-9488A2BA4FAC}"/>
              </a:ext>
            </a:extLst>
          </p:cNvPr>
          <p:cNvSpPr txBox="1">
            <a:spLocks/>
          </p:cNvSpPr>
          <p:nvPr/>
        </p:nvSpPr>
        <p:spPr>
          <a:xfrm>
            <a:off x="649555" y="2219949"/>
            <a:ext cx="4560147" cy="752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</a:rPr>
              <a:t>MULTI-CONTENT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8166EF09-A471-1AF7-A5CC-A706836850F1}"/>
              </a:ext>
            </a:extLst>
          </p:cNvPr>
          <p:cNvSpPr txBox="1">
            <a:spLocks/>
          </p:cNvSpPr>
          <p:nvPr/>
        </p:nvSpPr>
        <p:spPr>
          <a:xfrm>
            <a:off x="5985933" y="2212417"/>
            <a:ext cx="4560147" cy="752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dirty="0">
                <a:solidFill>
                  <a:srgbClr val="FF0000"/>
                </a:solidFill>
              </a:rPr>
              <a:t>MULTI-PURPOSE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E243E26E-F3D0-3E22-EFD2-F6B74531865B}"/>
              </a:ext>
            </a:extLst>
          </p:cNvPr>
          <p:cNvSpPr txBox="1"/>
          <p:nvPr/>
        </p:nvSpPr>
        <p:spPr>
          <a:xfrm>
            <a:off x="5855205" y="3065130"/>
            <a:ext cx="62488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-aesthetic evaluation</a:t>
            </a:r>
          </a:p>
          <a:p>
            <a:r>
              <a:rPr lang="en-US" dirty="0"/>
              <a:t>-comparing the same models on </a:t>
            </a:r>
          </a:p>
          <a:p>
            <a:r>
              <a:rPr lang="en-US" dirty="0"/>
              <a:t>		different data formats</a:t>
            </a:r>
          </a:p>
          <a:p>
            <a:r>
              <a:rPr lang="en-US" dirty="0"/>
              <a:t>-SPL evolution through variability points evaluation </a:t>
            </a:r>
          </a:p>
          <a:p>
            <a:r>
              <a:rPr lang="en-US" dirty="0"/>
              <a:t>		– if they should be included or merged</a:t>
            </a:r>
          </a:p>
          <a:p>
            <a:r>
              <a:rPr lang="en-US" dirty="0"/>
              <a:t>-associating products with their generators/software parts</a:t>
            </a:r>
          </a:p>
          <a:p>
            <a:r>
              <a:rPr lang="en-US" dirty="0"/>
              <a:t>-generate the similar fractals using GANS</a:t>
            </a:r>
          </a:p>
          <a:p>
            <a:endParaRPr lang="en-US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3885710A-1795-FE3E-4B0D-69D691E23B0A}"/>
              </a:ext>
            </a:extLst>
          </p:cNvPr>
          <p:cNvSpPr txBox="1"/>
          <p:nvPr/>
        </p:nvSpPr>
        <p:spPr>
          <a:xfrm>
            <a:off x="649555" y="3073574"/>
            <a:ext cx="47708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-JSON data from variability points</a:t>
            </a:r>
          </a:p>
          <a:p>
            <a:r>
              <a:rPr lang="en-US" dirty="0"/>
              <a:t>-raster screenshots/images</a:t>
            </a:r>
          </a:p>
          <a:p>
            <a:r>
              <a:rPr lang="en-US" dirty="0"/>
              <a:t>-vector SVG structure information</a:t>
            </a:r>
          </a:p>
          <a:p>
            <a:r>
              <a:rPr lang="en-US" dirty="0"/>
              <a:t>-table from the variability information itself</a:t>
            </a:r>
          </a:p>
          <a:p>
            <a:r>
              <a:rPr lang="en-US" dirty="0"/>
              <a:t>-data from recursion</a:t>
            </a:r>
          </a:p>
          <a:p>
            <a:endParaRPr lang="en-US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34F50BA0-EFE1-D511-27AB-9AA4DEF17AEC}"/>
              </a:ext>
            </a:extLst>
          </p:cNvPr>
          <p:cNvSpPr txBox="1"/>
          <p:nvPr/>
        </p:nvSpPr>
        <p:spPr>
          <a:xfrm>
            <a:off x="3083082" y="5473482"/>
            <a:ext cx="45143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RECURSION IN SPL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F00954C-37D1-8EA4-D4F1-A1475F479C48}"/>
              </a:ext>
            </a:extLst>
          </p:cNvPr>
          <p:cNvSpPr txBox="1"/>
          <p:nvPr/>
        </p:nvSpPr>
        <p:spPr>
          <a:xfrm>
            <a:off x="4312920" y="6048227"/>
            <a:ext cx="721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same code parts are repeatedly </a:t>
            </a:r>
            <a:r>
              <a:rPr lang="en-US" b="1" dirty="0">
                <a:solidFill>
                  <a:srgbClr val="FF0000"/>
                </a:solidFill>
              </a:rPr>
              <a:t>reused </a:t>
            </a:r>
            <a:r>
              <a:rPr lang="en-US" b="1" dirty="0"/>
              <a:t>– with different values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DAFB56E0-37BB-C96D-BAB8-2F000E634525}"/>
              </a:ext>
            </a:extLst>
          </p:cNvPr>
          <p:cNvSpPr txBox="1"/>
          <p:nvPr/>
        </p:nvSpPr>
        <p:spPr>
          <a:xfrm>
            <a:off x="6259345" y="6417559"/>
            <a:ext cx="4405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IT AFFECTS VARIABILITY MODELING?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CF5A091-9C62-07FA-9B12-47CA33DC7CBF}"/>
              </a:ext>
            </a:extLst>
          </p:cNvPr>
          <p:cNvSpPr txBox="1"/>
          <p:nvPr/>
        </p:nvSpPr>
        <p:spPr>
          <a:xfrm rot="21422209">
            <a:off x="252150" y="4804007"/>
            <a:ext cx="3278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Many of them can be </a:t>
            </a:r>
          </a:p>
          <a:p>
            <a:r>
              <a:rPr lang="en-US" sz="2400" b="1" dirty="0"/>
              <a:t>often generalized</a:t>
            </a:r>
          </a:p>
        </p:txBody>
      </p:sp>
      <p:sp>
        <p:nvSpPr>
          <p:cNvPr id="12" name="Šípka: obojsmerná vodorovná 11">
            <a:extLst>
              <a:ext uri="{FF2B5EF4-FFF2-40B4-BE49-F238E27FC236}">
                <a16:creationId xmlns:a16="http://schemas.microsoft.com/office/drawing/2014/main" id="{E92D6CC6-7905-2A2D-EA2E-521664EE9BF3}"/>
              </a:ext>
            </a:extLst>
          </p:cNvPr>
          <p:cNvSpPr/>
          <p:nvPr/>
        </p:nvSpPr>
        <p:spPr>
          <a:xfrm rot="5586225">
            <a:off x="4831115" y="2572423"/>
            <a:ext cx="1331323" cy="599139"/>
          </a:xfrm>
          <a:prstGeom prst="leftRightArrow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13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7694C-DF5F-4763-9C7C-CB918CB63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23" y="28112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sk-SK" sz="4800" b="1" dirty="0" err="1"/>
              <a:t>Given</a:t>
            </a:r>
            <a:r>
              <a:rPr lang="sk-SK" sz="4800" b="1" dirty="0"/>
              <a:t> </a:t>
            </a:r>
            <a:r>
              <a:rPr lang="en-US" sz="4800" b="1" dirty="0"/>
              <a:t>samples </a:t>
            </a:r>
            <a:br>
              <a:rPr lang="en-US" sz="4800" b="1" dirty="0"/>
            </a:br>
            <a:r>
              <a:rPr lang="en-US" sz="4800" b="1" dirty="0"/>
              <a:t>of one type</a:t>
            </a:r>
            <a:endParaRPr lang="sk-SK" sz="4800" b="1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60BF0D22-B42C-4D7F-A41B-40FC1516B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8359" y="15115"/>
            <a:ext cx="5323641" cy="5072284"/>
          </a:xfr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635C238A-7F6A-43AD-8951-F83EA8B0F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97" y="1855433"/>
            <a:ext cx="4969311" cy="487017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2B5FC15-78B6-49DA-942E-985469A81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1709" y="4062387"/>
            <a:ext cx="2666789" cy="266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58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F4267-0C3F-463B-86F6-12725D4A9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50" y="417000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/>
              <a:t>Mandatory parts in the game</a:t>
            </a:r>
            <a:endParaRPr lang="sk-SK" sz="48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3E31DA0-D172-4A95-8894-3EFE7FB1E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CEBDFCE3-7CAD-4551-9AB9-E1D4CA374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72" y="2199128"/>
            <a:ext cx="11080506" cy="3780408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C8C0E949-7DD8-40B0-B582-69F12A49C065}"/>
              </a:ext>
            </a:extLst>
          </p:cNvPr>
          <p:cNvSpPr/>
          <p:nvPr/>
        </p:nvSpPr>
        <p:spPr>
          <a:xfrm>
            <a:off x="9055383" y="2654423"/>
            <a:ext cx="2386410" cy="4793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19E05D6B-11B6-4E09-B039-1E45EDB32E6B}"/>
              </a:ext>
            </a:extLst>
          </p:cNvPr>
          <p:cNvSpPr txBox="1"/>
          <p:nvPr/>
        </p:nvSpPr>
        <p:spPr>
          <a:xfrm>
            <a:off x="491302" y="1469176"/>
            <a:ext cx="207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Prints info</a:t>
            </a:r>
          </a:p>
          <a:p>
            <a:r>
              <a:rPr lang="en-US" dirty="0"/>
              <a:t> at the </a:t>
            </a:r>
            <a:r>
              <a:rPr lang="en-US" dirty="0" err="1"/>
              <a:t>beginnning</a:t>
            </a:r>
            <a:endParaRPr lang="sk-SK" dirty="0"/>
          </a:p>
        </p:txBody>
      </p:sp>
      <p:sp>
        <p:nvSpPr>
          <p:cNvPr id="7" name="Šípka: nadol 6">
            <a:extLst>
              <a:ext uri="{FF2B5EF4-FFF2-40B4-BE49-F238E27FC236}">
                <a16:creationId xmlns:a16="http://schemas.microsoft.com/office/drawing/2014/main" id="{4CD3C04A-A251-4F31-8300-2493B965D9D9}"/>
              </a:ext>
            </a:extLst>
          </p:cNvPr>
          <p:cNvSpPr/>
          <p:nvPr/>
        </p:nvSpPr>
        <p:spPr>
          <a:xfrm>
            <a:off x="1092799" y="2199128"/>
            <a:ext cx="435006" cy="8847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5653631C-06CB-48D6-A34D-99BD696DDDE4}"/>
              </a:ext>
            </a:extLst>
          </p:cNvPr>
          <p:cNvSpPr/>
          <p:nvPr/>
        </p:nvSpPr>
        <p:spPr>
          <a:xfrm rot="21148472">
            <a:off x="332818" y="3160526"/>
            <a:ext cx="3769521" cy="142494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ln w="57150">
                <a:solidFill>
                  <a:srgbClr val="00B050"/>
                </a:solidFill>
              </a:ln>
              <a:noFill/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F8D591E6-6241-449E-9AE5-EC2CA06A43CE}"/>
              </a:ext>
            </a:extLst>
          </p:cNvPr>
          <p:cNvSpPr/>
          <p:nvPr/>
        </p:nvSpPr>
        <p:spPr>
          <a:xfrm rot="21187741">
            <a:off x="599564" y="3972385"/>
            <a:ext cx="9470203" cy="23784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5EB027D7-71F6-42A0-BA48-1F1864D65ADE}"/>
              </a:ext>
            </a:extLst>
          </p:cNvPr>
          <p:cNvSpPr txBox="1"/>
          <p:nvPr/>
        </p:nvSpPr>
        <p:spPr>
          <a:xfrm>
            <a:off x="5548235" y="6302702"/>
            <a:ext cx="462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random number for rows and columns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6599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1" grpId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24C4A4-009D-4768-BA40-CAD4072B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8EA91B-7F92-488B-B943-0E63F3DCC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70A5A600-E55A-43E6-A69B-5CBBB3CDD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739" y="0"/>
            <a:ext cx="4724475" cy="468751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238A14C-A49E-489A-A2F3-88F00553D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5328"/>
            <a:ext cx="3659332" cy="373760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FDE663F-98F2-4C35-B78F-223CFAEBE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896" y="2091708"/>
            <a:ext cx="4867702" cy="476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02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73AFB-59D0-4E51-89AA-1B555B11F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54" y="250193"/>
            <a:ext cx="8596668" cy="1320800"/>
          </a:xfrm>
        </p:spPr>
        <p:txBody>
          <a:bodyPr>
            <a:normAutofit/>
          </a:bodyPr>
          <a:lstStyle/>
          <a:p>
            <a:r>
              <a:rPr lang="sk-SK" sz="4800" b="1" dirty="0" err="1"/>
              <a:t>Many</a:t>
            </a:r>
            <a:r>
              <a:rPr lang="sk-SK" sz="4800" b="1" dirty="0"/>
              <a:t> </a:t>
            </a:r>
            <a:r>
              <a:rPr lang="sk-SK" sz="4800" b="1" dirty="0" err="1"/>
              <a:t>types</a:t>
            </a:r>
            <a:endParaRPr lang="sk-SK" sz="4800" b="1" dirty="0"/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6B908EBA-F7A0-4EB6-B761-FA4C39A40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2588" y="-10319"/>
            <a:ext cx="4451398" cy="3881437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735701C-E0F3-4637-9FF3-1612707AF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577" y="1930399"/>
            <a:ext cx="4101483" cy="409599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67BE97C-5B03-4D73-A7AA-9B993A393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13" y="1831505"/>
            <a:ext cx="4641990" cy="496435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46C3D1B5-BE6F-4293-8383-15AA4E053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503" y="3813926"/>
            <a:ext cx="3044074" cy="3044074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E8A199E8-7CFD-4612-87BA-EBD07058390B}"/>
              </a:ext>
            </a:extLst>
          </p:cNvPr>
          <p:cNvSpPr txBox="1"/>
          <p:nvPr/>
        </p:nvSpPr>
        <p:spPr>
          <a:xfrm>
            <a:off x="339725" y="1071672"/>
            <a:ext cx="413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Different</a:t>
            </a:r>
            <a:r>
              <a:rPr lang="sk-SK" dirty="0"/>
              <a:t> </a:t>
            </a:r>
            <a:r>
              <a:rPr lang="sk-SK" dirty="0" err="1"/>
              <a:t>approaches</a:t>
            </a:r>
            <a:r>
              <a:rPr lang="sk-SK" dirty="0"/>
              <a:t> </a:t>
            </a:r>
            <a:r>
              <a:rPr lang="sk-SK" dirty="0" err="1"/>
              <a:t>how</a:t>
            </a:r>
            <a:r>
              <a:rPr lang="sk-SK" dirty="0"/>
              <a:t> to </a:t>
            </a:r>
            <a:r>
              <a:rPr lang="sk-SK" dirty="0" err="1"/>
              <a:t>generate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66000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47FA69-15C0-D161-9010-4C3FF96B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4" y="322384"/>
            <a:ext cx="8596668" cy="1320800"/>
          </a:xfrm>
        </p:spPr>
        <p:txBody>
          <a:bodyPr>
            <a:normAutofit/>
          </a:bodyPr>
          <a:lstStyle/>
          <a:p>
            <a:r>
              <a:rPr lang="sk-SK" sz="5400" b="1" dirty="0" err="1"/>
              <a:t>The</a:t>
            </a:r>
            <a:r>
              <a:rPr lang="sk-SK" sz="5400" b="1" dirty="0"/>
              <a:t> </a:t>
            </a:r>
            <a:r>
              <a:rPr lang="sk-SK" sz="5400" b="1" dirty="0" err="1"/>
              <a:t>Need</a:t>
            </a:r>
            <a:r>
              <a:rPr lang="sk-SK" sz="5400" b="1" dirty="0"/>
              <a:t> </a:t>
            </a:r>
            <a:r>
              <a:rPr lang="sk-SK" sz="5400" b="1" dirty="0" err="1"/>
              <a:t>for</a:t>
            </a:r>
            <a:r>
              <a:rPr lang="sk-SK" sz="5400" b="1" dirty="0"/>
              <a:t> </a:t>
            </a:r>
            <a:r>
              <a:rPr lang="sk-SK" sz="5400" b="1" dirty="0" err="1"/>
              <a:t>framework</a:t>
            </a:r>
            <a:endParaRPr lang="sk-SK" sz="5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0A72CC-FFB5-F1C9-EF25-9ADF940A0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211" y="2647838"/>
            <a:ext cx="8596668" cy="3880773"/>
          </a:xfrm>
        </p:spPr>
        <p:txBody>
          <a:bodyPr>
            <a:normAutofit fontScale="92500" lnSpcReduction="10000"/>
          </a:bodyPr>
          <a:lstStyle/>
          <a:p>
            <a:r>
              <a:rPr lang="sk-SK" dirty="0" err="1"/>
              <a:t>Repeating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same</a:t>
            </a:r>
            <a:r>
              <a:rPr lang="sk-SK" dirty="0"/>
              <a:t> </a:t>
            </a:r>
            <a:r>
              <a:rPr lang="sk-SK" dirty="0" err="1"/>
              <a:t>code</a:t>
            </a:r>
            <a:r>
              <a:rPr lang="sk-SK" dirty="0"/>
              <a:t> </a:t>
            </a:r>
            <a:r>
              <a:rPr lang="sk-SK" dirty="0" err="1"/>
              <a:t>fragments</a:t>
            </a:r>
            <a:r>
              <a:rPr lang="sk-SK" dirty="0"/>
              <a:t> </a:t>
            </a:r>
          </a:p>
          <a:p>
            <a:pPr lvl="1"/>
            <a:r>
              <a:rPr lang="sk-SK" dirty="0"/>
              <a:t>– </a:t>
            </a:r>
            <a:r>
              <a:rPr lang="sk-SK" dirty="0" err="1"/>
              <a:t>addinional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cyckle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different</a:t>
            </a:r>
            <a:r>
              <a:rPr lang="sk-SK" dirty="0"/>
              <a:t> </a:t>
            </a:r>
            <a:r>
              <a:rPr lang="sk-SK" dirty="0" err="1"/>
              <a:t>range</a:t>
            </a:r>
            <a:r>
              <a:rPr lang="sk-SK" dirty="0"/>
              <a:t> in </a:t>
            </a:r>
            <a:r>
              <a:rPr lang="sk-SK" dirty="0" err="1"/>
              <a:t>each</a:t>
            </a:r>
            <a:r>
              <a:rPr lang="sk-SK" dirty="0"/>
              <a:t> </a:t>
            </a:r>
            <a:r>
              <a:rPr lang="sk-SK" dirty="0" err="1"/>
              <a:t>iteration</a:t>
            </a:r>
            <a:endParaRPr lang="sk-SK" dirty="0"/>
          </a:p>
          <a:p>
            <a:r>
              <a:rPr lang="sk-SK" dirty="0" err="1"/>
              <a:t>Combining</a:t>
            </a:r>
            <a:r>
              <a:rPr lang="sk-SK" dirty="0"/>
              <a:t> </a:t>
            </a:r>
            <a:r>
              <a:rPr lang="sk-SK" dirty="0" err="1"/>
              <a:t>many</a:t>
            </a:r>
            <a:r>
              <a:rPr lang="sk-SK" dirty="0"/>
              <a:t> </a:t>
            </a:r>
            <a:r>
              <a:rPr lang="sk-SK" dirty="0" err="1"/>
              <a:t>code</a:t>
            </a:r>
            <a:r>
              <a:rPr lang="sk-SK" dirty="0"/>
              <a:t> </a:t>
            </a:r>
            <a:r>
              <a:rPr lang="sk-SK" dirty="0" err="1"/>
              <a:t>parts</a:t>
            </a:r>
            <a:endParaRPr lang="sk-SK" dirty="0"/>
          </a:p>
          <a:p>
            <a:r>
              <a:rPr lang="sk-SK" dirty="0" err="1"/>
              <a:t>Excluding</a:t>
            </a:r>
            <a:r>
              <a:rPr lang="sk-SK" dirty="0"/>
              <a:t> </a:t>
            </a:r>
            <a:r>
              <a:rPr lang="sk-SK" dirty="0" err="1"/>
              <a:t>optional</a:t>
            </a:r>
            <a:r>
              <a:rPr lang="sk-SK" dirty="0"/>
              <a:t> </a:t>
            </a:r>
            <a:r>
              <a:rPr lang="sk-SK" dirty="0" err="1"/>
              <a:t>code</a:t>
            </a:r>
            <a:r>
              <a:rPr lang="sk-SK" dirty="0"/>
              <a:t> </a:t>
            </a:r>
            <a:r>
              <a:rPr lang="sk-SK" dirty="0" err="1"/>
              <a:t>parts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some</a:t>
            </a:r>
            <a:r>
              <a:rPr lang="sk-SK" dirty="0"/>
              <a:t> </a:t>
            </a:r>
            <a:r>
              <a:rPr lang="sk-SK" dirty="0" err="1"/>
              <a:t>derivations</a:t>
            </a:r>
            <a:endParaRPr lang="sk-SK" dirty="0"/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  <a:p>
            <a:r>
              <a:rPr lang="sk-SK" dirty="0" err="1"/>
              <a:t>variables</a:t>
            </a:r>
            <a:endParaRPr lang="sk-SK" dirty="0"/>
          </a:p>
          <a:p>
            <a:r>
              <a:rPr lang="sk-SK" dirty="0" err="1"/>
              <a:t>function</a:t>
            </a:r>
            <a:r>
              <a:rPr lang="sk-SK" dirty="0"/>
              <a:t> </a:t>
            </a:r>
            <a:r>
              <a:rPr lang="sk-SK" dirty="0" err="1"/>
              <a:t>parameters</a:t>
            </a:r>
            <a:endParaRPr lang="sk-SK" dirty="0"/>
          </a:p>
          <a:p>
            <a:r>
              <a:rPr lang="sk-SK" dirty="0" err="1"/>
              <a:t>permutation</a:t>
            </a:r>
            <a:r>
              <a:rPr lang="sk-SK" dirty="0"/>
              <a:t> of </a:t>
            </a:r>
            <a:r>
              <a:rPr lang="sk-SK" dirty="0" err="1"/>
              <a:t>variables</a:t>
            </a:r>
            <a:endParaRPr lang="sk-SK" dirty="0"/>
          </a:p>
          <a:p>
            <a:pPr lvl="1"/>
            <a:r>
              <a:rPr lang="sk-SK" dirty="0" err="1"/>
              <a:t>Recursion</a:t>
            </a:r>
            <a:r>
              <a:rPr lang="sk-SK" dirty="0"/>
              <a:t> </a:t>
            </a:r>
            <a:r>
              <a:rPr lang="sk-SK" dirty="0" err="1"/>
              <a:t>depth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most </a:t>
            </a:r>
            <a:r>
              <a:rPr lang="sk-SK" dirty="0" err="1"/>
              <a:t>important</a:t>
            </a:r>
            <a:r>
              <a:rPr lang="sk-SK" dirty="0"/>
              <a:t> </a:t>
            </a:r>
            <a:r>
              <a:rPr lang="sk-SK" dirty="0" err="1"/>
              <a:t>dependency</a:t>
            </a:r>
            <a:endParaRPr lang="sk-SK" dirty="0"/>
          </a:p>
          <a:p>
            <a:r>
              <a:rPr lang="sk-SK" dirty="0" err="1"/>
              <a:t>precalculating</a:t>
            </a:r>
            <a:r>
              <a:rPr lang="sk-SK" dirty="0"/>
              <a:t> </a:t>
            </a:r>
            <a:r>
              <a:rPr lang="sk-SK" dirty="0" err="1"/>
              <a:t>values</a:t>
            </a:r>
            <a:r>
              <a:rPr lang="sk-SK" dirty="0"/>
              <a:t> to log </a:t>
            </a:r>
            <a:r>
              <a:rPr lang="sk-SK" dirty="0" err="1"/>
              <a:t>them</a:t>
            </a:r>
            <a:r>
              <a:rPr lang="sk-SK" dirty="0"/>
              <a:t> </a:t>
            </a:r>
            <a:r>
              <a:rPr lang="sk-SK" dirty="0" err="1"/>
              <a:t>together</a:t>
            </a:r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23038F39-76AA-F9C7-763F-17A9F0F1F145}"/>
              </a:ext>
            </a:extLst>
          </p:cNvPr>
          <p:cNvSpPr txBox="1"/>
          <p:nvPr/>
        </p:nvSpPr>
        <p:spPr>
          <a:xfrm>
            <a:off x="3346161" y="1250810"/>
            <a:ext cx="767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i="1" dirty="0" err="1"/>
              <a:t>extension</a:t>
            </a:r>
            <a:r>
              <a:rPr lang="sk-SK" i="1" dirty="0"/>
              <a:t> </a:t>
            </a:r>
            <a:r>
              <a:rPr lang="sk-SK" i="1" dirty="0" err="1"/>
              <a:t>for</a:t>
            </a:r>
            <a:r>
              <a:rPr lang="sk-SK" i="1" dirty="0"/>
              <a:t> </a:t>
            </a:r>
            <a:r>
              <a:rPr lang="sk-SK" i="1" dirty="0" err="1"/>
              <a:t>based</a:t>
            </a:r>
            <a:r>
              <a:rPr lang="sk-SK" i="1" dirty="0"/>
              <a:t> on </a:t>
            </a:r>
            <a:r>
              <a:rPr lang="sk-SK" i="1" dirty="0" err="1"/>
              <a:t>previous</a:t>
            </a:r>
            <a:r>
              <a:rPr lang="sk-SK" i="1" dirty="0"/>
              <a:t> </a:t>
            </a:r>
            <a:r>
              <a:rPr lang="sk-SK" i="1" dirty="0" err="1"/>
              <a:t>work</a:t>
            </a:r>
            <a:r>
              <a:rPr lang="sk-SK" i="1" dirty="0"/>
              <a:t>, </a:t>
            </a:r>
            <a:r>
              <a:rPr lang="sk-SK" i="1" dirty="0" err="1"/>
              <a:t>but</a:t>
            </a:r>
            <a:r>
              <a:rPr lang="sk-SK" i="1" dirty="0"/>
              <a:t> </a:t>
            </a:r>
            <a:r>
              <a:rPr lang="sk-SK" i="1" dirty="0" err="1"/>
              <a:t>focused</a:t>
            </a:r>
            <a:r>
              <a:rPr lang="sk-SK" i="1" dirty="0"/>
              <a:t> </a:t>
            </a:r>
            <a:r>
              <a:rPr lang="sk-SK" i="1" dirty="0" err="1"/>
              <a:t>mainly</a:t>
            </a:r>
            <a:r>
              <a:rPr lang="sk-SK" i="1" dirty="0"/>
              <a:t> on variability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F4CB3C94-2F43-C375-5AB1-D85AE1CABF03}"/>
              </a:ext>
            </a:extLst>
          </p:cNvPr>
          <p:cNvSpPr txBox="1"/>
          <p:nvPr/>
        </p:nvSpPr>
        <p:spPr>
          <a:xfrm>
            <a:off x="804420" y="4216023"/>
            <a:ext cx="1628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err="1"/>
              <a:t>Logging</a:t>
            </a:r>
            <a:endParaRPr lang="sk-SK" sz="3200" b="1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DD99D079-D945-8226-7DF2-990D76224B8C}"/>
              </a:ext>
            </a:extLst>
          </p:cNvPr>
          <p:cNvSpPr txBox="1"/>
          <p:nvPr/>
        </p:nvSpPr>
        <p:spPr>
          <a:xfrm>
            <a:off x="804420" y="1969279"/>
            <a:ext cx="4799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/>
              <a:t>Variability </a:t>
            </a:r>
            <a:r>
              <a:rPr lang="sk-SK" sz="3200" b="1" dirty="0" err="1"/>
              <a:t>configuration</a:t>
            </a:r>
            <a:endParaRPr lang="sk-SK" sz="3200" b="1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F4A298D4-0D99-BCD1-70F3-C4FFBE572191}"/>
              </a:ext>
            </a:extLst>
          </p:cNvPr>
          <p:cNvSpPr txBox="1"/>
          <p:nvPr/>
        </p:nvSpPr>
        <p:spPr>
          <a:xfrm rot="21380977">
            <a:off x="7030708" y="1750921"/>
            <a:ext cx="2819899" cy="66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rgbClr val="FF0000"/>
                </a:solidFill>
              </a:rPr>
              <a:t>Iteratively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building</a:t>
            </a:r>
            <a:r>
              <a:rPr lang="sk-SK" b="1" dirty="0">
                <a:solidFill>
                  <a:srgbClr val="FF0000"/>
                </a:solidFill>
              </a:rPr>
              <a:t> and </a:t>
            </a:r>
          </a:p>
          <a:p>
            <a:r>
              <a:rPr lang="sk-SK" b="1" dirty="0" err="1">
                <a:solidFill>
                  <a:srgbClr val="FF0000"/>
                </a:solidFill>
              </a:rPr>
              <a:t>enhancing</a:t>
            </a:r>
            <a:r>
              <a:rPr lang="sk-SK" b="1" dirty="0">
                <a:solidFill>
                  <a:srgbClr val="FF0000"/>
                </a:solidFill>
              </a:rPr>
              <a:t> </a:t>
            </a:r>
            <a:r>
              <a:rPr lang="sk-SK" b="1" dirty="0" err="1">
                <a:solidFill>
                  <a:srgbClr val="FF0000"/>
                </a:solidFill>
              </a:rPr>
              <a:t>framework</a:t>
            </a:r>
            <a:endParaRPr lang="sk-SK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631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4D703E-D5ED-5154-B535-D5C9B146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0" y="369414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sk-SK" sz="5400" b="1" dirty="0" err="1"/>
              <a:t>Evaluating</a:t>
            </a:r>
            <a:r>
              <a:rPr lang="sk-SK" sz="5400" b="1" dirty="0"/>
              <a:t> </a:t>
            </a:r>
            <a:br>
              <a:rPr lang="sk-SK" sz="5400" b="1" dirty="0"/>
            </a:br>
            <a:r>
              <a:rPr lang="sk-SK" sz="5400" b="1" dirty="0" err="1"/>
              <a:t>customized</a:t>
            </a:r>
            <a:r>
              <a:rPr lang="sk-SK" sz="5400" b="1" dirty="0"/>
              <a:t> </a:t>
            </a:r>
            <a:r>
              <a:rPr lang="sk-SK" sz="5400" b="1" dirty="0" err="1"/>
              <a:t>dataset</a:t>
            </a:r>
            <a:endParaRPr lang="sk-SK" sz="5400" b="1" dirty="0"/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4118F6C4-0A22-C9A7-D60E-7B02A49BD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0" y="2100101"/>
            <a:ext cx="8596668" cy="3880773"/>
          </a:xfrm>
        </p:spPr>
        <p:txBody>
          <a:bodyPr/>
          <a:lstStyle/>
          <a:p>
            <a:r>
              <a:rPr lang="sk-SK" dirty="0" err="1"/>
              <a:t>Manual</a:t>
            </a:r>
            <a:r>
              <a:rPr lang="sk-SK" dirty="0"/>
              <a:t> </a:t>
            </a:r>
            <a:r>
              <a:rPr lang="sk-SK" dirty="0" err="1"/>
              <a:t>annotations</a:t>
            </a:r>
            <a:r>
              <a:rPr lang="sk-SK" dirty="0"/>
              <a:t> – </a:t>
            </a:r>
            <a:r>
              <a:rPr lang="sk-SK" dirty="0" err="1"/>
              <a:t>based</a:t>
            </a:r>
            <a:r>
              <a:rPr lang="sk-SK" dirty="0"/>
              <a:t> on </a:t>
            </a:r>
            <a:r>
              <a:rPr lang="sk-SK" dirty="0" err="1"/>
              <a:t>own</a:t>
            </a:r>
            <a:r>
              <a:rPr lang="sk-SK" dirty="0"/>
              <a:t> </a:t>
            </a:r>
            <a:r>
              <a:rPr lang="sk-SK" dirty="0" err="1"/>
              <a:t>aesthetics</a:t>
            </a:r>
            <a:endParaRPr lang="sk-SK" dirty="0"/>
          </a:p>
          <a:p>
            <a:r>
              <a:rPr lang="sk-SK" dirty="0" err="1"/>
              <a:t>Used</a:t>
            </a:r>
            <a:r>
              <a:rPr lang="sk-SK" dirty="0"/>
              <a:t> </a:t>
            </a:r>
            <a:r>
              <a:rPr lang="sk-SK" dirty="0" err="1"/>
              <a:t>third</a:t>
            </a:r>
            <a:r>
              <a:rPr lang="sk-SK" dirty="0"/>
              <a:t> party model</a:t>
            </a:r>
          </a:p>
          <a:p>
            <a:endParaRPr lang="sk-SK" dirty="0"/>
          </a:p>
          <a:p>
            <a:r>
              <a:rPr lang="sk-SK" dirty="0"/>
              <a:t>-</a:t>
            </a:r>
            <a:r>
              <a:rPr lang="sk-SK" dirty="0" err="1"/>
              <a:t>comparing</a:t>
            </a:r>
            <a:r>
              <a:rPr lang="sk-SK" dirty="0"/>
              <a:t> </a:t>
            </a:r>
            <a:r>
              <a:rPr lang="sk-SK" dirty="0" err="1"/>
              <a:t>different</a:t>
            </a:r>
            <a:r>
              <a:rPr lang="sk-SK" dirty="0"/>
              <a:t> </a:t>
            </a:r>
            <a:r>
              <a:rPr lang="sk-SK" dirty="0" err="1"/>
              <a:t>fractal</a:t>
            </a:r>
            <a:r>
              <a:rPr lang="sk-SK" dirty="0"/>
              <a:t> </a:t>
            </a:r>
            <a:r>
              <a:rPr lang="sk-SK" dirty="0" err="1"/>
              <a:t>representations</a:t>
            </a:r>
            <a:r>
              <a:rPr lang="sk-SK" dirty="0"/>
              <a:t>/</a:t>
            </a:r>
            <a:r>
              <a:rPr lang="sk-SK" dirty="0" err="1"/>
              <a:t>formats</a:t>
            </a:r>
            <a:r>
              <a:rPr lang="sk-SK" dirty="0"/>
              <a:t>:</a:t>
            </a:r>
          </a:p>
          <a:p>
            <a:pPr lvl="1"/>
            <a:r>
              <a:rPr lang="sk-SK" dirty="0" err="1"/>
              <a:t>Vector</a:t>
            </a:r>
            <a:r>
              <a:rPr lang="sk-SK" dirty="0"/>
              <a:t> </a:t>
            </a:r>
            <a:r>
              <a:rPr lang="sk-SK" dirty="0" err="1"/>
              <a:t>graphics</a:t>
            </a:r>
            <a:r>
              <a:rPr lang="sk-SK" dirty="0"/>
              <a:t> – </a:t>
            </a:r>
            <a:r>
              <a:rPr lang="sk-SK" dirty="0" err="1"/>
              <a:t>whole</a:t>
            </a:r>
            <a:r>
              <a:rPr lang="sk-SK" dirty="0"/>
              <a:t> </a:t>
            </a:r>
            <a:r>
              <a:rPr lang="sk-SK" dirty="0" err="1"/>
              <a:t>structure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written</a:t>
            </a:r>
            <a:r>
              <a:rPr lang="sk-SK" dirty="0"/>
              <a:t> as text .SVG</a:t>
            </a:r>
          </a:p>
          <a:p>
            <a:pPr lvl="1"/>
            <a:r>
              <a:rPr lang="sk-SK" dirty="0"/>
              <a:t>Raster </a:t>
            </a:r>
            <a:r>
              <a:rPr lang="sk-SK" dirty="0" err="1"/>
              <a:t>graphics</a:t>
            </a:r>
            <a:endParaRPr lang="sk-SK" dirty="0"/>
          </a:p>
          <a:p>
            <a:pPr lvl="1"/>
            <a:r>
              <a:rPr lang="sk-SK" dirty="0" err="1"/>
              <a:t>Information</a:t>
            </a:r>
            <a:r>
              <a:rPr lang="sk-SK" dirty="0"/>
              <a:t> </a:t>
            </a:r>
            <a:r>
              <a:rPr lang="sk-SK" dirty="0" err="1"/>
              <a:t>from</a:t>
            </a:r>
            <a:r>
              <a:rPr lang="sk-SK" dirty="0"/>
              <a:t> variability </a:t>
            </a:r>
            <a:r>
              <a:rPr lang="sk-SK" dirty="0" err="1"/>
              <a:t>points</a:t>
            </a:r>
            <a:r>
              <a:rPr lang="sk-SK" dirty="0"/>
              <a:t> </a:t>
            </a:r>
          </a:p>
          <a:p>
            <a:pPr lvl="2"/>
            <a:r>
              <a:rPr lang="sk-SK" sz="2800" b="1" dirty="0" err="1"/>
              <a:t>inserts</a:t>
            </a:r>
            <a:r>
              <a:rPr lang="sk-SK" sz="2800" b="1" dirty="0"/>
              <a:t> </a:t>
            </a:r>
            <a:r>
              <a:rPr lang="sk-SK" sz="2800" b="1" dirty="0" err="1"/>
              <a:t>knowledge</a:t>
            </a:r>
            <a:r>
              <a:rPr lang="sk-SK" sz="2800" b="1" dirty="0"/>
              <a:t> </a:t>
            </a:r>
            <a:r>
              <a:rPr lang="sk-SK" sz="2800" b="1" dirty="0" err="1"/>
              <a:t>from</a:t>
            </a:r>
            <a:r>
              <a:rPr lang="sk-SK" sz="2800" b="1" dirty="0"/>
              <a:t> </a:t>
            </a:r>
            <a:r>
              <a:rPr lang="sk-SK" sz="2800" b="1" dirty="0" err="1"/>
              <a:t>structure</a:t>
            </a:r>
            <a:r>
              <a:rPr lang="sk-SK" sz="2800" b="1" dirty="0"/>
              <a:t> of program </a:t>
            </a:r>
            <a:r>
              <a:rPr lang="sk-SK" sz="2800" b="1" dirty="0" err="1"/>
              <a:t>generator</a:t>
            </a:r>
            <a:r>
              <a:rPr lang="sk-SK" sz="2800" b="1" dirty="0"/>
              <a:t> </a:t>
            </a:r>
            <a:r>
              <a:rPr lang="sk-SK" sz="2800" b="1" dirty="0" err="1"/>
              <a:t>itself</a:t>
            </a:r>
            <a:r>
              <a:rPr lang="sk-SK" sz="2800" b="1" dirty="0"/>
              <a:t> </a:t>
            </a:r>
            <a:r>
              <a:rPr lang="sk-SK" sz="2800" b="1" dirty="0" err="1"/>
              <a:t>into</a:t>
            </a:r>
            <a:r>
              <a:rPr lang="sk-SK" sz="2800" b="1" dirty="0"/>
              <a:t> </a:t>
            </a:r>
            <a:r>
              <a:rPr lang="sk-SK" sz="2800" b="1" dirty="0" err="1"/>
              <a:t>data</a:t>
            </a:r>
            <a:r>
              <a:rPr lang="sk-SK" sz="2800" b="1" dirty="0"/>
              <a:t> 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0AC979C6-4ED4-0441-467E-48874D0EF687}"/>
              </a:ext>
            </a:extLst>
          </p:cNvPr>
          <p:cNvSpPr txBox="1"/>
          <p:nvPr/>
        </p:nvSpPr>
        <p:spPr>
          <a:xfrm rot="21413803">
            <a:off x="3638704" y="5649013"/>
            <a:ext cx="8191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>
                <a:solidFill>
                  <a:srgbClr val="FF0000"/>
                </a:solidFill>
              </a:rPr>
              <a:t>Will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it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help</a:t>
            </a:r>
            <a:r>
              <a:rPr lang="sk-SK" sz="2400" b="1" dirty="0">
                <a:solidFill>
                  <a:srgbClr val="FF0000"/>
                </a:solidFill>
              </a:rPr>
              <a:t> to </a:t>
            </a:r>
            <a:r>
              <a:rPr lang="sk-SK" sz="2400" b="1" dirty="0" err="1">
                <a:solidFill>
                  <a:srgbClr val="FF0000"/>
                </a:solidFill>
              </a:rPr>
              <a:t>enhance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third</a:t>
            </a:r>
            <a:r>
              <a:rPr lang="sk-SK" sz="2400" b="1" dirty="0">
                <a:solidFill>
                  <a:srgbClr val="FF0000"/>
                </a:solidFill>
              </a:rPr>
              <a:t> party </a:t>
            </a:r>
            <a:r>
              <a:rPr lang="sk-SK" sz="2400" b="1" dirty="0" err="1">
                <a:solidFill>
                  <a:srgbClr val="FF0000"/>
                </a:solidFill>
              </a:rPr>
              <a:t>models</a:t>
            </a:r>
            <a:r>
              <a:rPr lang="sk-SK" sz="2400" b="1" dirty="0">
                <a:solidFill>
                  <a:srgbClr val="FF0000"/>
                </a:solidFill>
              </a:rPr>
              <a:t> and </a:t>
            </a:r>
            <a:r>
              <a:rPr lang="sk-SK" sz="2400" b="1" dirty="0" err="1">
                <a:solidFill>
                  <a:srgbClr val="FF0000"/>
                </a:solidFill>
              </a:rPr>
              <a:t>systems</a:t>
            </a:r>
            <a:r>
              <a:rPr lang="sk-SK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5068147E-E20B-3D8C-75B4-D825DF9A8443}"/>
              </a:ext>
            </a:extLst>
          </p:cNvPr>
          <p:cNvSpPr txBox="1"/>
          <p:nvPr/>
        </p:nvSpPr>
        <p:spPr>
          <a:xfrm>
            <a:off x="6560820" y="6119254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/>
              <a:t>improve</a:t>
            </a:r>
            <a:r>
              <a:rPr lang="sk-SK" dirty="0"/>
              <a:t> </a:t>
            </a:r>
            <a:r>
              <a:rPr lang="sk-SK" dirty="0" err="1"/>
              <a:t>their</a:t>
            </a:r>
            <a:r>
              <a:rPr lang="sk-SK" dirty="0"/>
              <a:t> </a:t>
            </a:r>
            <a:r>
              <a:rPr lang="sk-SK" dirty="0" err="1"/>
              <a:t>accuracy</a:t>
            </a:r>
            <a:endParaRPr lang="sk-SK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980EEA53-B895-5D95-A054-F9ADF09C8D64}"/>
              </a:ext>
            </a:extLst>
          </p:cNvPr>
          <p:cNvSpPr txBox="1"/>
          <p:nvPr/>
        </p:nvSpPr>
        <p:spPr>
          <a:xfrm>
            <a:off x="6981413" y="3074595"/>
            <a:ext cx="39869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/>
              <a:t>EASY TO EXECUTE AND </a:t>
            </a:r>
          </a:p>
          <a:p>
            <a:r>
              <a:rPr lang="sk-SK" sz="2400" b="1" dirty="0"/>
              <a:t>ANALYZE FRACTAL SCRIPT </a:t>
            </a:r>
          </a:p>
          <a:p>
            <a:r>
              <a:rPr lang="sk-SK" sz="2400" b="1" dirty="0"/>
              <a:t>IN MANY PROGRAMMING </a:t>
            </a:r>
          </a:p>
          <a:p>
            <a:r>
              <a:rPr lang="sk-SK" sz="2400" b="1" dirty="0"/>
              <a:t>LANGUAGES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20E7BA53-59C3-1394-C7C4-9DCB19610B7F}"/>
              </a:ext>
            </a:extLst>
          </p:cNvPr>
          <p:cNvSpPr txBox="1"/>
          <p:nvPr/>
        </p:nvSpPr>
        <p:spPr>
          <a:xfrm>
            <a:off x="8923668" y="4261014"/>
            <a:ext cx="3021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i="1" u="sng" dirty="0"/>
              <a:t>js2py</a:t>
            </a:r>
            <a:r>
              <a:rPr lang="sk-SK" sz="2800" b="1" i="1" dirty="0"/>
              <a:t> </a:t>
            </a:r>
            <a:r>
              <a:rPr lang="sk-SK" sz="2800" b="1" i="1" dirty="0" err="1"/>
              <a:t>for</a:t>
            </a:r>
            <a:r>
              <a:rPr lang="sk-SK" sz="2800" b="1" i="1" dirty="0"/>
              <a:t> </a:t>
            </a:r>
            <a:r>
              <a:rPr lang="sk-SK" sz="2800" b="1" i="1" dirty="0" err="1"/>
              <a:t>Python</a:t>
            </a:r>
            <a:endParaRPr lang="sk-SK" sz="2800" b="1" i="1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38687F21-CEEC-31E7-97F1-2E512424902F}"/>
              </a:ext>
            </a:extLst>
          </p:cNvPr>
          <p:cNvSpPr txBox="1"/>
          <p:nvPr/>
        </p:nvSpPr>
        <p:spPr>
          <a:xfrm>
            <a:off x="6035040" y="286332"/>
            <a:ext cx="539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/>
              <a:t>Already</a:t>
            </a:r>
            <a:r>
              <a:rPr lang="sk-SK" b="1" dirty="0"/>
              <a:t> </a:t>
            </a:r>
            <a:r>
              <a:rPr lang="sk-SK" sz="3600" b="1" dirty="0"/>
              <a:t>378</a:t>
            </a:r>
            <a:r>
              <a:rPr lang="sk-SK" b="1" dirty="0"/>
              <a:t> </a:t>
            </a:r>
            <a:r>
              <a:rPr lang="sk-SK" b="1" dirty="0" err="1"/>
              <a:t>fractals</a:t>
            </a:r>
            <a:r>
              <a:rPr lang="sk-SK" b="1" dirty="0"/>
              <a:t> </a:t>
            </a:r>
            <a:r>
              <a:rPr lang="sk-SK" b="1" dirty="0" err="1"/>
              <a:t>generated</a:t>
            </a:r>
            <a:r>
              <a:rPr lang="sk-SK" b="1" dirty="0"/>
              <a:t> </a:t>
            </a:r>
            <a:r>
              <a:rPr lang="sk-SK" b="1" dirty="0" err="1"/>
              <a:t>from</a:t>
            </a:r>
            <a:r>
              <a:rPr lang="sk-SK" b="1" dirty="0"/>
              <a:t> </a:t>
            </a:r>
            <a:r>
              <a:rPr lang="sk-SK" b="1" dirty="0" err="1"/>
              <a:t>one</a:t>
            </a:r>
            <a:r>
              <a:rPr lang="sk-SK" b="1" dirty="0"/>
              <a:t> </a:t>
            </a:r>
            <a:r>
              <a:rPr lang="sk-SK" b="1" dirty="0" err="1"/>
              <a:t>file</a:t>
            </a:r>
            <a:endParaRPr lang="sk-SK" b="1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EC374D29-3301-05FC-1A66-A03533C04D92}"/>
              </a:ext>
            </a:extLst>
          </p:cNvPr>
          <p:cNvSpPr txBox="1"/>
          <p:nvPr/>
        </p:nvSpPr>
        <p:spPr>
          <a:xfrm>
            <a:off x="7324086" y="855116"/>
            <a:ext cx="4512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/>
              <a:t>based</a:t>
            </a:r>
            <a:r>
              <a:rPr lang="sk-SK" dirty="0"/>
              <a:t> on variability </a:t>
            </a:r>
            <a:r>
              <a:rPr lang="sk-SK" dirty="0" err="1"/>
              <a:t>points</a:t>
            </a:r>
            <a:r>
              <a:rPr lang="sk-SK" dirty="0"/>
              <a:t> </a:t>
            </a:r>
            <a:r>
              <a:rPr lang="sk-SK" dirty="0" err="1"/>
              <a:t>permutations</a:t>
            </a:r>
            <a:r>
              <a:rPr lang="sk-SK" dirty="0"/>
              <a:t> </a:t>
            </a:r>
          </a:p>
          <a:p>
            <a:r>
              <a:rPr lang="sk-SK" dirty="0"/>
              <a:t>  and </a:t>
            </a:r>
            <a:r>
              <a:rPr lang="sk-SK" dirty="0" err="1"/>
              <a:t>recursion</a:t>
            </a:r>
            <a:endParaRPr lang="sk-SK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1969249-E152-CBA2-140D-394919169B7B}"/>
              </a:ext>
            </a:extLst>
          </p:cNvPr>
          <p:cNvSpPr txBox="1"/>
          <p:nvPr/>
        </p:nvSpPr>
        <p:spPr>
          <a:xfrm rot="21413803">
            <a:off x="6991684" y="1512233"/>
            <a:ext cx="303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>
                <a:solidFill>
                  <a:srgbClr val="FF0000"/>
                </a:solidFill>
              </a:rPr>
              <a:t>Can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be</a:t>
            </a:r>
            <a:r>
              <a:rPr lang="sk-SK" sz="2400" b="1" dirty="0">
                <a:solidFill>
                  <a:srgbClr val="FF0000"/>
                </a:solidFill>
              </a:rPr>
              <a:t> more, </a:t>
            </a:r>
            <a:r>
              <a:rPr lang="sk-SK" sz="2400" b="1" dirty="0" err="1">
                <a:solidFill>
                  <a:srgbClr val="FF0000"/>
                </a:solidFill>
              </a:rPr>
              <a:t>but</a:t>
            </a:r>
            <a:r>
              <a:rPr lang="sk-SK" sz="2400" b="1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AB9D8865-AE90-3846-25F1-FFE6A6959EE4}"/>
              </a:ext>
            </a:extLst>
          </p:cNvPr>
          <p:cNvSpPr txBox="1"/>
          <p:nvPr/>
        </p:nvSpPr>
        <p:spPr>
          <a:xfrm>
            <a:off x="7239000" y="1953303"/>
            <a:ext cx="4376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bring</a:t>
            </a:r>
            <a:r>
              <a:rPr lang="sk-SK" dirty="0"/>
              <a:t>: </a:t>
            </a:r>
          </a:p>
          <a:p>
            <a:r>
              <a:rPr lang="sk-SK" dirty="0"/>
              <a:t>	</a:t>
            </a:r>
            <a:r>
              <a:rPr lang="sk-SK" b="1" dirty="0" err="1">
                <a:solidFill>
                  <a:srgbClr val="00B050"/>
                </a:solidFill>
              </a:rPr>
              <a:t>assymetry</a:t>
            </a:r>
            <a:r>
              <a:rPr lang="sk-SK" b="1" dirty="0">
                <a:solidFill>
                  <a:srgbClr val="00B050"/>
                </a:solidFill>
              </a:rPr>
              <a:t>, chaos, </a:t>
            </a:r>
            <a:r>
              <a:rPr lang="sk-SK" b="1" dirty="0" err="1">
                <a:solidFill>
                  <a:srgbClr val="00B050"/>
                </a:solidFill>
              </a:rPr>
              <a:t>standalone</a:t>
            </a:r>
            <a:r>
              <a:rPr lang="sk-SK" b="1" dirty="0">
                <a:solidFill>
                  <a:srgbClr val="00B050"/>
                </a:solidFill>
              </a:rPr>
              <a:t> </a:t>
            </a:r>
            <a:r>
              <a:rPr lang="sk-SK" b="1" dirty="0" err="1">
                <a:solidFill>
                  <a:srgbClr val="00B050"/>
                </a:solidFill>
              </a:rPr>
              <a:t>lines</a:t>
            </a:r>
            <a:endParaRPr lang="sk-SK" b="1" dirty="0">
              <a:solidFill>
                <a:srgbClr val="00B050"/>
              </a:solidFill>
            </a:endParaRPr>
          </a:p>
          <a:p>
            <a:r>
              <a:rPr lang="sk-SK" b="1" dirty="0">
                <a:solidFill>
                  <a:srgbClr val="00B050"/>
                </a:solidFill>
              </a:rPr>
              <a:t>	</a:t>
            </a:r>
            <a:r>
              <a:rPr lang="sk-SK" b="1" dirty="0" err="1">
                <a:solidFill>
                  <a:srgbClr val="00B050"/>
                </a:solidFill>
              </a:rPr>
              <a:t>creating</a:t>
            </a:r>
            <a:r>
              <a:rPr lang="sk-SK" b="1" dirty="0">
                <a:solidFill>
                  <a:srgbClr val="00B050"/>
                </a:solidFill>
              </a:rPr>
              <a:t> </a:t>
            </a:r>
            <a:r>
              <a:rPr lang="sk-SK" b="1" dirty="0" err="1">
                <a:solidFill>
                  <a:srgbClr val="00B050"/>
                </a:solidFill>
              </a:rPr>
              <a:t>non-fractal</a:t>
            </a:r>
            <a:r>
              <a:rPr lang="sk-SK" b="1" dirty="0">
                <a:solidFill>
                  <a:srgbClr val="00B050"/>
                </a:solidFill>
              </a:rPr>
              <a:t> </a:t>
            </a:r>
            <a:r>
              <a:rPr lang="sk-SK" b="1" dirty="0" err="1">
                <a:solidFill>
                  <a:srgbClr val="00B050"/>
                </a:solidFill>
              </a:rPr>
              <a:t>shape</a:t>
            </a:r>
            <a:endParaRPr lang="sk-SK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285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2E7135-016B-9D04-7D80-F58D4D2A4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74" y="444160"/>
            <a:ext cx="8596668" cy="1320800"/>
          </a:xfrm>
        </p:spPr>
        <p:txBody>
          <a:bodyPr>
            <a:noAutofit/>
          </a:bodyPr>
          <a:lstStyle/>
          <a:p>
            <a:r>
              <a:rPr lang="sk-SK" sz="4400" b="1" dirty="0" err="1"/>
              <a:t>Can</a:t>
            </a:r>
            <a:r>
              <a:rPr lang="sk-SK" sz="4400" b="1" dirty="0"/>
              <a:t> </a:t>
            </a:r>
            <a:r>
              <a:rPr lang="sk-SK" sz="4400" b="1" dirty="0" err="1"/>
              <a:t>actual</a:t>
            </a:r>
            <a:r>
              <a:rPr lang="sk-SK" sz="4400" b="1" dirty="0"/>
              <a:t> </a:t>
            </a:r>
            <a:r>
              <a:rPr lang="sk-SK" sz="4400" b="1" dirty="0" err="1"/>
              <a:t>results</a:t>
            </a:r>
            <a:r>
              <a:rPr lang="sk-SK" sz="4400" b="1" dirty="0"/>
              <a:t> </a:t>
            </a:r>
            <a:r>
              <a:rPr lang="sk-SK" sz="4400" b="1" dirty="0" err="1"/>
              <a:t>from</a:t>
            </a:r>
            <a:r>
              <a:rPr lang="sk-SK" sz="4400" b="1" dirty="0"/>
              <a:t> model </a:t>
            </a:r>
            <a:r>
              <a:rPr lang="sk-SK" sz="4400" b="1" dirty="0" err="1"/>
              <a:t>be</a:t>
            </a:r>
            <a:r>
              <a:rPr lang="sk-SK" sz="4400" b="1" dirty="0"/>
              <a:t> </a:t>
            </a:r>
            <a:r>
              <a:rPr lang="sk-SK" sz="4400" b="1" dirty="0" err="1"/>
              <a:t>used</a:t>
            </a:r>
            <a:r>
              <a:rPr lang="sk-SK" sz="4400" b="1" dirty="0"/>
              <a:t> as </a:t>
            </a:r>
            <a:r>
              <a:rPr lang="sk-SK" sz="4400" b="1" dirty="0" err="1"/>
              <a:t>label</a:t>
            </a:r>
            <a:r>
              <a:rPr lang="sk-SK" sz="4400" b="1" dirty="0"/>
              <a:t> </a:t>
            </a:r>
            <a:r>
              <a:rPr lang="sk-SK" sz="4400" b="1" dirty="0" err="1"/>
              <a:t>values</a:t>
            </a:r>
            <a:r>
              <a:rPr lang="sk-SK" sz="4400" b="1" dirty="0"/>
              <a:t>?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F220722-6899-8C61-E688-3DD408141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07" y="2111307"/>
            <a:ext cx="4000706" cy="2635385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C157DE50-0DF2-BDCF-C26E-4234C86FF8CF}"/>
              </a:ext>
            </a:extLst>
          </p:cNvPr>
          <p:cNvSpPr txBox="1"/>
          <p:nvPr/>
        </p:nvSpPr>
        <p:spPr>
          <a:xfrm>
            <a:off x="1744980" y="4849613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Evaluated</a:t>
            </a:r>
            <a:r>
              <a:rPr lang="sk-SK" dirty="0"/>
              <a:t> model </a:t>
            </a:r>
            <a:r>
              <a:rPr lang="sk-SK" dirty="0" err="1"/>
              <a:t>data</a:t>
            </a:r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E6E73535-0D11-0B7E-9C3A-2BAF6613EF48}"/>
              </a:ext>
            </a:extLst>
          </p:cNvPr>
          <p:cNvSpPr txBox="1"/>
          <p:nvPr/>
        </p:nvSpPr>
        <p:spPr>
          <a:xfrm>
            <a:off x="6987540" y="1441795"/>
            <a:ext cx="4966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evaluation</a:t>
            </a:r>
            <a:endParaRPr lang="sk-SK" dirty="0"/>
          </a:p>
          <a:p>
            <a:r>
              <a:rPr lang="sk-SK" dirty="0"/>
              <a:t> – </a:t>
            </a:r>
            <a:r>
              <a:rPr lang="sk-SK" dirty="0" err="1"/>
              <a:t>learning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teacher</a:t>
            </a:r>
            <a:r>
              <a:rPr lang="sk-SK" dirty="0"/>
              <a:t> </a:t>
            </a:r>
            <a:r>
              <a:rPr lang="sk-SK" dirty="0" err="1"/>
              <a:t>needs</a:t>
            </a:r>
            <a:r>
              <a:rPr lang="sk-SK" dirty="0"/>
              <a:t> </a:t>
            </a:r>
            <a:r>
              <a:rPr lang="sk-SK" dirty="0" err="1"/>
              <a:t>annotated</a:t>
            </a:r>
            <a:r>
              <a:rPr lang="sk-SK" dirty="0"/>
              <a:t> </a:t>
            </a:r>
            <a:r>
              <a:rPr lang="sk-SK" dirty="0" err="1"/>
              <a:t>data</a:t>
            </a:r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6CEA85B7-78D3-9B84-0079-0C57319D51C9}"/>
              </a:ext>
            </a:extLst>
          </p:cNvPr>
          <p:cNvSpPr txBox="1"/>
          <p:nvPr/>
        </p:nvSpPr>
        <p:spPr>
          <a:xfrm rot="21413803">
            <a:off x="4972176" y="2755708"/>
            <a:ext cx="4915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rgbClr val="FF0000"/>
                </a:solidFill>
              </a:rPr>
              <a:t>Are </a:t>
            </a:r>
            <a:r>
              <a:rPr lang="sk-SK" sz="2400" b="1" dirty="0" err="1">
                <a:solidFill>
                  <a:srgbClr val="FF0000"/>
                </a:solidFill>
              </a:rPr>
              <a:t>all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values</a:t>
            </a:r>
            <a:r>
              <a:rPr lang="sk-SK" sz="2400" b="1" dirty="0">
                <a:solidFill>
                  <a:srgbClr val="FF0000"/>
                </a:solidFill>
              </a:rPr>
              <a:t> of </a:t>
            </a:r>
            <a:r>
              <a:rPr lang="sk-SK" sz="2400" b="1" dirty="0" err="1">
                <a:solidFill>
                  <a:srgbClr val="FF0000"/>
                </a:solidFill>
              </a:rPr>
              <a:t>the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same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value</a:t>
            </a:r>
            <a:r>
              <a:rPr lang="sk-SK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35DC3794-4C35-22B3-0691-DCE7CFF55531}"/>
              </a:ext>
            </a:extLst>
          </p:cNvPr>
          <p:cNvSpPr txBox="1"/>
          <p:nvPr/>
        </p:nvSpPr>
        <p:spPr>
          <a:xfrm>
            <a:off x="5524500" y="3515623"/>
            <a:ext cx="5419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Yes</a:t>
            </a:r>
            <a:r>
              <a:rPr lang="sk-SK" dirty="0"/>
              <a:t>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borders</a:t>
            </a:r>
            <a:r>
              <a:rPr lang="sk-SK" dirty="0"/>
              <a:t> of </a:t>
            </a:r>
            <a:r>
              <a:rPr lang="sk-SK" dirty="0" err="1"/>
              <a:t>images</a:t>
            </a:r>
            <a:r>
              <a:rPr lang="sk-SK" dirty="0"/>
              <a:t> are </a:t>
            </a:r>
            <a:r>
              <a:rPr lang="sk-SK" dirty="0" err="1"/>
              <a:t>filled</a:t>
            </a:r>
            <a:r>
              <a:rPr lang="sk-SK" dirty="0"/>
              <a:t> to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same</a:t>
            </a:r>
            <a:r>
              <a:rPr lang="sk-SK" dirty="0"/>
              <a:t> </a:t>
            </a:r>
            <a:r>
              <a:rPr lang="sk-SK" dirty="0" err="1"/>
              <a:t>size</a:t>
            </a:r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943928B0-1E1F-7ADD-069D-EAF81D5A90EC}"/>
              </a:ext>
            </a:extLst>
          </p:cNvPr>
          <p:cNvSpPr txBox="1"/>
          <p:nvPr/>
        </p:nvSpPr>
        <p:spPr>
          <a:xfrm>
            <a:off x="5524500" y="3957815"/>
            <a:ext cx="3679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No,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take</a:t>
            </a:r>
            <a:r>
              <a:rPr lang="sk-SK" dirty="0"/>
              <a:t> </a:t>
            </a:r>
            <a:r>
              <a:rPr lang="sk-SK" dirty="0" err="1"/>
              <a:t>original</a:t>
            </a:r>
            <a:r>
              <a:rPr lang="sk-SK" dirty="0"/>
              <a:t> </a:t>
            </a:r>
            <a:r>
              <a:rPr lang="sk-SK" dirty="0" err="1"/>
              <a:t>images</a:t>
            </a:r>
            <a:r>
              <a:rPr lang="sk-SK" dirty="0"/>
              <a:t> </a:t>
            </a:r>
          </a:p>
          <a:p>
            <a:r>
              <a:rPr lang="sk-SK" dirty="0"/>
              <a:t>– </a:t>
            </a:r>
            <a:r>
              <a:rPr lang="sk-SK" dirty="0" err="1"/>
              <a:t>how</a:t>
            </a:r>
            <a:r>
              <a:rPr lang="sk-SK" dirty="0"/>
              <a:t> </a:t>
            </a:r>
            <a:r>
              <a:rPr lang="sk-SK" dirty="0" err="1"/>
              <a:t>far</a:t>
            </a:r>
            <a:r>
              <a:rPr lang="sk-SK" dirty="0"/>
              <a:t> </a:t>
            </a:r>
            <a:r>
              <a:rPr lang="sk-SK" dirty="0" err="1"/>
              <a:t>fractal</a:t>
            </a:r>
            <a:r>
              <a:rPr lang="sk-SK" dirty="0"/>
              <a:t> </a:t>
            </a:r>
            <a:r>
              <a:rPr lang="sk-SK" dirty="0" err="1"/>
              <a:t>can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extended</a:t>
            </a:r>
            <a:endParaRPr lang="sk-SK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2E7E4980-2905-BF7C-135D-5AA409DBE7A8}"/>
              </a:ext>
            </a:extLst>
          </p:cNvPr>
          <p:cNvSpPr txBox="1"/>
          <p:nvPr/>
        </p:nvSpPr>
        <p:spPr>
          <a:xfrm rot="21413803">
            <a:off x="4778027" y="4880502"/>
            <a:ext cx="5997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err="1">
                <a:solidFill>
                  <a:srgbClr val="FF0000"/>
                </a:solidFill>
              </a:rPr>
              <a:t>Is</a:t>
            </a:r>
            <a:r>
              <a:rPr lang="sk-SK" sz="2400" b="1" dirty="0">
                <a:solidFill>
                  <a:srgbClr val="FF0000"/>
                </a:solidFill>
              </a:rPr>
              <a:t> model </a:t>
            </a:r>
            <a:r>
              <a:rPr lang="sk-SK" sz="2400" b="1" dirty="0" err="1">
                <a:solidFill>
                  <a:srgbClr val="FF0000"/>
                </a:solidFill>
              </a:rPr>
              <a:t>suitable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for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evaluating</a:t>
            </a:r>
            <a:r>
              <a:rPr lang="sk-SK" sz="2400" b="1" dirty="0">
                <a:solidFill>
                  <a:srgbClr val="FF0000"/>
                </a:solidFill>
              </a:rPr>
              <a:t> </a:t>
            </a:r>
            <a:r>
              <a:rPr lang="sk-SK" sz="2400" b="1" dirty="0" err="1">
                <a:solidFill>
                  <a:srgbClr val="FF0000"/>
                </a:solidFill>
              </a:rPr>
              <a:t>fractals</a:t>
            </a:r>
            <a:r>
              <a:rPr lang="sk-SK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8C1EFFFB-D16B-EFA5-D6BC-2C4D54177105}"/>
              </a:ext>
            </a:extLst>
          </p:cNvPr>
          <p:cNvSpPr txBox="1"/>
          <p:nvPr/>
        </p:nvSpPr>
        <p:spPr>
          <a:xfrm>
            <a:off x="5524500" y="5378804"/>
            <a:ext cx="5623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Maybe</a:t>
            </a:r>
            <a:r>
              <a:rPr lang="sk-SK" dirty="0"/>
              <a:t> </a:t>
            </a:r>
            <a:r>
              <a:rPr lang="sk-SK" dirty="0" err="1"/>
              <a:t>yes</a:t>
            </a:r>
            <a:r>
              <a:rPr lang="sk-SK" dirty="0"/>
              <a:t>, </a:t>
            </a:r>
            <a:r>
              <a:rPr lang="sk-SK" dirty="0" err="1"/>
              <a:t>but</a:t>
            </a:r>
            <a:r>
              <a:rPr lang="sk-SK" dirty="0"/>
              <a:t> </a:t>
            </a:r>
            <a:r>
              <a:rPr lang="sk-SK" dirty="0" err="1"/>
              <a:t>evaluation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also</a:t>
            </a:r>
            <a:r>
              <a:rPr lang="sk-SK" dirty="0"/>
              <a:t> </a:t>
            </a:r>
            <a:r>
              <a:rPr lang="sk-SK" dirty="0" err="1"/>
              <a:t>focused</a:t>
            </a:r>
            <a:r>
              <a:rPr lang="sk-SK" dirty="0"/>
              <a:t> </a:t>
            </a:r>
            <a:r>
              <a:rPr lang="sk-SK" dirty="0" err="1"/>
              <a:t>mainly</a:t>
            </a:r>
            <a:r>
              <a:rPr lang="sk-SK" dirty="0"/>
              <a:t> on:</a:t>
            </a:r>
          </a:p>
          <a:p>
            <a:r>
              <a:rPr lang="sk-SK" dirty="0"/>
              <a:t>	</a:t>
            </a:r>
            <a:r>
              <a:rPr lang="sk-SK" dirty="0" err="1"/>
              <a:t>colors</a:t>
            </a:r>
            <a:r>
              <a:rPr lang="sk-SK" dirty="0"/>
              <a:t>, </a:t>
            </a:r>
            <a:r>
              <a:rPr lang="sk-SK" dirty="0" err="1"/>
              <a:t>golden</a:t>
            </a:r>
            <a:r>
              <a:rPr lang="sk-SK" dirty="0"/>
              <a:t> </a:t>
            </a:r>
            <a:r>
              <a:rPr lang="sk-SK" dirty="0" err="1"/>
              <a:t>cut</a:t>
            </a:r>
            <a:r>
              <a:rPr lang="sk-SK" dirty="0"/>
              <a:t>, </a:t>
            </a:r>
            <a:r>
              <a:rPr lang="sk-SK" dirty="0" err="1"/>
              <a:t>perspective</a:t>
            </a:r>
            <a:r>
              <a:rPr lang="sk-SK" dirty="0"/>
              <a:t>, </a:t>
            </a:r>
          </a:p>
          <a:p>
            <a:r>
              <a:rPr lang="sk-SK" dirty="0"/>
              <a:t>	</a:t>
            </a:r>
            <a:r>
              <a:rPr lang="sk-SK" dirty="0" err="1"/>
              <a:t>view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spectator</a:t>
            </a:r>
            <a:r>
              <a:rPr lang="sk-SK" dirty="0"/>
              <a:t>/</a:t>
            </a:r>
            <a:r>
              <a:rPr lang="sk-SK" dirty="0" err="1"/>
              <a:t>camera</a:t>
            </a:r>
            <a:endParaRPr lang="sk-SK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97EAD6F2-796F-5542-14D4-C556F5A59365}"/>
              </a:ext>
            </a:extLst>
          </p:cNvPr>
          <p:cNvSpPr txBox="1"/>
          <p:nvPr/>
        </p:nvSpPr>
        <p:spPr>
          <a:xfrm>
            <a:off x="795912" y="5631848"/>
            <a:ext cx="3808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rgbClr val="00B0F0"/>
                </a:solidFill>
              </a:rPr>
              <a:t>OWN MODEL IS REQUIRED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197D3515-8AD0-E2DB-6FD6-787EF6C0118F}"/>
              </a:ext>
            </a:extLst>
          </p:cNvPr>
          <p:cNvSpPr txBox="1"/>
          <p:nvPr/>
        </p:nvSpPr>
        <p:spPr>
          <a:xfrm>
            <a:off x="1043845" y="6001180"/>
            <a:ext cx="3639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/>
              <a:t>restrict</a:t>
            </a:r>
            <a:r>
              <a:rPr lang="sk-SK" dirty="0"/>
              <a:t> </a:t>
            </a:r>
            <a:r>
              <a:rPr lang="sk-SK" dirty="0" err="1"/>
              <a:t>it</a:t>
            </a:r>
            <a:r>
              <a:rPr lang="sk-SK" dirty="0"/>
              <a:t> on </a:t>
            </a:r>
            <a:r>
              <a:rPr lang="sk-SK" dirty="0" err="1"/>
              <a:t>shapes</a:t>
            </a:r>
            <a:r>
              <a:rPr lang="sk-SK" dirty="0"/>
              <a:t> </a:t>
            </a:r>
            <a:r>
              <a:rPr lang="sk-SK" dirty="0" err="1"/>
              <a:t>only</a:t>
            </a:r>
            <a:r>
              <a:rPr lang="sk-SK" dirty="0"/>
              <a:t>/</a:t>
            </a:r>
            <a:r>
              <a:rPr lang="sk-SK" dirty="0" err="1"/>
              <a:t>mainly</a:t>
            </a:r>
            <a:endParaRPr lang="sk-SK" dirty="0"/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E6E70607-16C9-842E-3CC2-4FD943B4FED3}"/>
              </a:ext>
            </a:extLst>
          </p:cNvPr>
          <p:cNvSpPr txBox="1"/>
          <p:nvPr/>
        </p:nvSpPr>
        <p:spPr>
          <a:xfrm>
            <a:off x="1043845" y="6341117"/>
            <a:ext cx="694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-</a:t>
            </a:r>
            <a:r>
              <a:rPr lang="sk-SK" dirty="0" err="1"/>
              <a:t>better</a:t>
            </a:r>
            <a:r>
              <a:rPr lang="sk-SK" dirty="0"/>
              <a:t>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deformations</a:t>
            </a:r>
            <a:r>
              <a:rPr lang="sk-SK" dirty="0"/>
              <a:t> </a:t>
            </a:r>
            <a:r>
              <a:rPr lang="sk-SK" dirty="0" err="1"/>
              <a:t>were</a:t>
            </a:r>
            <a:r>
              <a:rPr lang="sk-SK" dirty="0"/>
              <a:t> </a:t>
            </a:r>
            <a:r>
              <a:rPr lang="sk-SK" dirty="0" err="1"/>
              <a:t>detected</a:t>
            </a:r>
            <a:r>
              <a:rPr lang="sk-SK" dirty="0"/>
              <a:t> and </a:t>
            </a:r>
            <a:r>
              <a:rPr lang="sk-SK" dirty="0" err="1"/>
              <a:t>evaluated</a:t>
            </a:r>
            <a:r>
              <a:rPr lang="sk-SK" dirty="0"/>
              <a:t> </a:t>
            </a:r>
            <a:r>
              <a:rPr lang="sk-SK" dirty="0" err="1"/>
              <a:t>accordingly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21247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3CA33-0CB2-D36F-CD03-470262834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C0BB372-F4D1-7BE8-32EA-8CB8407EC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3" y="320206"/>
            <a:ext cx="6198442" cy="366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>
            <a:extLst>
              <a:ext uri="{FF2B5EF4-FFF2-40B4-BE49-F238E27FC236}">
                <a16:creationId xmlns:a16="http://schemas.microsoft.com/office/drawing/2014/main" id="{5764BF2E-81F1-A93B-3D0C-2A347A01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2988793"/>
            <a:ext cx="6260194" cy="370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á zložená zátvorka 5">
            <a:extLst>
              <a:ext uri="{FF2B5EF4-FFF2-40B4-BE49-F238E27FC236}">
                <a16:creationId xmlns:a16="http://schemas.microsoft.com/office/drawing/2014/main" id="{F3BF4F73-88C0-E0EB-CF86-01C976A40DF2}"/>
              </a:ext>
            </a:extLst>
          </p:cNvPr>
          <p:cNvSpPr/>
          <p:nvPr/>
        </p:nvSpPr>
        <p:spPr>
          <a:xfrm>
            <a:off x="6096000" y="1729740"/>
            <a:ext cx="533400" cy="1577340"/>
          </a:xfrm>
          <a:prstGeom prst="righ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74199F6-40C7-787B-9CB3-5E4A8449FD78}"/>
              </a:ext>
            </a:extLst>
          </p:cNvPr>
          <p:cNvSpPr txBox="1"/>
          <p:nvPr/>
        </p:nvSpPr>
        <p:spPr>
          <a:xfrm>
            <a:off x="6865600" y="2152733"/>
            <a:ext cx="3882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Can</a:t>
            </a:r>
            <a:r>
              <a:rPr lang="sk-SK" dirty="0"/>
              <a:t> serve as </a:t>
            </a:r>
            <a:r>
              <a:rPr lang="sk-SK" dirty="0" err="1"/>
              <a:t>restricted</a:t>
            </a:r>
            <a:r>
              <a:rPr lang="sk-SK" dirty="0"/>
              <a:t> „</a:t>
            </a:r>
            <a:r>
              <a:rPr lang="sk-SK" dirty="0" err="1"/>
              <a:t>reference</a:t>
            </a:r>
            <a:r>
              <a:rPr lang="sk-SK" dirty="0"/>
              <a:t>“</a:t>
            </a:r>
          </a:p>
          <a:p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further</a:t>
            </a:r>
            <a:r>
              <a:rPr lang="sk-SK" dirty="0"/>
              <a:t> </a:t>
            </a:r>
            <a:r>
              <a:rPr lang="sk-SK" dirty="0" err="1"/>
              <a:t>evaluation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343756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52D6B8-F9BB-54BF-EB28-31CCE3A92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17181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/>
              <a:t>Why fractals?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FC1752-66C1-D7A3-E7E4-8C18615E7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11949"/>
            <a:ext cx="8702886" cy="50098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Multiple format representations (vector, raster, text)</a:t>
            </a:r>
          </a:p>
          <a:p>
            <a:pPr lvl="1"/>
            <a:r>
              <a:rPr lang="en-US" dirty="0"/>
              <a:t>All images can be converted to SVG, but not all are suitable as shapes – bigger, better more points – image quality</a:t>
            </a:r>
          </a:p>
          <a:p>
            <a:r>
              <a:rPr lang="en-US" dirty="0"/>
              <a:t>We can use them as already created “products”</a:t>
            </a:r>
          </a:p>
          <a:p>
            <a:r>
              <a:rPr lang="en-US" dirty="0"/>
              <a:t>No other dependencies - easy to execute code and get values from the execution</a:t>
            </a:r>
          </a:p>
          <a:p>
            <a:r>
              <a:rPr lang="en-US" dirty="0"/>
              <a:t>Code that is executed repeatedly</a:t>
            </a:r>
          </a:p>
          <a:p>
            <a:r>
              <a:rPr lang="en-US" dirty="0"/>
              <a:t>Variability management on lower levels (code level) – components are not suitable</a:t>
            </a:r>
          </a:p>
          <a:p>
            <a:r>
              <a:rPr lang="en-US" dirty="0"/>
              <a:t>Variability reaches a “high degree” – almost everything is variability</a:t>
            </a:r>
          </a:p>
          <a:p>
            <a:pPr lvl="1"/>
            <a:r>
              <a:rPr lang="en-US" dirty="0"/>
              <a:t>No reuse? – NO in recursion there is high reuse, also across all types of derivations</a:t>
            </a:r>
          </a:p>
          <a:p>
            <a:r>
              <a:rPr lang="en-US" dirty="0"/>
              <a:t>Many samples can be generated – also merging existing ones</a:t>
            </a:r>
          </a:p>
          <a:p>
            <a:pPr lvl="1"/>
            <a:r>
              <a:rPr lang="en-US" dirty="0"/>
              <a:t>Thousands – already hundreds of quality ones from one type</a:t>
            </a:r>
          </a:p>
          <a:p>
            <a:pPr lvl="1"/>
            <a:r>
              <a:rPr lang="en-US" dirty="0"/>
              <a:t>Not all are  aesthetic or interesting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FE32BA19-2690-85D2-137B-F630FCFF885A}"/>
              </a:ext>
            </a:extLst>
          </p:cNvPr>
          <p:cNvSpPr txBox="1"/>
          <p:nvPr/>
        </p:nvSpPr>
        <p:spPr>
          <a:xfrm>
            <a:off x="5052060" y="825766"/>
            <a:ext cx="5740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Are they necessary? – YES</a:t>
            </a:r>
          </a:p>
        </p:txBody>
      </p:sp>
    </p:spTree>
    <p:extLst>
      <p:ext uri="{BB962C8B-B14F-4D97-AF65-F5344CB8AC3E}">
        <p14:creationId xmlns:p14="http://schemas.microsoft.com/office/powerpoint/2010/main" val="24405787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4753256A-9EBD-7F61-F6E5-DB7A802A9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1" y="0"/>
            <a:ext cx="8465341" cy="6858000"/>
          </a:xfrm>
        </p:spPr>
      </p:pic>
    </p:spTree>
    <p:extLst>
      <p:ext uri="{BB962C8B-B14F-4D97-AF65-F5344CB8AC3E}">
        <p14:creationId xmlns:p14="http://schemas.microsoft.com/office/powerpoint/2010/main" val="9233662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DE95789D-E1BA-63CC-515B-73A42F902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384" y="106876"/>
            <a:ext cx="8286096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6AEFBD9-6D9B-E603-7679-9B59FA46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8" y="106876"/>
            <a:ext cx="10485471" cy="1320800"/>
          </a:xfrm>
        </p:spPr>
        <p:txBody>
          <a:bodyPr>
            <a:noAutofit/>
          </a:bodyPr>
          <a:lstStyle/>
          <a:p>
            <a:r>
              <a:rPr lang="en-US" sz="4800" b="1" dirty="0"/>
              <a:t>Method </a:t>
            </a:r>
            <a:br>
              <a:rPr lang="en-US" sz="4800" b="1" dirty="0"/>
            </a:br>
            <a:r>
              <a:rPr lang="en-US" sz="4800" b="1" dirty="0"/>
              <a:t>based on </a:t>
            </a:r>
            <a:br>
              <a:rPr lang="en-US" sz="4800" b="1" dirty="0"/>
            </a:br>
            <a:r>
              <a:rPr lang="en-US" sz="4800" b="1" dirty="0"/>
              <a:t>annotations</a:t>
            </a:r>
            <a:br>
              <a:rPr lang="en-US" sz="4800" b="1" dirty="0"/>
            </a:br>
            <a:r>
              <a:rPr lang="en-US" sz="4800" b="1" dirty="0"/>
              <a:t>and aspects</a:t>
            </a:r>
            <a:br>
              <a:rPr lang="en-US" sz="4800" b="1" dirty="0"/>
            </a:br>
            <a:r>
              <a:rPr lang="en-US" b="1" i="1" dirty="0"/>
              <a:t>– recursive </a:t>
            </a:r>
            <a:br>
              <a:rPr lang="en-US" b="1" i="1" dirty="0"/>
            </a:br>
            <a:r>
              <a:rPr lang="en-US" b="1" i="1" dirty="0"/>
              <a:t>extension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8BBEEF4E-3AF1-1DB0-653E-CD7841F75F17}"/>
              </a:ext>
            </a:extLst>
          </p:cNvPr>
          <p:cNvSpPr/>
          <p:nvPr/>
        </p:nvSpPr>
        <p:spPr>
          <a:xfrm>
            <a:off x="4119895" y="64633"/>
            <a:ext cx="1211213" cy="6742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4A3AA9BF-36BC-CCAB-1BA4-BD6E0DB3EF97}"/>
              </a:ext>
            </a:extLst>
          </p:cNvPr>
          <p:cNvSpPr/>
          <p:nvPr/>
        </p:nvSpPr>
        <p:spPr>
          <a:xfrm>
            <a:off x="4569178" y="656420"/>
            <a:ext cx="1211213" cy="6742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FEBF64C9-D777-9111-A3B7-4B0501CC7CE2}"/>
              </a:ext>
            </a:extLst>
          </p:cNvPr>
          <p:cNvSpPr/>
          <p:nvPr/>
        </p:nvSpPr>
        <p:spPr>
          <a:xfrm>
            <a:off x="4152661" y="3807339"/>
            <a:ext cx="1211213" cy="6742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8574CEAF-9321-53F9-6484-D352DDCE3D16}"/>
              </a:ext>
            </a:extLst>
          </p:cNvPr>
          <p:cNvSpPr txBox="1"/>
          <p:nvPr/>
        </p:nvSpPr>
        <p:spPr>
          <a:xfrm>
            <a:off x="84410" y="4894567"/>
            <a:ext cx="3593741" cy="1833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one small script is enough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378 samples, but generating fractals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for cycles still produces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few same shapes</a:t>
            </a:r>
            <a:endParaRPr lang="en-US" sz="1600" dirty="0"/>
          </a:p>
          <a:p>
            <a:r>
              <a:rPr lang="en-US" dirty="0"/>
              <a:t>-translation is not productive</a:t>
            </a:r>
          </a:p>
        </p:txBody>
      </p:sp>
      <p:sp>
        <p:nvSpPr>
          <p:cNvPr id="11" name="Šípka: zahnutá nahor 10">
            <a:extLst>
              <a:ext uri="{FF2B5EF4-FFF2-40B4-BE49-F238E27FC236}">
                <a16:creationId xmlns:a16="http://schemas.microsoft.com/office/drawing/2014/main" id="{5780BE97-50FF-D124-C45B-DE5C50F870E5}"/>
              </a:ext>
            </a:extLst>
          </p:cNvPr>
          <p:cNvSpPr/>
          <p:nvPr/>
        </p:nvSpPr>
        <p:spPr>
          <a:xfrm rot="5400000">
            <a:off x="3544321" y="3789899"/>
            <a:ext cx="635330" cy="40969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Šípka: zahnutá nahor 11">
            <a:extLst>
              <a:ext uri="{FF2B5EF4-FFF2-40B4-BE49-F238E27FC236}">
                <a16:creationId xmlns:a16="http://schemas.microsoft.com/office/drawing/2014/main" id="{1E773464-9551-C679-8499-AE9A678E3916}"/>
              </a:ext>
            </a:extLst>
          </p:cNvPr>
          <p:cNvSpPr/>
          <p:nvPr/>
        </p:nvSpPr>
        <p:spPr>
          <a:xfrm rot="5400000">
            <a:off x="3523316" y="-23432"/>
            <a:ext cx="635330" cy="40969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Šípka: zahnutá nahor 12">
            <a:extLst>
              <a:ext uri="{FF2B5EF4-FFF2-40B4-BE49-F238E27FC236}">
                <a16:creationId xmlns:a16="http://schemas.microsoft.com/office/drawing/2014/main" id="{B11346F6-8323-A2C5-6EF4-A8A4B622777A}"/>
              </a:ext>
            </a:extLst>
          </p:cNvPr>
          <p:cNvSpPr/>
          <p:nvPr/>
        </p:nvSpPr>
        <p:spPr>
          <a:xfrm rot="5400000">
            <a:off x="3834996" y="667988"/>
            <a:ext cx="635330" cy="409699"/>
          </a:xfrm>
          <a:prstGeom prst="bent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Rovná spojnica 14">
            <a:extLst>
              <a:ext uri="{FF2B5EF4-FFF2-40B4-BE49-F238E27FC236}">
                <a16:creationId xmlns:a16="http://schemas.microsoft.com/office/drawing/2014/main" id="{BA6E30E7-4D9C-F94D-4D73-6E2CBA17840C}"/>
              </a:ext>
            </a:extLst>
          </p:cNvPr>
          <p:cNvCxnSpPr/>
          <p:nvPr/>
        </p:nvCxnSpPr>
        <p:spPr>
          <a:xfrm>
            <a:off x="3699167" y="169225"/>
            <a:ext cx="0" cy="5599215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BlokTextu 17">
            <a:extLst>
              <a:ext uri="{FF2B5EF4-FFF2-40B4-BE49-F238E27FC236}">
                <a16:creationId xmlns:a16="http://schemas.microsoft.com/office/drawing/2014/main" id="{8B509A7C-266C-C3EA-DD3B-03A863620A33}"/>
              </a:ext>
            </a:extLst>
          </p:cNvPr>
          <p:cNvSpPr txBox="1"/>
          <p:nvPr/>
        </p:nvSpPr>
        <p:spPr>
          <a:xfrm>
            <a:off x="1050966" y="4324898"/>
            <a:ext cx="1984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still </a:t>
            </a:r>
            <a:r>
              <a:rPr lang="en-US" sz="2000" i="1" dirty="0" err="1"/>
              <a:t>compilable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7389503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FDD00933-B088-9C5A-365B-937F75DD0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15377" r="55169" b="41248"/>
          <a:stretch/>
        </p:blipFill>
        <p:spPr>
          <a:xfrm>
            <a:off x="165715" y="525804"/>
            <a:ext cx="2828607" cy="4188569"/>
          </a:xfrm>
          <a:prstGeom prst="rect">
            <a:avLst/>
          </a:prstGeom>
        </p:spPr>
      </p:pic>
      <p:cxnSp>
        <p:nvCxnSpPr>
          <p:cNvPr id="6" name="Rovná spojnica 5">
            <a:extLst>
              <a:ext uri="{FF2B5EF4-FFF2-40B4-BE49-F238E27FC236}">
                <a16:creationId xmlns:a16="http://schemas.microsoft.com/office/drawing/2014/main" id="{2DC5723F-5D0A-3CC6-B964-17FD33A6E6DF}"/>
              </a:ext>
            </a:extLst>
          </p:cNvPr>
          <p:cNvCxnSpPr>
            <a:cxnSpLocks/>
          </p:cNvCxnSpPr>
          <p:nvPr/>
        </p:nvCxnSpPr>
        <p:spPr>
          <a:xfrm>
            <a:off x="-77192" y="2476005"/>
            <a:ext cx="3354779" cy="0"/>
          </a:xfrm>
          <a:prstGeom prst="line">
            <a:avLst/>
          </a:prstGeom>
          <a:ln w="76200">
            <a:solidFill>
              <a:srgbClr val="F03F2B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ok 20">
            <a:extLst>
              <a:ext uri="{FF2B5EF4-FFF2-40B4-BE49-F238E27FC236}">
                <a16:creationId xmlns:a16="http://schemas.microsoft.com/office/drawing/2014/main" id="{13F712DF-FA8E-6C2C-4D06-243865258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189" y="237506"/>
            <a:ext cx="8286096" cy="6858000"/>
          </a:xfrm>
          <a:prstGeom prst="rect">
            <a:avLst/>
          </a:prstGeom>
        </p:spPr>
      </p:pic>
      <p:sp>
        <p:nvSpPr>
          <p:cNvPr id="22" name="Ovál 21">
            <a:extLst>
              <a:ext uri="{FF2B5EF4-FFF2-40B4-BE49-F238E27FC236}">
                <a16:creationId xmlns:a16="http://schemas.microsoft.com/office/drawing/2014/main" id="{F8F641F8-84DE-66D8-0773-8C819C37A2B6}"/>
              </a:ext>
            </a:extLst>
          </p:cNvPr>
          <p:cNvSpPr/>
          <p:nvPr/>
        </p:nvSpPr>
        <p:spPr>
          <a:xfrm>
            <a:off x="3947700" y="64633"/>
            <a:ext cx="1211213" cy="6742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3828EA27-F1B2-BB83-68D1-918F4C5DF15F}"/>
              </a:ext>
            </a:extLst>
          </p:cNvPr>
          <p:cNvSpPr/>
          <p:nvPr/>
        </p:nvSpPr>
        <p:spPr>
          <a:xfrm>
            <a:off x="4396983" y="656420"/>
            <a:ext cx="1211213" cy="6742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FB7B7CC2-1BC7-1356-F84B-D77FF8FABC24}"/>
              </a:ext>
            </a:extLst>
          </p:cNvPr>
          <p:cNvSpPr/>
          <p:nvPr/>
        </p:nvSpPr>
        <p:spPr>
          <a:xfrm>
            <a:off x="3980466" y="3807339"/>
            <a:ext cx="1211213" cy="6742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Šípka: zahnutá nahor 24">
            <a:extLst>
              <a:ext uri="{FF2B5EF4-FFF2-40B4-BE49-F238E27FC236}">
                <a16:creationId xmlns:a16="http://schemas.microsoft.com/office/drawing/2014/main" id="{8D0E41DD-465F-97B2-BC87-A39241F025D7}"/>
              </a:ext>
            </a:extLst>
          </p:cNvPr>
          <p:cNvSpPr/>
          <p:nvPr/>
        </p:nvSpPr>
        <p:spPr>
          <a:xfrm rot="5400000">
            <a:off x="3372126" y="3789899"/>
            <a:ext cx="635330" cy="40969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Šípka: zahnutá nahor 25">
            <a:extLst>
              <a:ext uri="{FF2B5EF4-FFF2-40B4-BE49-F238E27FC236}">
                <a16:creationId xmlns:a16="http://schemas.microsoft.com/office/drawing/2014/main" id="{7162819B-34E8-B74B-3482-AC6D4A0720DA}"/>
              </a:ext>
            </a:extLst>
          </p:cNvPr>
          <p:cNvSpPr/>
          <p:nvPr/>
        </p:nvSpPr>
        <p:spPr>
          <a:xfrm rot="5400000">
            <a:off x="3345182" y="-23432"/>
            <a:ext cx="635330" cy="40969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Šípka: zahnutá nahor 26">
            <a:extLst>
              <a:ext uri="{FF2B5EF4-FFF2-40B4-BE49-F238E27FC236}">
                <a16:creationId xmlns:a16="http://schemas.microsoft.com/office/drawing/2014/main" id="{3F60767D-D067-9DA5-F439-A6A20954F3DC}"/>
              </a:ext>
            </a:extLst>
          </p:cNvPr>
          <p:cNvSpPr/>
          <p:nvPr/>
        </p:nvSpPr>
        <p:spPr>
          <a:xfrm rot="5400000">
            <a:off x="3662801" y="667988"/>
            <a:ext cx="635330" cy="409699"/>
          </a:xfrm>
          <a:prstGeom prst="bentUp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28" name="Rovná spojnica 27">
            <a:extLst>
              <a:ext uri="{FF2B5EF4-FFF2-40B4-BE49-F238E27FC236}">
                <a16:creationId xmlns:a16="http://schemas.microsoft.com/office/drawing/2014/main" id="{7B17B03A-7108-E203-14F3-6057CE65AAD8}"/>
              </a:ext>
            </a:extLst>
          </p:cNvPr>
          <p:cNvCxnSpPr/>
          <p:nvPr/>
        </p:nvCxnSpPr>
        <p:spPr>
          <a:xfrm>
            <a:off x="3526972" y="169225"/>
            <a:ext cx="0" cy="5599215"/>
          </a:xfrm>
          <a:prstGeom prst="line">
            <a:avLst/>
          </a:prstGeom>
          <a:ln w="38100">
            <a:solidFill>
              <a:srgbClr val="F03F2B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949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73E4AF-B1BD-44BE-8059-2FEBC596D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14" y="272249"/>
            <a:ext cx="10701468" cy="1320800"/>
          </a:xfrm>
        </p:spPr>
        <p:txBody>
          <a:bodyPr>
            <a:noAutofit/>
          </a:bodyPr>
          <a:lstStyle/>
          <a:p>
            <a:r>
              <a:rPr lang="en-US" sz="4400" b="1" dirty="0"/>
              <a:t>Our focus  </a:t>
            </a:r>
            <a:br>
              <a:rPr lang="en-US" sz="4400" b="1" dirty="0"/>
            </a:br>
            <a:r>
              <a:rPr lang="en-US" sz="4400" b="1" dirty="0"/>
              <a:t>			- focus on variable features</a:t>
            </a:r>
            <a:endParaRPr lang="sk-SK" sz="4400" b="1" dirty="0"/>
          </a:p>
        </p:txBody>
      </p:sp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B89369FC-BC39-419C-877B-758C350C8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2996406"/>
            <a:ext cx="6477000" cy="2209800"/>
          </a:xfr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022102E0-CE50-4477-925A-F1552E1E6876}"/>
              </a:ext>
            </a:extLst>
          </p:cNvPr>
          <p:cNvSpPr/>
          <p:nvPr/>
        </p:nvSpPr>
        <p:spPr>
          <a:xfrm>
            <a:off x="9081167" y="3222594"/>
            <a:ext cx="2386410" cy="4793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DC93D80C-6770-4054-ACF3-3A2B72E6AF37}"/>
              </a:ext>
            </a:extLst>
          </p:cNvPr>
          <p:cNvSpPr/>
          <p:nvPr/>
        </p:nvSpPr>
        <p:spPr>
          <a:xfrm>
            <a:off x="2646336" y="3392750"/>
            <a:ext cx="1872397" cy="54893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792938C6-232B-403D-92B9-49843E8009A6}"/>
              </a:ext>
            </a:extLst>
          </p:cNvPr>
          <p:cNvSpPr/>
          <p:nvPr/>
        </p:nvSpPr>
        <p:spPr>
          <a:xfrm>
            <a:off x="5373407" y="3392750"/>
            <a:ext cx="1404592" cy="54893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539F6360-2A40-4143-84A6-E1BB399078E2}"/>
              </a:ext>
            </a:extLst>
          </p:cNvPr>
          <p:cNvSpPr/>
          <p:nvPr/>
        </p:nvSpPr>
        <p:spPr>
          <a:xfrm>
            <a:off x="6653272" y="3392750"/>
            <a:ext cx="1404592" cy="54893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091D47D-CD1D-4102-9800-1C204734F9F3}"/>
              </a:ext>
            </a:extLst>
          </p:cNvPr>
          <p:cNvSpPr txBox="1"/>
          <p:nvPr/>
        </p:nvSpPr>
        <p:spPr>
          <a:xfrm>
            <a:off x="4045206" y="1697738"/>
            <a:ext cx="6620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+ maybe other potential improvements from observed domain</a:t>
            </a:r>
            <a:endParaRPr lang="sk-SK" i="1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7FDC7F34-1B8B-4CA6-AF4C-C389FB37977C}"/>
              </a:ext>
            </a:extLst>
          </p:cNvPr>
          <p:cNvSpPr txBox="1"/>
          <p:nvPr/>
        </p:nvSpPr>
        <p:spPr>
          <a:xfrm>
            <a:off x="8057864" y="5009393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clever</a:t>
            </a:r>
            <a:endParaRPr lang="sk-SK" dirty="0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4891D215-217E-45FF-9AFF-F5586A2431D1}"/>
              </a:ext>
            </a:extLst>
          </p:cNvPr>
          <p:cNvSpPr/>
          <p:nvPr/>
        </p:nvSpPr>
        <p:spPr>
          <a:xfrm>
            <a:off x="7973305" y="4946522"/>
            <a:ext cx="991777" cy="54893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cxnSp>
        <p:nvCxnSpPr>
          <p:cNvPr id="13" name="Rovná spojnica 12">
            <a:extLst>
              <a:ext uri="{FF2B5EF4-FFF2-40B4-BE49-F238E27FC236}">
                <a16:creationId xmlns:a16="http://schemas.microsoft.com/office/drawing/2014/main" id="{835330B5-3BB7-4A23-A708-C437F3ECF65D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4953740" y="4643021"/>
            <a:ext cx="3483476" cy="16867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Ovál 13">
            <a:extLst>
              <a:ext uri="{FF2B5EF4-FFF2-40B4-BE49-F238E27FC236}">
                <a16:creationId xmlns:a16="http://schemas.microsoft.com/office/drawing/2014/main" id="{77CFECAD-8D9E-4D3B-8553-56770626DFEC}"/>
              </a:ext>
            </a:extLst>
          </p:cNvPr>
          <p:cNvSpPr/>
          <p:nvPr/>
        </p:nvSpPr>
        <p:spPr>
          <a:xfrm>
            <a:off x="8360746" y="4811698"/>
            <a:ext cx="152939" cy="14430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4EB282DF-2918-4752-A73B-871AAD17CA98}"/>
              </a:ext>
            </a:extLst>
          </p:cNvPr>
          <p:cNvSpPr txBox="1"/>
          <p:nvPr/>
        </p:nvSpPr>
        <p:spPr>
          <a:xfrm>
            <a:off x="9081167" y="5220990"/>
            <a:ext cx="2000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same </a:t>
            </a:r>
          </a:p>
          <a:p>
            <a:r>
              <a:rPr lang="en-US" dirty="0"/>
              <a:t>author in another</a:t>
            </a:r>
          </a:p>
          <a:p>
            <a:r>
              <a:rPr lang="en-US" dirty="0"/>
              <a:t> his </a:t>
            </a:r>
            <a:r>
              <a:rPr lang="en-US" dirty="0" err="1"/>
              <a:t>scatch</a:t>
            </a:r>
            <a:endParaRPr lang="sk-SK" dirty="0"/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6F1ABF66-464A-4B1E-A7C7-D59F0C6052E7}"/>
              </a:ext>
            </a:extLst>
          </p:cNvPr>
          <p:cNvSpPr/>
          <p:nvPr/>
        </p:nvSpPr>
        <p:spPr>
          <a:xfrm>
            <a:off x="4312574" y="3377863"/>
            <a:ext cx="1226155" cy="54893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00B050"/>
              </a:solidFill>
            </a:endParaRPr>
          </a:p>
        </p:txBody>
      </p:sp>
      <p:sp>
        <p:nvSpPr>
          <p:cNvPr id="3" name="Šípka: doprava 2">
            <a:extLst>
              <a:ext uri="{FF2B5EF4-FFF2-40B4-BE49-F238E27FC236}">
                <a16:creationId xmlns:a16="http://schemas.microsoft.com/office/drawing/2014/main" id="{A8F0DD1C-80FC-4C58-B232-DF7BAB388695}"/>
              </a:ext>
            </a:extLst>
          </p:cNvPr>
          <p:cNvSpPr/>
          <p:nvPr/>
        </p:nvSpPr>
        <p:spPr>
          <a:xfrm rot="3167281">
            <a:off x="782790" y="3287629"/>
            <a:ext cx="1370796" cy="349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7A491C97-BCC4-4A37-97AA-3684E19CA54A}"/>
              </a:ext>
            </a:extLst>
          </p:cNvPr>
          <p:cNvSpPr txBox="1"/>
          <p:nvPr/>
        </p:nvSpPr>
        <p:spPr>
          <a:xfrm>
            <a:off x="196045" y="1282239"/>
            <a:ext cx="2544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Chosing</a:t>
            </a:r>
            <a:r>
              <a:rPr lang="en-US" dirty="0"/>
              <a:t> one feature </a:t>
            </a:r>
          </a:p>
          <a:p>
            <a:r>
              <a:rPr lang="en-US" dirty="0"/>
              <a:t>From set can be </a:t>
            </a:r>
          </a:p>
          <a:p>
            <a:r>
              <a:rPr lang="en-US" dirty="0"/>
              <a:t>Implemented </a:t>
            </a:r>
          </a:p>
          <a:p>
            <a:r>
              <a:rPr lang="en-US" dirty="0"/>
              <a:t>in aspect oriented way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302254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5C59D05-05C5-156B-0737-E6E70E9C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0CA74D9-753D-452E-9D17-5DEDD13B9F67}" type="datetime1">
              <a:rPr lang="sk-SK" smtClean="0"/>
              <a:t>23. 8. 2024</a:t>
            </a:fld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2021A26-B124-DE51-7F0A-B915B46256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69" b="41248"/>
          <a:stretch/>
        </p:blipFill>
        <p:spPr>
          <a:xfrm>
            <a:off x="4708473" y="1089533"/>
            <a:ext cx="6691621" cy="5673465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2671AB5-6C54-448F-D6A0-F178E3E884A5}"/>
              </a:ext>
            </a:extLst>
          </p:cNvPr>
          <p:cNvSpPr txBox="1">
            <a:spLocks/>
          </p:cNvSpPr>
          <p:nvPr/>
        </p:nvSpPr>
        <p:spPr>
          <a:xfrm>
            <a:off x="410139" y="360218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 dirty="0"/>
              <a:t>Creating tree</a:t>
            </a:r>
            <a:br>
              <a:rPr lang="en-US" sz="5400" b="1" dirty="0"/>
            </a:br>
            <a:r>
              <a:rPr lang="en-US" sz="5400" b="1" dirty="0"/>
              <a:t>from these </a:t>
            </a:r>
            <a:br>
              <a:rPr lang="en-US" sz="5400" b="1" dirty="0"/>
            </a:br>
            <a:r>
              <a:rPr lang="en-US" sz="5400" b="1" dirty="0"/>
              <a:t>points</a:t>
            </a:r>
            <a:endParaRPr lang="sk-SK" sz="5400" b="1" dirty="0"/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AF65F062-EBFC-A990-46C7-D3A346369F38}"/>
              </a:ext>
            </a:extLst>
          </p:cNvPr>
          <p:cNvSpPr txBox="1">
            <a:spLocks/>
          </p:cNvSpPr>
          <p:nvPr/>
        </p:nvSpPr>
        <p:spPr>
          <a:xfrm>
            <a:off x="1247350" y="2977227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//~{}</a:t>
            </a:r>
            <a:endParaRPr lang="sk-SK" sz="4000" b="1" dirty="0"/>
          </a:p>
        </p:txBody>
      </p:sp>
    </p:spTree>
    <p:extLst>
      <p:ext uri="{BB962C8B-B14F-4D97-AF65-F5344CB8AC3E}">
        <p14:creationId xmlns:p14="http://schemas.microsoft.com/office/powerpoint/2010/main" val="6335851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0ADB345-4879-09DE-F7EC-2BBE855D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0CA74D9-753D-452E-9D17-5DEDD13B9F67}" type="datetime1">
              <a:rPr lang="sk-SK" smtClean="0"/>
              <a:t>23. 8. 2024</a:t>
            </a:fld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E487504-B4AF-E642-2C1E-44EA834CCA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2" b="52537"/>
          <a:stretch/>
        </p:blipFill>
        <p:spPr>
          <a:xfrm>
            <a:off x="3032220" y="1781950"/>
            <a:ext cx="9159780" cy="508263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5A09B798-4009-3CAF-91EA-257A652B8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69" b="41248"/>
          <a:stretch/>
        </p:blipFill>
        <p:spPr>
          <a:xfrm>
            <a:off x="0" y="283005"/>
            <a:ext cx="3258865" cy="276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102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1A10917-3D7A-9E09-DFC1-9CAE0AF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0CA74D9-753D-452E-9D17-5DEDD13B9F67}" type="datetime1">
              <a:rPr lang="sk-SK" smtClean="0"/>
              <a:t>23. 8. 2024</a:t>
            </a:fld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23030F9-13A8-1E47-348F-A9C385FD34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2" b="52537"/>
          <a:stretch/>
        </p:blipFill>
        <p:spPr>
          <a:xfrm>
            <a:off x="213725" y="101933"/>
            <a:ext cx="4529030" cy="251309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0955CB9-5E49-9B4E-574C-0AB4B09282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5"/>
          <a:stretch/>
        </p:blipFill>
        <p:spPr>
          <a:xfrm>
            <a:off x="267164" y="2900038"/>
            <a:ext cx="11784158" cy="380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664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BC5722-7492-25A9-2983-A6CCB03BC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2013197"/>
            <a:ext cx="8596668" cy="1320800"/>
          </a:xfrm>
        </p:spPr>
        <p:txBody>
          <a:bodyPr>
            <a:noAutofit/>
          </a:bodyPr>
          <a:lstStyle/>
          <a:p>
            <a:r>
              <a:rPr lang="en-US" sz="6600" b="1" dirty="0"/>
              <a:t>Creating the best representations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3BA4A3D-3680-9BA5-F794-2331ACDF48F2}"/>
              </a:ext>
            </a:extLst>
          </p:cNvPr>
          <p:cNvSpPr txBox="1"/>
          <p:nvPr/>
        </p:nvSpPr>
        <p:spPr>
          <a:xfrm flipH="1">
            <a:off x="3679567" y="4269179"/>
            <a:ext cx="582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... according to the given requirements for model construction and evaluation of aesthetics ...</a:t>
            </a:r>
          </a:p>
        </p:txBody>
      </p:sp>
    </p:spTree>
    <p:extLst>
      <p:ext uri="{BB962C8B-B14F-4D97-AF65-F5344CB8AC3E}">
        <p14:creationId xmlns:p14="http://schemas.microsoft.com/office/powerpoint/2010/main" val="27509433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328306F9-B693-7CB8-00F8-7B621E350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" y="0"/>
            <a:ext cx="11430000" cy="6858000"/>
          </a:xfrm>
          <a:prstGeom prst="rect">
            <a:avLst/>
          </a:prstGeom>
        </p:spPr>
      </p:pic>
      <p:sp>
        <p:nvSpPr>
          <p:cNvPr id="7" name="Dvojitá vlna 6">
            <a:extLst>
              <a:ext uri="{FF2B5EF4-FFF2-40B4-BE49-F238E27FC236}">
                <a16:creationId xmlns:a16="http://schemas.microsoft.com/office/drawing/2014/main" id="{0B133376-FABB-54B2-0F28-33F3BBCF68BC}"/>
              </a:ext>
            </a:extLst>
          </p:cNvPr>
          <p:cNvSpPr/>
          <p:nvPr/>
        </p:nvSpPr>
        <p:spPr>
          <a:xfrm>
            <a:off x="7475520" y="2933207"/>
            <a:ext cx="4720441" cy="2727896"/>
          </a:xfrm>
          <a:prstGeom prst="doubleWav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AB6E66-7619-8BB0-75F5-86805E6D1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3666" y="3338826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Raster </a:t>
            </a:r>
            <a:br>
              <a:rPr lang="en-US" sz="6000" b="1" dirty="0"/>
            </a:br>
            <a:r>
              <a:rPr lang="en-US" sz="6000" b="1" dirty="0"/>
              <a:t>screenshots</a:t>
            </a:r>
          </a:p>
        </p:txBody>
      </p:sp>
    </p:spTree>
    <p:extLst>
      <p:ext uri="{BB962C8B-B14F-4D97-AF65-F5344CB8AC3E}">
        <p14:creationId xmlns:p14="http://schemas.microsoft.com/office/powerpoint/2010/main" val="32038306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F8F50AC9-6400-495C-0F6D-C024B78EF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4727">
            <a:off x="7485348" y="29688"/>
            <a:ext cx="3793053" cy="327631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7F0A6B7-B590-0900-C7EB-23F6D248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26" y="211172"/>
            <a:ext cx="8596668" cy="1320800"/>
          </a:xfrm>
        </p:spPr>
        <p:txBody>
          <a:bodyPr>
            <a:noAutofit/>
          </a:bodyPr>
          <a:lstStyle/>
          <a:p>
            <a:r>
              <a:rPr lang="en-US" sz="4800" b="1"/>
              <a:t>Graph data – nodes and								 connections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0CEDD71B-486F-77CC-DE77-259EC5EF4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540172"/>
            <a:ext cx="8596312" cy="3122268"/>
          </a:xfr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217C0D3-E928-6442-20C0-F6D393FE9A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981" y="2616747"/>
            <a:ext cx="1555830" cy="4165814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4420A0D5-6AD3-2B56-0CDE-E0C0F0BE1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76" y="1183825"/>
            <a:ext cx="1909569" cy="1665794"/>
          </a:xfrm>
          <a:prstGeom prst="rect">
            <a:avLst/>
          </a:prstGeom>
        </p:spPr>
      </p:pic>
      <p:sp>
        <p:nvSpPr>
          <p:cNvPr id="15" name="BlokTextu 14">
            <a:extLst>
              <a:ext uri="{FF2B5EF4-FFF2-40B4-BE49-F238E27FC236}">
                <a16:creationId xmlns:a16="http://schemas.microsoft.com/office/drawing/2014/main" id="{C2F4E30B-3AD9-C657-9C3C-396F4E5312A1}"/>
              </a:ext>
            </a:extLst>
          </p:cNvPr>
          <p:cNvSpPr txBox="1"/>
          <p:nvPr/>
        </p:nvSpPr>
        <p:spPr>
          <a:xfrm>
            <a:off x="2235342" y="2360828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One instance</a:t>
            </a:r>
            <a:endParaRPr lang="sk-SK" b="1" dirty="0">
              <a:solidFill>
                <a:srgbClr val="00B050"/>
              </a:solidFill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5433CF00-F520-9E8F-01AF-E80B2EE19AF9}"/>
              </a:ext>
            </a:extLst>
          </p:cNvPr>
          <p:cNvSpPr txBox="1"/>
          <p:nvPr/>
        </p:nvSpPr>
        <p:spPr>
          <a:xfrm>
            <a:off x="5820557" y="2141546"/>
            <a:ext cx="1936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Aggregation </a:t>
            </a:r>
            <a:endParaRPr lang="sk-SK" b="1" dirty="0">
              <a:solidFill>
                <a:srgbClr val="00B050"/>
              </a:solidFill>
            </a:endParaRPr>
          </a:p>
          <a:p>
            <a:r>
              <a:rPr lang="sk-SK" b="1" dirty="0">
                <a:solidFill>
                  <a:srgbClr val="00B050"/>
                </a:solidFill>
              </a:rPr>
              <a:t>	</a:t>
            </a:r>
            <a:r>
              <a:rPr lang="en-US" b="1" dirty="0">
                <a:solidFill>
                  <a:srgbClr val="00B050"/>
                </a:solidFill>
              </a:rPr>
              <a:t>of instances</a:t>
            </a:r>
            <a:endParaRPr lang="sk-SK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578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81AB64-2782-FA49-5A61-CA2BFDB40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21EBFE2F-1DA7-2AE7-7929-95C65BA5A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4" y="209275"/>
            <a:ext cx="10496048" cy="6439450"/>
          </a:xfrm>
        </p:spPr>
      </p:pic>
    </p:spTree>
    <p:extLst>
      <p:ext uri="{BB962C8B-B14F-4D97-AF65-F5344CB8AC3E}">
        <p14:creationId xmlns:p14="http://schemas.microsoft.com/office/powerpoint/2010/main" val="9495959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D377255B-88B2-2BA4-67ED-751D61FBA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47" y="205839"/>
            <a:ext cx="9707108" cy="1320800"/>
          </a:xfrm>
        </p:spPr>
        <p:txBody>
          <a:bodyPr>
            <a:noAutofit/>
          </a:bodyPr>
          <a:lstStyle/>
          <a:p>
            <a:r>
              <a:rPr lang="en-US" sz="4800" b="1" dirty="0"/>
              <a:t>Semi-structured data – 							variable dependencies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F79D4E1-52C9-957D-0DE0-916153CBB65A}"/>
              </a:ext>
            </a:extLst>
          </p:cNvPr>
          <p:cNvSpPr txBox="1"/>
          <p:nvPr/>
        </p:nvSpPr>
        <p:spPr>
          <a:xfrm>
            <a:off x="4260924" y="1780431"/>
            <a:ext cx="537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recursion depth as reusability of the components: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38E7AFEF-30F5-F537-D674-601305DE3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3" y="2772888"/>
            <a:ext cx="7194354" cy="379237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43F155E2-3418-7DBB-A1F7-36A888F72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10" y="2358449"/>
            <a:ext cx="4660827" cy="436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369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064563-57D9-8873-55E8-8B8828C5E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5151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Step wise logistic regression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C15AAE50-D2FB-4E85-7142-8D4E6F2BF5D6}"/>
              </a:ext>
            </a:extLst>
          </p:cNvPr>
          <p:cNvSpPr txBox="1"/>
          <p:nvPr/>
        </p:nvSpPr>
        <p:spPr>
          <a:xfrm>
            <a:off x="1460665" y="1402981"/>
            <a:ext cx="974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Without images</a:t>
            </a:r>
            <a:r>
              <a:rPr lang="en-US" dirty="0"/>
              <a:t>, on structured data – dependencies on recursion depth as separate columns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26D55D1A-8263-8149-CE93-2E39B73C3BFE}"/>
              </a:ext>
            </a:extLst>
          </p:cNvPr>
          <p:cNvSpPr txBox="1"/>
          <p:nvPr/>
        </p:nvSpPr>
        <p:spPr>
          <a:xfrm>
            <a:off x="5770903" y="6173061"/>
            <a:ext cx="259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 ACC: 0.3421 </a:t>
            </a:r>
            <a:r>
              <a:rPr lang="en-US" dirty="0">
                <a:solidFill>
                  <a:srgbClr val="FF0000"/>
                </a:solidFill>
              </a:rPr>
              <a:t>GOOD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9946C674-F55F-3FC8-F6D5-42C3F1BDD6F0}"/>
              </a:ext>
            </a:extLst>
          </p:cNvPr>
          <p:cNvSpPr txBox="1"/>
          <p:nvPr/>
        </p:nvSpPr>
        <p:spPr>
          <a:xfrm>
            <a:off x="403761" y="2400615"/>
            <a:ext cx="10734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multinom</a:t>
            </a:r>
            <a:r>
              <a:rPr lang="en-US" dirty="0"/>
              <a:t>(</a:t>
            </a:r>
            <a:r>
              <a:rPr lang="en-US" dirty="0" err="1"/>
              <a:t>perceivedAesthetics</a:t>
            </a:r>
            <a:r>
              <a:rPr lang="en-US" dirty="0"/>
              <a:t> ~ ., family=multinomial, </a:t>
            </a:r>
          </a:p>
          <a:p>
            <a:r>
              <a:rPr lang="en-US" dirty="0"/>
              <a:t>		  data = </a:t>
            </a:r>
            <a:r>
              <a:rPr lang="en-US" dirty="0" err="1"/>
              <a:t>variablePointDataTrain</a:t>
            </a:r>
            <a:r>
              <a:rPr lang="en-US" dirty="0"/>
              <a:t>[</a:t>
            </a:r>
            <a:r>
              <a:rPr lang="en-US" dirty="0" err="1"/>
              <a:t>usedColnames</a:t>
            </a:r>
            <a:r>
              <a:rPr lang="en-US" dirty="0"/>
              <a:t>]) %&gt;% </a:t>
            </a:r>
            <a:r>
              <a:rPr lang="en-US" dirty="0" err="1">
                <a:solidFill>
                  <a:srgbClr val="FF0000"/>
                </a:solidFill>
              </a:rPr>
              <a:t>stepAIC</a:t>
            </a:r>
            <a:r>
              <a:rPr lang="en-US" dirty="0"/>
              <a:t>(trace = FALSE, direction="both")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8A3E0BB9-936D-0ACF-31B1-63B4F2CFECC4}"/>
              </a:ext>
            </a:extLst>
          </p:cNvPr>
          <p:cNvSpPr txBox="1"/>
          <p:nvPr/>
        </p:nvSpPr>
        <p:spPr>
          <a:xfrm>
            <a:off x="825335" y="4245429"/>
            <a:ext cx="521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print(mean(</a:t>
            </a:r>
            <a:r>
              <a:rPr lang="en-US" dirty="0" err="1"/>
              <a:t>predictedValues</a:t>
            </a:r>
            <a:r>
              <a:rPr lang="en-US" dirty="0"/>
              <a:t> == </a:t>
            </a:r>
            <a:r>
              <a:rPr lang="en-US" dirty="0" err="1"/>
              <a:t>observedValues</a:t>
            </a:r>
            <a:r>
              <a:rPr lang="en-US" dirty="0"/>
              <a:t>))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971D9B63-9212-574E-8BA9-FC9ECC96B81D}"/>
              </a:ext>
            </a:extLst>
          </p:cNvPr>
          <p:cNvSpPr txBox="1"/>
          <p:nvPr/>
        </p:nvSpPr>
        <p:spPr>
          <a:xfrm>
            <a:off x="403761" y="3660654"/>
            <a:ext cx="4132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Evaluating accuracy: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322410A-A420-5AB6-969E-67EF05F0BAAB}"/>
              </a:ext>
            </a:extLst>
          </p:cNvPr>
          <p:cNvSpPr txBox="1"/>
          <p:nvPr/>
        </p:nvSpPr>
        <p:spPr>
          <a:xfrm>
            <a:off x="3380122" y="5367009"/>
            <a:ext cx="4931799" cy="7745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Restricted to the maximal number of 110 columns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this small evaluated dataset … </a:t>
            </a:r>
            <a:r>
              <a:rPr lang="en-US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ENOUGH</a:t>
            </a:r>
            <a:endParaRPr lang="en-US" sz="1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4845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4973DFF-9C09-EC6B-D779-3DA92CA03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231" y="1356657"/>
            <a:ext cx="5046572" cy="435906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E064563-57D9-8873-55E8-8B8828C5E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51513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b="1" dirty="0"/>
              <a:t>GNN – accuracy and loss</a:t>
            </a:r>
            <a:endParaRPr lang="sk-SK" sz="5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446311E-B8E4-CD8D-4F74-8DC1F5430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8425" y="5758813"/>
            <a:ext cx="8596668" cy="3880773"/>
          </a:xfrm>
        </p:spPr>
        <p:txBody>
          <a:bodyPr>
            <a:normAutofit/>
          </a:bodyPr>
          <a:lstStyle/>
          <a:p>
            <a:r>
              <a:rPr lang="sk-SK" sz="3200" b="1" dirty="0">
                <a:solidFill>
                  <a:srgbClr val="FF0000"/>
                </a:solidFill>
              </a:rPr>
              <a:t>Test ACC: 0.71</a:t>
            </a:r>
            <a:r>
              <a:rPr lang="en-US" sz="3200" b="1" dirty="0">
                <a:solidFill>
                  <a:srgbClr val="FF0000"/>
                </a:solidFill>
              </a:rPr>
              <a:t>33</a:t>
            </a:r>
            <a:endParaRPr lang="sk-SK" sz="3200" b="1" dirty="0">
              <a:solidFill>
                <a:srgbClr val="FF0000"/>
              </a:solidFill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DABDCCE8-9DC7-FB58-39CC-186A64B159E6}"/>
              </a:ext>
            </a:extLst>
          </p:cNvPr>
          <p:cNvSpPr txBox="1"/>
          <p:nvPr/>
        </p:nvSpPr>
        <p:spPr>
          <a:xfrm>
            <a:off x="381550" y="2179124"/>
            <a:ext cx="57144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Model: "</a:t>
            </a:r>
            <a:r>
              <a:rPr lang="en-US" sz="1200" dirty="0" err="1"/>
              <a:t>gnn_model</a:t>
            </a:r>
            <a:r>
              <a:rPr lang="en-US" sz="1200" dirty="0"/>
              <a:t>"</a:t>
            </a:r>
          </a:p>
          <a:p>
            <a:r>
              <a:rPr lang="en-US" sz="1200" dirty="0"/>
              <a:t>_________________________________________________________________</a:t>
            </a:r>
          </a:p>
          <a:p>
            <a:r>
              <a:rPr lang="en-US" sz="1200" dirty="0"/>
              <a:t> Layer (type)                Output Shape              Param #   </a:t>
            </a:r>
          </a:p>
          <a:p>
            <a:r>
              <a:rPr lang="en-US" sz="1200" dirty="0"/>
              <a:t>=================================================================</a:t>
            </a:r>
          </a:p>
          <a:p>
            <a:r>
              <a:rPr lang="en-US" sz="1200" dirty="0"/>
              <a:t> preprocess (Sequential)     (38376, 32)               1396      </a:t>
            </a:r>
          </a:p>
          <a:p>
            <a:r>
              <a:rPr lang="en-US" sz="1200" dirty="0"/>
              <a:t>                                                                 </a:t>
            </a:r>
          </a:p>
          <a:p>
            <a:r>
              <a:rPr lang="en-US" sz="1200" dirty="0"/>
              <a:t> graph_conv1 (</a:t>
            </a:r>
            <a:r>
              <a:rPr lang="en-US" sz="1200" dirty="0" err="1"/>
              <a:t>GraphConvLayer</a:t>
            </a:r>
            <a:r>
              <a:rPr lang="en-US" sz="1200" dirty="0"/>
              <a:t>  multiple                 5888      </a:t>
            </a:r>
          </a:p>
          <a:p>
            <a:r>
              <a:rPr lang="en-US" sz="1200" dirty="0"/>
              <a:t> )                                                               </a:t>
            </a:r>
          </a:p>
          <a:p>
            <a:r>
              <a:rPr lang="en-US" sz="1200" dirty="0"/>
              <a:t>                                                                 </a:t>
            </a:r>
          </a:p>
          <a:p>
            <a:r>
              <a:rPr lang="en-US" sz="1200" dirty="0"/>
              <a:t> graph_conv2 (</a:t>
            </a:r>
            <a:r>
              <a:rPr lang="en-US" sz="1200" dirty="0" err="1"/>
              <a:t>GraphConvLayer</a:t>
            </a:r>
            <a:r>
              <a:rPr lang="en-US" sz="1200" dirty="0"/>
              <a:t>  multiple                 5888      </a:t>
            </a:r>
          </a:p>
          <a:p>
            <a:r>
              <a:rPr lang="en-US" sz="1200" dirty="0"/>
              <a:t> )                                                               </a:t>
            </a:r>
          </a:p>
          <a:p>
            <a:r>
              <a:rPr lang="en-US" sz="1200" dirty="0"/>
              <a:t>                                                                 </a:t>
            </a:r>
          </a:p>
          <a:p>
            <a:r>
              <a:rPr lang="en-US" sz="1200" dirty="0"/>
              <a:t> postprocess (Sequential)    (38376, 32)               2368      </a:t>
            </a:r>
          </a:p>
          <a:p>
            <a:r>
              <a:rPr lang="en-US" sz="1200" dirty="0"/>
              <a:t>                                                                 </a:t>
            </a:r>
          </a:p>
          <a:p>
            <a:r>
              <a:rPr lang="en-US" sz="1200" dirty="0"/>
              <a:t> logits (Dense)              multiple                  330       </a:t>
            </a:r>
          </a:p>
          <a:p>
            <a:r>
              <a:rPr lang="en-US" sz="1200" dirty="0"/>
              <a:t>                                                                 </a:t>
            </a:r>
          </a:p>
          <a:p>
            <a:r>
              <a:rPr lang="en-US" sz="1200" dirty="0"/>
              <a:t>=================================================================</a:t>
            </a:r>
          </a:p>
          <a:p>
            <a:r>
              <a:rPr lang="en-US" sz="1200" dirty="0"/>
              <a:t>Total params: 15,870</a:t>
            </a:r>
          </a:p>
          <a:p>
            <a:r>
              <a:rPr lang="en-US" sz="1200" dirty="0"/>
              <a:t>Trainable params: 15,028</a:t>
            </a:r>
          </a:p>
          <a:p>
            <a:r>
              <a:rPr lang="en-US" sz="1200" dirty="0"/>
              <a:t>Non-trainable params: 842</a:t>
            </a:r>
          </a:p>
          <a:p>
            <a:r>
              <a:rPr lang="en-US" sz="1200" dirty="0"/>
              <a:t>_________________________________________________________________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C15AAE50-D2FB-4E85-7142-8D4E6F2BF5D6}"/>
              </a:ext>
            </a:extLst>
          </p:cNvPr>
          <p:cNvSpPr txBox="1"/>
          <p:nvPr/>
        </p:nvSpPr>
        <p:spPr>
          <a:xfrm>
            <a:off x="2584072" y="1478190"/>
            <a:ext cx="3437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B050"/>
                </a:solidFill>
              </a:rPr>
              <a:t>Without images</a:t>
            </a:r>
            <a:r>
              <a:rPr lang="en-US" dirty="0">
                <a:solidFill>
                  <a:srgbClr val="00B050"/>
                </a:solidFill>
              </a:rPr>
              <a:t>, on graph data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FCE3299A-BBCE-69BF-F48F-3C262DA2E416}"/>
              </a:ext>
            </a:extLst>
          </p:cNvPr>
          <p:cNvSpPr txBox="1"/>
          <p:nvPr/>
        </p:nvSpPr>
        <p:spPr>
          <a:xfrm>
            <a:off x="2945081" y="6299860"/>
            <a:ext cx="7754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Formatted data according domain knowledge</a:t>
            </a:r>
            <a:endParaRPr lang="sk-SK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693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ázok 31">
            <a:extLst>
              <a:ext uri="{FF2B5EF4-FFF2-40B4-BE49-F238E27FC236}">
                <a16:creationId xmlns:a16="http://schemas.microsoft.com/office/drawing/2014/main" id="{E92C39D2-5542-954A-AFDF-33E62D0E9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002" y="3839210"/>
            <a:ext cx="2638425" cy="1009650"/>
          </a:xfrm>
          <a:prstGeom prst="rect">
            <a:avLst/>
          </a:prstGeom>
        </p:spPr>
      </p:pic>
      <p:pic>
        <p:nvPicPr>
          <p:cNvPr id="30" name="Obrázok 29">
            <a:extLst>
              <a:ext uri="{FF2B5EF4-FFF2-40B4-BE49-F238E27FC236}">
                <a16:creationId xmlns:a16="http://schemas.microsoft.com/office/drawing/2014/main" id="{BD49D99D-BC71-C06D-0782-84A52F9D2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004" y="5218642"/>
            <a:ext cx="3514725" cy="12858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2840B3D-E5CF-FF10-96F8-D6ABEE793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82507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b="1" dirty="0"/>
              <a:t>Types of variations</a:t>
            </a:r>
            <a:endParaRPr lang="sk-SK" sz="5400" b="1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9584DA68-BA86-3F8C-E64B-5B928D1213E8}"/>
              </a:ext>
            </a:extLst>
          </p:cNvPr>
          <p:cNvSpPr txBox="1">
            <a:spLocks/>
          </p:cNvSpPr>
          <p:nvPr/>
        </p:nvSpPr>
        <p:spPr>
          <a:xfrm>
            <a:off x="4023620" y="3103881"/>
            <a:ext cx="293259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</a:rPr>
              <a:t>INSTANCE OF SEVERAL INSTANCES</a:t>
            </a:r>
            <a:endParaRPr lang="sk-SK" sz="3200" b="1" dirty="0">
              <a:solidFill>
                <a:srgbClr val="FF0000"/>
              </a:solidFill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99BBB56-C8B5-6DED-C15B-DADA02B8429C}"/>
              </a:ext>
            </a:extLst>
          </p:cNvPr>
          <p:cNvSpPr txBox="1">
            <a:spLocks/>
          </p:cNvSpPr>
          <p:nvPr/>
        </p:nvSpPr>
        <p:spPr>
          <a:xfrm>
            <a:off x="608558" y="2832948"/>
            <a:ext cx="299329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00B050"/>
                </a:solidFill>
              </a:rPr>
              <a:t>OPTIONAL 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VARIATION</a:t>
            </a:r>
          </a:p>
          <a:p>
            <a:endParaRPr lang="sk-SK" sz="3200" b="1" dirty="0">
              <a:solidFill>
                <a:srgbClr val="FF0000"/>
              </a:solidFill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BBC2399-FDE6-01E6-6CAF-A547BBAD7B2B}"/>
              </a:ext>
            </a:extLst>
          </p:cNvPr>
          <p:cNvSpPr txBox="1">
            <a:spLocks/>
          </p:cNvSpPr>
          <p:nvPr/>
        </p:nvSpPr>
        <p:spPr>
          <a:xfrm>
            <a:off x="7648328" y="1248930"/>
            <a:ext cx="362008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0070C0"/>
                </a:solidFill>
              </a:rPr>
              <a:t>SET OF INSTANCES OUT OF SEVERAL ALTERNATIVES</a:t>
            </a:r>
            <a:endParaRPr lang="sk-SK" sz="3200" b="1" dirty="0">
              <a:solidFill>
                <a:srgbClr val="0070C0"/>
              </a:solidFill>
            </a:endParaRPr>
          </a:p>
        </p:txBody>
      </p:sp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764DCCDD-0FDE-82BB-5CD5-86B36CEC2A62}"/>
              </a:ext>
            </a:extLst>
          </p:cNvPr>
          <p:cNvCxnSpPr>
            <a:cxnSpLocks/>
          </p:cNvCxnSpPr>
          <p:nvPr/>
        </p:nvCxnSpPr>
        <p:spPr>
          <a:xfrm>
            <a:off x="3765973" y="1489703"/>
            <a:ext cx="3434080" cy="8202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id="{9A5F5AA6-CBC7-C134-BCC4-189DA7782937}"/>
              </a:ext>
            </a:extLst>
          </p:cNvPr>
          <p:cNvCxnSpPr>
            <a:cxnSpLocks/>
          </p:cNvCxnSpPr>
          <p:nvPr/>
        </p:nvCxnSpPr>
        <p:spPr>
          <a:xfrm>
            <a:off x="3765973" y="1496907"/>
            <a:ext cx="1571544" cy="14744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id="{265942CA-C362-9612-FDF8-B08A2E5EB395}"/>
              </a:ext>
            </a:extLst>
          </p:cNvPr>
          <p:cNvCxnSpPr>
            <a:cxnSpLocks/>
          </p:cNvCxnSpPr>
          <p:nvPr/>
        </p:nvCxnSpPr>
        <p:spPr>
          <a:xfrm flipH="1">
            <a:off x="1781206" y="1496907"/>
            <a:ext cx="1984767" cy="13360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lokTextu 19">
            <a:extLst>
              <a:ext uri="{FF2B5EF4-FFF2-40B4-BE49-F238E27FC236}">
                <a16:creationId xmlns:a16="http://schemas.microsoft.com/office/drawing/2014/main" id="{F5F52096-E606-1392-42B3-E13F6444072F}"/>
              </a:ext>
            </a:extLst>
          </p:cNvPr>
          <p:cNvSpPr txBox="1"/>
          <p:nvPr/>
        </p:nvSpPr>
        <p:spPr>
          <a:xfrm>
            <a:off x="486183" y="3993697"/>
            <a:ext cx="2226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0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00B050"/>
                </a:solidFill>
              </a:rPr>
              <a:t>1</a:t>
            </a:r>
            <a:r>
              <a:rPr lang="en-US" sz="2400" dirty="0"/>
              <a:t> instance</a:t>
            </a:r>
            <a:endParaRPr lang="sk-SK" sz="2400" dirty="0"/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CB971711-8D4B-CBFC-58B3-B6D8B0FE8277}"/>
              </a:ext>
            </a:extLst>
          </p:cNvPr>
          <p:cNvSpPr txBox="1"/>
          <p:nvPr/>
        </p:nvSpPr>
        <p:spPr>
          <a:xfrm>
            <a:off x="5337517" y="4644490"/>
            <a:ext cx="2433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</a:t>
            </a:r>
            <a:r>
              <a:rPr lang="en-US" sz="2400" dirty="0"/>
              <a:t> instance from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n</a:t>
            </a:r>
            <a:r>
              <a:rPr lang="en-US" sz="2400" dirty="0"/>
              <a:t> instances</a:t>
            </a:r>
            <a:endParaRPr lang="sk-SK" sz="2400" dirty="0"/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93B67186-B8CA-160B-C900-E05665ADBBE1}"/>
              </a:ext>
            </a:extLst>
          </p:cNvPr>
          <p:cNvSpPr txBox="1"/>
          <p:nvPr/>
        </p:nvSpPr>
        <p:spPr>
          <a:xfrm>
            <a:off x="6721700" y="3620490"/>
            <a:ext cx="25523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k</a:t>
            </a:r>
            <a:r>
              <a:rPr lang="en-US" sz="2400" dirty="0"/>
              <a:t> instances from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n</a:t>
            </a:r>
            <a:r>
              <a:rPr lang="en-US" sz="2400" dirty="0"/>
              <a:t> instances</a:t>
            </a:r>
            <a:endParaRPr lang="sk-SK" sz="2400" dirty="0"/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7D89B732-88D1-FFE2-F433-DE8E2C1DF70E}"/>
              </a:ext>
            </a:extLst>
          </p:cNvPr>
          <p:cNvSpPr txBox="1"/>
          <p:nvPr/>
        </p:nvSpPr>
        <p:spPr>
          <a:xfrm>
            <a:off x="5916015" y="5793532"/>
            <a:ext cx="6099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Felix Bachmann and Len Bass. 2001. Managing Variability in Software Architectures. (2001), 7.</a:t>
            </a:r>
            <a:endParaRPr lang="sk-SK" dirty="0"/>
          </a:p>
        </p:txBody>
      </p:sp>
      <p:pic>
        <p:nvPicPr>
          <p:cNvPr id="28" name="Obrázok 27">
            <a:extLst>
              <a:ext uri="{FF2B5EF4-FFF2-40B4-BE49-F238E27FC236}">
                <a16:creationId xmlns:a16="http://schemas.microsoft.com/office/drawing/2014/main" id="{3103AFEE-9800-1D17-5A36-CDF44CE26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79" y="4482148"/>
            <a:ext cx="1381125" cy="73342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208F99DF-CC85-108B-5085-FFE7AE1748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7940135" y="4644490"/>
            <a:ext cx="24479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819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4DDB44F9-2CDF-28AF-3F29-8ADC8425113F}"/>
              </a:ext>
            </a:extLst>
          </p:cNvPr>
          <p:cNvSpPr txBox="1">
            <a:spLocks/>
          </p:cNvSpPr>
          <p:nvPr/>
        </p:nvSpPr>
        <p:spPr>
          <a:xfrm>
            <a:off x="417138" y="481248"/>
            <a:ext cx="8823505" cy="13698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/>
              <a:t>Finding the best model for aesthetics assignment</a:t>
            </a:r>
          </a:p>
        </p:txBody>
      </p:sp>
      <p:graphicFrame>
        <p:nvGraphicFramePr>
          <p:cNvPr id="8" name="Tabuľka 8">
            <a:extLst>
              <a:ext uri="{FF2B5EF4-FFF2-40B4-BE49-F238E27FC236}">
                <a16:creationId xmlns:a16="http://schemas.microsoft.com/office/drawing/2014/main" id="{2380D4DD-9F86-CF71-A2AC-5F4A4FC8BF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4115517"/>
              </p:ext>
            </p:extLst>
          </p:nvPr>
        </p:nvGraphicFramePr>
        <p:xfrm>
          <a:off x="677333" y="2405915"/>
          <a:ext cx="10414678" cy="360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4108">
                  <a:extLst>
                    <a:ext uri="{9D8B030D-6E8A-4147-A177-3AD203B41FA5}">
                      <a16:colId xmlns:a16="http://schemas.microsoft.com/office/drawing/2014/main" val="2329093330"/>
                    </a:ext>
                  </a:extLst>
                </a:gridCol>
                <a:gridCol w="1464527">
                  <a:extLst>
                    <a:ext uri="{9D8B030D-6E8A-4147-A177-3AD203B41FA5}">
                      <a16:colId xmlns:a16="http://schemas.microsoft.com/office/drawing/2014/main" val="2089133593"/>
                    </a:ext>
                  </a:extLst>
                </a:gridCol>
                <a:gridCol w="1666043">
                  <a:extLst>
                    <a:ext uri="{9D8B030D-6E8A-4147-A177-3AD203B41FA5}">
                      <a16:colId xmlns:a16="http://schemas.microsoft.com/office/drawing/2014/main" val="9201186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sz="18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Used</a:t>
                      </a:r>
                      <a:r>
                        <a:rPr lang="sk-SK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model</a:t>
                      </a:r>
                      <a:endParaRPr lang="sk-SK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  <a:br>
                        <a:rPr lang="sk-SK" b="1" dirty="0"/>
                      </a:br>
                      <a:r>
                        <a:rPr lang="sk-SK" sz="18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</a:t>
                      </a:r>
                      <a:r>
                        <a:rPr lang="sk-SK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user</a:t>
                      </a:r>
                      <a:endParaRPr lang="sk-SK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  <a:r>
                        <a:rPr lang="sk-SK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AI</a:t>
                      </a:r>
                      <a:br>
                        <a:rPr lang="sk-SK" b="1" dirty="0"/>
                      </a:br>
                      <a:r>
                        <a:rPr lang="sk-SK" sz="18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LeNet</a:t>
                      </a:r>
                      <a:r>
                        <a:rPr lang="sk-SK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800" b="1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</a:t>
                      </a:r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  <a:endParaRPr lang="sk-SK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263844"/>
                  </a:ext>
                </a:extLst>
              </a:tr>
              <a:tr h="358844">
                <a:tc>
                  <a:txBody>
                    <a:bodyPr/>
                    <a:lstStyle/>
                    <a:p>
                      <a:r>
                        <a:rPr lang="sk-SK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LeNet</a:t>
                      </a:r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sk-SK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input</a:t>
                      </a:r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28x28)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0,3158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0,8487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347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LeNet</a:t>
                      </a:r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sk-SK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input</a:t>
                      </a:r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600x600)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0,3421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0,8618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131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LeNet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multimodel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image with coordinates (input size 600x600)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0,2697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0,7961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504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Multinomial logistic regression based on coordinates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0,3618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0,8092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776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Stepwise logistic regression based on coordinates (backward)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0,3421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0,7894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158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Stepwise logistic regression based on coordinates (forward)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0,4539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0,7960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310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Stepwise logistic regression based on coordinates (both)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0,4539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0,7961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049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Graph</a:t>
                      </a:r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neural</a:t>
                      </a:r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sk-SK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network</a:t>
                      </a:r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sk-SK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coordinates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0,7133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0,6999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751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0983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6FC67637-58F3-85DD-9AE7-021C1B2C5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440" y="-29030"/>
            <a:ext cx="2314273" cy="218485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8C102736-A01C-54DF-B068-5CB60300CF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3" t="18811" r="28156" b="26507"/>
          <a:stretch/>
        </p:blipFill>
        <p:spPr>
          <a:xfrm rot="20891080">
            <a:off x="95274" y="-513379"/>
            <a:ext cx="3133477" cy="4216625"/>
          </a:xfrm>
          <a:prstGeom prst="rect">
            <a:avLst/>
          </a:prstGeom>
        </p:spPr>
      </p:pic>
      <p:sp>
        <p:nvSpPr>
          <p:cNvPr id="10" name="Obdĺžnik 9">
            <a:extLst>
              <a:ext uri="{FF2B5EF4-FFF2-40B4-BE49-F238E27FC236}">
                <a16:creationId xmlns:a16="http://schemas.microsoft.com/office/drawing/2014/main" id="{4D13F471-339E-3E4B-F344-B3C670C1D764}"/>
              </a:ext>
            </a:extLst>
          </p:cNvPr>
          <p:cNvSpPr/>
          <p:nvPr/>
        </p:nvSpPr>
        <p:spPr>
          <a:xfrm rot="10800000">
            <a:off x="5770428" y="919256"/>
            <a:ext cx="3153805" cy="1166173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356906FB-1D87-5936-2AA1-962927423809}"/>
              </a:ext>
            </a:extLst>
          </p:cNvPr>
          <p:cNvSpPr/>
          <p:nvPr/>
        </p:nvSpPr>
        <p:spPr>
          <a:xfrm>
            <a:off x="5776330" y="219276"/>
            <a:ext cx="3153805" cy="712907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Zástupný objekt pre obsah 4">
            <a:extLst>
              <a:ext uri="{FF2B5EF4-FFF2-40B4-BE49-F238E27FC236}">
                <a16:creationId xmlns:a16="http://schemas.microsoft.com/office/drawing/2014/main" id="{DAED6545-2ACD-65D8-513B-42C23DB6D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32" y="177798"/>
            <a:ext cx="3672749" cy="3406783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8CAFDD33-6A3B-52E6-8EF2-34453BD6D866}"/>
              </a:ext>
            </a:extLst>
          </p:cNvPr>
          <p:cNvSpPr txBox="1">
            <a:spLocks/>
          </p:cNvSpPr>
          <p:nvPr/>
        </p:nvSpPr>
        <p:spPr>
          <a:xfrm>
            <a:off x="274007" y="18990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 dirty="0"/>
              <a:t>Results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8F5B1A0D-EF76-9603-536B-64FFA8C0411B}"/>
              </a:ext>
            </a:extLst>
          </p:cNvPr>
          <p:cNvSpPr txBox="1"/>
          <p:nvPr/>
        </p:nvSpPr>
        <p:spPr>
          <a:xfrm>
            <a:off x="5961387" y="391063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rgbClr val="FFC000"/>
                </a:solidFill>
              </a:rPr>
              <a:t>@Annotation.classVP()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805266DB-E633-C1EC-0EFE-D29FA021508D}"/>
              </a:ext>
            </a:extLst>
          </p:cNvPr>
          <p:cNvSpPr txBox="1"/>
          <p:nvPr/>
        </p:nvSpPr>
        <p:spPr>
          <a:xfrm>
            <a:off x="5996073" y="780803"/>
            <a:ext cx="2539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/>
              <a:t>class</a:t>
            </a:r>
            <a:r>
              <a:rPr lang="sk-SK" b="1" dirty="0"/>
              <a:t> BB {    </a:t>
            </a:r>
            <a:endParaRPr lang="en-US" b="1" dirty="0"/>
          </a:p>
          <a:p>
            <a:r>
              <a:rPr lang="en-US" b="1" dirty="0"/>
              <a:t>	</a:t>
            </a:r>
            <a:r>
              <a:rPr lang="sk-SK" b="1" dirty="0"/>
              <a:t>variable1 = -4;</a:t>
            </a:r>
            <a:endParaRPr lang="en-US" b="1" dirty="0"/>
          </a:p>
          <a:p>
            <a:r>
              <a:rPr lang="en-US" b="1" dirty="0"/>
              <a:t>	...</a:t>
            </a:r>
            <a:endParaRPr lang="sk-SK" b="1" dirty="0"/>
          </a:p>
        </p:txBody>
      </p:sp>
      <p:pic>
        <p:nvPicPr>
          <p:cNvPr id="13" name="Zástupný objekt pre obsah 5">
            <a:extLst>
              <a:ext uri="{FF2B5EF4-FFF2-40B4-BE49-F238E27FC236}">
                <a16:creationId xmlns:a16="http://schemas.microsoft.com/office/drawing/2014/main" id="{880AFDB4-5A15-B601-E577-AF479415E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667" y="3396339"/>
            <a:ext cx="4038578" cy="3271760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1EAEEC36-734B-11AF-A280-C21FA361A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867" y="5603250"/>
            <a:ext cx="7755590" cy="467073"/>
          </a:xfrm>
          <a:prstGeom prst="rect">
            <a:avLst/>
          </a:prstGeom>
        </p:spPr>
      </p:pic>
      <p:sp>
        <p:nvSpPr>
          <p:cNvPr id="20" name="BlokTextu 19">
            <a:extLst>
              <a:ext uri="{FF2B5EF4-FFF2-40B4-BE49-F238E27FC236}">
                <a16:creationId xmlns:a16="http://schemas.microsoft.com/office/drawing/2014/main" id="{C9E15C60-6C7A-5102-07FD-0D6CBA05842B}"/>
              </a:ext>
            </a:extLst>
          </p:cNvPr>
          <p:cNvSpPr txBox="1"/>
          <p:nvPr/>
        </p:nvSpPr>
        <p:spPr>
          <a:xfrm>
            <a:off x="1838482" y="6481890"/>
            <a:ext cx="2331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Structural information</a:t>
            </a:r>
            <a:endParaRPr lang="sk-SK" sz="1600" b="1" dirty="0">
              <a:solidFill>
                <a:srgbClr val="00B050"/>
              </a:solidFill>
            </a:endParaRP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1A297DA8-DFF5-445D-6BC1-DF4593168A72}"/>
              </a:ext>
            </a:extLst>
          </p:cNvPr>
          <p:cNvSpPr txBox="1"/>
          <p:nvPr/>
        </p:nvSpPr>
        <p:spPr>
          <a:xfrm>
            <a:off x="5216100" y="6459851"/>
            <a:ext cx="2252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Semantic information</a:t>
            </a:r>
            <a:endParaRPr lang="sk-SK" sz="1600" b="1" dirty="0">
              <a:solidFill>
                <a:srgbClr val="00B050"/>
              </a:solidFill>
            </a:endParaRPr>
          </a:p>
        </p:txBody>
      </p:sp>
      <p:sp>
        <p:nvSpPr>
          <p:cNvPr id="22" name="Pravá zložená zátvorka 21">
            <a:extLst>
              <a:ext uri="{FF2B5EF4-FFF2-40B4-BE49-F238E27FC236}">
                <a16:creationId xmlns:a16="http://schemas.microsoft.com/office/drawing/2014/main" id="{06895DBF-7331-F15A-524A-580C854C4E4F}"/>
              </a:ext>
            </a:extLst>
          </p:cNvPr>
          <p:cNvSpPr/>
          <p:nvPr/>
        </p:nvSpPr>
        <p:spPr>
          <a:xfrm rot="5400000">
            <a:off x="2675499" y="4848361"/>
            <a:ext cx="490451" cy="271472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Pravá zložená zátvorka 22">
            <a:extLst>
              <a:ext uri="{FF2B5EF4-FFF2-40B4-BE49-F238E27FC236}">
                <a16:creationId xmlns:a16="http://schemas.microsoft.com/office/drawing/2014/main" id="{DF10A9FD-8997-F48B-EADE-0A45C7AD198E}"/>
              </a:ext>
            </a:extLst>
          </p:cNvPr>
          <p:cNvSpPr/>
          <p:nvPr/>
        </p:nvSpPr>
        <p:spPr>
          <a:xfrm rot="5400000">
            <a:off x="5948917" y="4605694"/>
            <a:ext cx="490451" cy="3243602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24" name="Zástupný objekt pre obsah 4">
            <a:extLst>
              <a:ext uri="{FF2B5EF4-FFF2-40B4-BE49-F238E27FC236}">
                <a16:creationId xmlns:a16="http://schemas.microsoft.com/office/drawing/2014/main" id="{1B6356A6-7635-D0F5-F860-7112D9AB1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3091"/>
            <a:ext cx="3353943" cy="2789218"/>
          </a:xfr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8410CD6F-4535-F5D0-FCEE-EBD86A9D542E}"/>
              </a:ext>
            </a:extLst>
          </p:cNvPr>
          <p:cNvSpPr txBox="1"/>
          <p:nvPr/>
        </p:nvSpPr>
        <p:spPr>
          <a:xfrm>
            <a:off x="3169924" y="1829634"/>
            <a:ext cx="533351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The hierarchically-expressed </a:t>
            </a:r>
            <a:r>
              <a:rPr lang="en-US" dirty="0"/>
              <a:t>representation of </a:t>
            </a:r>
            <a:endParaRPr lang="sk-SK" dirty="0"/>
          </a:p>
          <a:p>
            <a:pPr algn="ctr"/>
            <a:r>
              <a:rPr lang="en-US" dirty="0"/>
              <a:t>variation points </a:t>
            </a:r>
            <a:r>
              <a:rPr lang="en-US" dirty="0">
                <a:solidFill>
                  <a:srgbClr val="00B0F0"/>
                </a:solidFill>
              </a:rPr>
              <a:t>effectively drives the 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development processes </a:t>
            </a:r>
            <a:r>
              <a:rPr lang="en-US" dirty="0"/>
              <a:t>by forcing its use to </a:t>
            </a: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build modular and reusable code</a:t>
            </a:r>
            <a:endParaRPr lang="sk-SK" b="1" dirty="0">
              <a:solidFill>
                <a:srgbClr val="FFC000"/>
              </a:solidFill>
            </a:endParaRPr>
          </a:p>
          <a:p>
            <a:pPr algn="ctr"/>
            <a:r>
              <a:rPr lang="en-US" dirty="0"/>
              <a:t> fragments and enabling to </a:t>
            </a:r>
            <a:r>
              <a:rPr lang="en-US" b="1" dirty="0">
                <a:solidFill>
                  <a:srgbClr val="92D050"/>
                </a:solidFill>
              </a:rPr>
              <a:t>automatically derive </a:t>
            </a:r>
            <a:endParaRPr lang="sk-SK" b="1" dirty="0">
              <a:solidFill>
                <a:srgbClr val="92D050"/>
              </a:solidFill>
            </a:endParaRPr>
          </a:p>
          <a:p>
            <a:pPr algn="ctr"/>
            <a:r>
              <a:rPr lang="en-US" b="1" dirty="0">
                <a:solidFill>
                  <a:srgbClr val="92D050"/>
                </a:solidFill>
              </a:rPr>
              <a:t>resulting products</a:t>
            </a:r>
            <a:r>
              <a:rPr lang="en-US" dirty="0"/>
              <a:t> according to their </a:t>
            </a:r>
          </a:p>
          <a:p>
            <a:pPr algn="ctr"/>
            <a:r>
              <a:rPr lang="en-US" dirty="0"/>
              <a:t>concisely</a:t>
            </a:r>
            <a:r>
              <a:rPr lang="sk-SK" dirty="0"/>
              <a:t> </a:t>
            </a:r>
            <a:r>
              <a:rPr lang="en-US" dirty="0"/>
              <a:t>expressed configuration </a:t>
            </a:r>
            <a:r>
              <a:rPr lang="en-US" b="1" dirty="0">
                <a:solidFill>
                  <a:srgbClr val="FFFF00"/>
                </a:solidFill>
              </a:rPr>
              <a:t>which is 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preserved in code </a:t>
            </a:r>
            <a:r>
              <a:rPr lang="en-US" dirty="0"/>
              <a:t>with the possibility to </a:t>
            </a:r>
          </a:p>
          <a:p>
            <a:pPr algn="ctr"/>
            <a:r>
              <a:rPr lang="en-US" dirty="0"/>
              <a:t>model them dynamically, </a:t>
            </a:r>
            <a:r>
              <a:rPr lang="en-US" dirty="0">
                <a:solidFill>
                  <a:srgbClr val="FF0000"/>
                </a:solidFill>
              </a:rPr>
              <a:t>collect them into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 a dataset</a:t>
            </a:r>
            <a:r>
              <a:rPr lang="en-US" dirty="0"/>
              <a:t>, select them, and iteratively </a:t>
            </a:r>
          </a:p>
          <a:p>
            <a:pPr algn="ctr"/>
            <a:r>
              <a:rPr lang="en-US" dirty="0"/>
              <a:t>customize them in the </a:t>
            </a:r>
            <a:r>
              <a:rPr lang="en-US" dirty="0">
                <a:solidFill>
                  <a:srgbClr val="66FFCC"/>
                </a:solidFill>
              </a:rPr>
              <a:t>software product </a:t>
            </a:r>
          </a:p>
          <a:p>
            <a:pPr algn="ctr"/>
            <a:r>
              <a:rPr lang="en-US" dirty="0">
                <a:solidFill>
                  <a:srgbClr val="66FFCC"/>
                </a:solidFill>
              </a:rPr>
              <a:t>line evolution process </a:t>
            </a:r>
            <a:r>
              <a:rPr lang="en-US" dirty="0"/>
              <a:t>according to</a:t>
            </a:r>
            <a:r>
              <a:rPr lang="en-US" dirty="0">
                <a:solidFill>
                  <a:srgbClr val="FF00FF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FF00FF"/>
                </a:solidFill>
              </a:rPr>
              <a:t>structural and semantic knowledge</a:t>
            </a:r>
            <a:r>
              <a:rPr lang="en-US" dirty="0"/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128586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DFE635-EF11-8CCA-B392-97B21F5F5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00" y="408608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b="1" dirty="0"/>
              <a:t>Resulting capabilities</a:t>
            </a:r>
            <a:endParaRPr lang="sk-SK" sz="5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7395C99-3B52-F93B-7A56-7DB8B0464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00" y="1536389"/>
            <a:ext cx="10919934" cy="50279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study managed software product line evolution in its automated form </a:t>
            </a:r>
          </a:p>
          <a:p>
            <a:pPr lvl="1"/>
            <a:r>
              <a:rPr lang="en-US" dirty="0"/>
              <a:t>with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en-US" dirty="0"/>
              <a:t>possibility to integrate it with available evolution algorithms</a:t>
            </a:r>
          </a:p>
          <a:p>
            <a:pPr lvl="1"/>
            <a:r>
              <a:rPr lang="en-US" dirty="0"/>
              <a:t>Applied principles of variability modeling, knowledge modeling</a:t>
            </a:r>
            <a:r>
              <a:rPr lang="sk-SK" dirty="0"/>
              <a:t>,</a:t>
            </a:r>
            <a:r>
              <a:rPr lang="en-US" dirty="0"/>
              <a:t> and feature interactions (from data of resulting products)</a:t>
            </a:r>
          </a:p>
          <a:p>
            <a:pPr lvl="1"/>
            <a:r>
              <a:rPr lang="en-US" dirty="0"/>
              <a:t>use machine learning/deep learning marginally by applying </a:t>
            </a:r>
            <a:r>
              <a:rPr lang="sk-SK" dirty="0"/>
              <a:t>a </a:t>
            </a:r>
            <a:r>
              <a:rPr lang="en-US" dirty="0"/>
              <a:t>wide range of features</a:t>
            </a:r>
          </a:p>
          <a:p>
            <a:pPr lvl="1"/>
            <a:r>
              <a:rPr lang="en-US" dirty="0"/>
              <a:t>fast and cheap way to observe different possibilities</a:t>
            </a:r>
          </a:p>
          <a:p>
            <a:r>
              <a:rPr lang="en-US" dirty="0"/>
              <a:t>To study managed software product lines in large</a:t>
            </a:r>
          </a:p>
          <a:p>
            <a:r>
              <a:rPr lang="en-US" dirty="0"/>
              <a:t>Possibility to analyze restricted use of annotations (our approach) applied in variation points and available actions to preserve modularity, native development (exchangeable with decorators in TypeScript)</a:t>
            </a:r>
            <a:r>
              <a:rPr lang="sk-SK" dirty="0"/>
              <a:t>,</a:t>
            </a:r>
            <a:r>
              <a:rPr lang="en-US" dirty="0"/>
              <a:t> and comprehensive code</a:t>
            </a:r>
          </a:p>
          <a:p>
            <a:r>
              <a:rPr lang="en-US" dirty="0"/>
              <a:t>Multi-content and Multi-Purpose dataset built from knowledge based on similarity in product family + capability to compare and design different models</a:t>
            </a:r>
          </a:p>
          <a:p>
            <a:pPr lvl="1"/>
            <a:r>
              <a:rPr lang="en-US" dirty="0"/>
              <a:t>No existing one which contains various formats accompanied with launchable applications/products exists (according </a:t>
            </a:r>
            <a:r>
              <a:rPr lang="sk-SK" dirty="0"/>
              <a:t>to </a:t>
            </a:r>
            <a:r>
              <a:rPr lang="en-US" dirty="0"/>
              <a:t>our observations on Kaggle or from the internet)</a:t>
            </a:r>
          </a:p>
          <a:p>
            <a:r>
              <a:rPr lang="en-US" dirty="0"/>
              <a:t>Identified extensions to expressions inside annotations to fill gaps during product instantiation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4813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BF874C-F3CD-7FDA-107D-684866CBD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66" y="139018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b="1" dirty="0"/>
              <a:t>Future work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93042A5-AC8D-9681-4DBB-C8CB1F331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150" y="4685151"/>
            <a:ext cx="10379286" cy="30302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Implement and compare other mechanisms for variability management such as pure::variants</a:t>
            </a:r>
          </a:p>
          <a:p>
            <a:r>
              <a:rPr lang="en-US" dirty="0"/>
              <a:t>Extend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en-US" dirty="0"/>
              <a:t> solution to support new variants and evaluate its quality</a:t>
            </a:r>
          </a:p>
          <a:p>
            <a:r>
              <a:rPr lang="en-US" dirty="0"/>
              <a:t>Build GAN to generate similar fractals – analyze the impact of the product in SPL evolution</a:t>
            </a:r>
          </a:p>
          <a:p>
            <a:pPr lvl="1"/>
            <a:r>
              <a:rPr lang="en-US" dirty="0"/>
              <a:t>try to design variation points based on the best ones</a:t>
            </a:r>
          </a:p>
          <a:p>
            <a:pPr lvl="1"/>
            <a:endParaRPr lang="sk-SK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9397DDEC-BA51-D7A6-25D7-918ACD8696BB}"/>
              </a:ext>
            </a:extLst>
          </p:cNvPr>
          <p:cNvSpPr txBox="1"/>
          <p:nvPr/>
        </p:nvSpPr>
        <p:spPr>
          <a:xfrm>
            <a:off x="414366" y="4664340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What next?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2BE02286-387A-55DA-6732-8FA86A309E3F}"/>
              </a:ext>
            </a:extLst>
          </p:cNvPr>
          <p:cNvSpPr txBox="1">
            <a:spLocks/>
          </p:cNvSpPr>
          <p:nvPr/>
        </p:nvSpPr>
        <p:spPr>
          <a:xfrm>
            <a:off x="414366" y="1202733"/>
            <a:ext cx="10379286" cy="4997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Automatically evolve fractal products with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en-US" dirty="0"/>
              <a:t>help of the extracted knowledge</a:t>
            </a:r>
          </a:p>
          <a:p>
            <a:r>
              <a:rPr lang="en-US" dirty="0"/>
              <a:t>Continue manually evolve stateful canvas-based SPL</a:t>
            </a:r>
          </a:p>
          <a:p>
            <a:r>
              <a:rPr lang="en-US" dirty="0"/>
              <a:t>Evaluate recreated annotations into TypeScript decorators in comparison with code without them (modularity, coupling</a:t>
            </a:r>
            <a:r>
              <a:rPr lang="sk-SK" dirty="0"/>
              <a:t>,</a:t>
            </a:r>
            <a:r>
              <a:rPr lang="en-US" dirty="0"/>
              <a:t> and possible applications of aspects)</a:t>
            </a:r>
          </a:p>
          <a:p>
            <a:r>
              <a:rPr lang="en-US" dirty="0"/>
              <a:t>Provide functionality to automatically insert these decorators into AST of TypeScript code</a:t>
            </a:r>
          </a:p>
          <a:p>
            <a:r>
              <a:rPr lang="en-US" dirty="0"/>
              <a:t>Design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advanced models</a:t>
            </a:r>
            <a:r>
              <a:rPr lang="en-US" dirty="0"/>
              <a:t> capable to evaluate quality according to the requirements including GANs and Transformers</a:t>
            </a:r>
          </a:p>
          <a:p>
            <a:r>
              <a:rPr lang="en-US" dirty="0"/>
              <a:t>Tune mechanism to generate different semantic and structural views according to instantiated products</a:t>
            </a:r>
          </a:p>
          <a:p>
            <a:r>
              <a:rPr lang="en-US" dirty="0"/>
              <a:t>Another possibility: Model a given knowledge further (in knowledge bases)</a:t>
            </a:r>
          </a:p>
        </p:txBody>
      </p:sp>
    </p:spTree>
    <p:extLst>
      <p:ext uri="{BB962C8B-B14F-4D97-AF65-F5344CB8AC3E}">
        <p14:creationId xmlns:p14="http://schemas.microsoft.com/office/powerpoint/2010/main" val="31407494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06223E-7C48-838E-A42F-AE090D0AD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248" y="457200"/>
            <a:ext cx="8596668" cy="1320800"/>
          </a:xfrm>
        </p:spPr>
        <p:txBody>
          <a:bodyPr>
            <a:noAutofit/>
          </a:bodyPr>
          <a:lstStyle/>
          <a:p>
            <a:r>
              <a:rPr lang="sk-SK" sz="5400" b="1" dirty="0" err="1"/>
              <a:t>Published</a:t>
            </a:r>
            <a:r>
              <a:rPr lang="sk-SK" sz="5400" b="1" dirty="0"/>
              <a:t> and </a:t>
            </a:r>
            <a:r>
              <a:rPr lang="sk-SK" sz="5400" b="1" dirty="0" err="1"/>
              <a:t>presented</a:t>
            </a:r>
            <a:r>
              <a:rPr lang="sk-SK" sz="5400" b="1" dirty="0"/>
              <a:t> </a:t>
            </a:r>
            <a:r>
              <a:rPr lang="sk-SK" sz="5400" b="1" dirty="0" err="1"/>
              <a:t>articles</a:t>
            </a:r>
            <a:r>
              <a:rPr lang="sk-SK" sz="5400" b="1" dirty="0"/>
              <a:t> on </a:t>
            </a:r>
            <a:r>
              <a:rPr lang="sk-SK" sz="5400" b="1" dirty="0" err="1"/>
              <a:t>conferences</a:t>
            </a:r>
            <a:r>
              <a:rPr lang="sk-SK" sz="5400" b="1" dirty="0"/>
              <a:t>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AF97509-1192-72ED-C270-16D405067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04" y="3320143"/>
            <a:ext cx="9435495" cy="3189304"/>
          </a:xfrm>
        </p:spPr>
        <p:txBody>
          <a:bodyPr>
            <a:noAutofit/>
          </a:bodyPr>
          <a:lstStyle/>
          <a:p>
            <a:r>
              <a:rPr lang="en-US" sz="2000" dirty="0"/>
              <a:t>J. Perdek and V. </a:t>
            </a:r>
            <a:r>
              <a:rPr lang="en-US" sz="2000" dirty="0" err="1"/>
              <a:t>Vranić</a:t>
            </a:r>
            <a:r>
              <a:rPr lang="en-US" sz="2000" dirty="0"/>
              <a:t>. Lightweight Aspect-Oriented Software Product Lines with Automated Product Derivation. 5th Workshop on Modern Approaches in Data Engineering and Information System Design, MADEISD 2023, a part of 27th European Conference on Advances in Databases and Information Systems, ADBIS 2023. Barcelona, Spain, 2023. Accepted (A-). </a:t>
            </a:r>
            <a:endParaRPr lang="sk-SK" sz="2000" dirty="0"/>
          </a:p>
          <a:p>
            <a:r>
              <a:rPr lang="en-US" sz="2000" dirty="0"/>
              <a:t>J. Perdek and V. </a:t>
            </a:r>
            <a:r>
              <a:rPr lang="en-US" sz="2000" dirty="0" err="1"/>
              <a:t>Vranić</a:t>
            </a:r>
            <a:r>
              <a:rPr lang="en-US" sz="2000" dirty="0"/>
              <a:t>. Matrix Based Approach for Structural and Semantic Analysis Supporting Software Product Line Evolution. 10th Workshop on Software Quality Analysis, Monitoring, Improvement, and Applications, SQAMIA 2023. Bratislava, Slovakia, 2023. </a:t>
            </a:r>
            <a:r>
              <a:rPr lang="sk-SK" sz="2000" dirty="0" err="1"/>
              <a:t>Accepted</a:t>
            </a:r>
            <a:r>
              <a:rPr lang="en-US" sz="2000" dirty="0"/>
              <a:t> (A-). </a:t>
            </a:r>
            <a:endParaRPr lang="sk-SK" sz="2000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CA8C346-D530-23A8-5A0D-B83B9D945E4B}"/>
              </a:ext>
            </a:extLst>
          </p:cNvPr>
          <p:cNvSpPr txBox="1"/>
          <p:nvPr/>
        </p:nvSpPr>
        <p:spPr>
          <a:xfrm>
            <a:off x="4975668" y="2416406"/>
            <a:ext cx="6390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i="1" dirty="0"/>
              <a:t>MADEISD 2023, SQAMIA 2023</a:t>
            </a:r>
          </a:p>
        </p:txBody>
      </p:sp>
    </p:spTree>
    <p:extLst>
      <p:ext uri="{BB962C8B-B14F-4D97-AF65-F5344CB8AC3E}">
        <p14:creationId xmlns:p14="http://schemas.microsoft.com/office/powerpoint/2010/main" val="5968421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F7A5B-54E4-44ED-85AA-B5D1A791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94190"/>
            <a:ext cx="8596668" cy="1320800"/>
          </a:xfrm>
        </p:spPr>
        <p:txBody>
          <a:bodyPr>
            <a:normAutofit/>
          </a:bodyPr>
          <a:lstStyle/>
          <a:p>
            <a:r>
              <a:rPr lang="en-US" sz="4800" b="1" dirty="0"/>
              <a:t>Bibliography</a:t>
            </a:r>
            <a:endParaRPr lang="sk-SK" sz="48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2EB66CE-21A1-4A53-9D34-AD785411F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56" y="1562903"/>
            <a:ext cx="8596668" cy="500871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BEUCHE,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Danilo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DALGARNO, 2006. Software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Feature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Models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2006, s. 7. 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BOTTERWECK,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Goetz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Kwanwoo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LEE a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Steffen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THIEL, 2009.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Derivation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Software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2009, s. 6. 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KASTNER, Christian,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Sven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APEL a Don BATORY, 2007. A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Case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Study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Implementing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Features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AspectJ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V: 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11th International Software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Conference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(SPLC 2007)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11th International Software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Conference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(SPLC 2007)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Kyoto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Japan: IEEE, s. 223–232 [cit. 30.9.2021]. ISBN 978-0-7695-2888-5. Dostupné na: doi:10.1109/SPLINE.2007.12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LADDAD,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Ramnivas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2003.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AspectJ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action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practical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aspect-oriented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programming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Greenwich, CT: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Manning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ISBN 978-1-930110-93-9. 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PELÁNEK,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Radek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2012. 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Programátorská cvičebnice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1.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vydání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Brno: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press. ISBN 978-80-251-3751-2. 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VRANIC,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Valentino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Roman TÁBORSKÝ, 2016.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Features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transformations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generative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approach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software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sk-SK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</a:t>
            </a:r>
            <a:r>
              <a:rPr lang="sk-SK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Systems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[online]. 2016, roč. 13, č. 3, s. 759–778. ISSN 1820-0214, 2406-1018. Dostupné na: doi:10.2298/CSIS160128027V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YOUNG,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Trevor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 a B MATH, 1999.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Using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AspectJ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Build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Software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Mobile </a:t>
            </a:r>
            <a:r>
              <a:rPr lang="sk-SK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Devices</a:t>
            </a:r>
            <a:r>
              <a:rPr lang="sk-SK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1999, s. 73. 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6854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4387242E-68E4-39E0-22FC-513E93981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83" y="366257"/>
            <a:ext cx="8596668" cy="65411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Mohammad Abu-</a:t>
            </a:r>
            <a:r>
              <a:rPr lang="en-US" dirty="0" err="1"/>
              <a:t>Matar</a:t>
            </a:r>
            <a:r>
              <a:rPr lang="en-US" dirty="0"/>
              <a:t> and Hassan Gomaa. 2011. Variability Modeling for Service Oriented Product Line Architectures. In 2011 15th International Software Product Line Conference. IEEE, Munich, Germany, 110–119. https://doi.org/10.1109/ SPLC.2011.26 </a:t>
            </a:r>
          </a:p>
          <a:p>
            <a:r>
              <a:rPr lang="en-US" dirty="0" err="1"/>
              <a:t>Hwi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 and </a:t>
            </a:r>
            <a:r>
              <a:rPr lang="en-US" dirty="0" err="1"/>
              <a:t>Sungwon</a:t>
            </a:r>
            <a:r>
              <a:rPr lang="en-US" dirty="0"/>
              <a:t> Kang. 2011. Analysis of Software Product Line Architecture Representation Mechanisms. In 2011 Ninth International Conference on Software Engineering Research, Management and Applications. IEEE, Baltimore, MD, USA, 219–226. https://doi.org/10.1109/SERA.2011.22 </a:t>
            </a:r>
          </a:p>
          <a:p>
            <a:r>
              <a:rPr lang="sk-SK" dirty="0"/>
              <a:t>S.A. </a:t>
            </a:r>
            <a:r>
              <a:rPr lang="sk-SK" dirty="0" err="1"/>
              <a:t>Ajila</a:t>
            </a:r>
            <a:r>
              <a:rPr lang="sk-SK" dirty="0"/>
              <a:t>. 2005. </a:t>
            </a:r>
            <a:r>
              <a:rPr lang="sk-SK" dirty="0" err="1"/>
              <a:t>Reusing</a:t>
            </a:r>
            <a:r>
              <a:rPr lang="sk-SK" dirty="0"/>
              <a:t> Base-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Features</a:t>
            </a:r>
            <a:r>
              <a:rPr lang="sk-SK" dirty="0"/>
              <a:t> to </a:t>
            </a:r>
            <a:r>
              <a:rPr lang="sk-SK" dirty="0" err="1"/>
              <a:t>develop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Architecture</a:t>
            </a:r>
            <a:r>
              <a:rPr lang="sk-SK" dirty="0"/>
              <a:t>. In IRI -2005 IEEE International </a:t>
            </a:r>
            <a:r>
              <a:rPr lang="sk-SK" dirty="0" err="1"/>
              <a:t>Conference</a:t>
            </a:r>
            <a:r>
              <a:rPr lang="sk-SK" dirty="0"/>
              <a:t> on </a:t>
            </a:r>
            <a:r>
              <a:rPr lang="sk-SK" dirty="0" err="1"/>
              <a:t>Information</a:t>
            </a:r>
            <a:r>
              <a:rPr lang="sk-SK" dirty="0"/>
              <a:t> </a:t>
            </a:r>
            <a:r>
              <a:rPr lang="sk-SK" dirty="0" err="1"/>
              <a:t>Reuse</a:t>
            </a:r>
            <a:r>
              <a:rPr lang="sk-SK" dirty="0"/>
              <a:t> and </a:t>
            </a:r>
            <a:r>
              <a:rPr lang="sk-SK" dirty="0" err="1"/>
              <a:t>Integration</a:t>
            </a:r>
            <a:r>
              <a:rPr lang="sk-SK" dirty="0"/>
              <a:t>, </a:t>
            </a:r>
            <a:r>
              <a:rPr lang="sk-SK" dirty="0" err="1"/>
              <a:t>Conf</a:t>
            </a:r>
            <a:r>
              <a:rPr lang="sk-SK" dirty="0"/>
              <a:t>, 2005. IEEE, </a:t>
            </a:r>
            <a:r>
              <a:rPr lang="sk-SK" dirty="0" err="1"/>
              <a:t>Las</a:t>
            </a:r>
            <a:r>
              <a:rPr lang="sk-SK" dirty="0"/>
              <a:t> </a:t>
            </a:r>
            <a:r>
              <a:rPr lang="sk-SK" dirty="0" err="1"/>
              <a:t>Vegas</a:t>
            </a:r>
            <a:r>
              <a:rPr lang="sk-SK" dirty="0"/>
              <a:t>, NV, USA, 288–293. https://doi.org/10.1109/ IRI-05.2005.1506488</a:t>
            </a:r>
            <a:endParaRPr lang="en-US" dirty="0"/>
          </a:p>
          <a:p>
            <a:r>
              <a:rPr lang="en-US" dirty="0"/>
              <a:t>Samuel A </a:t>
            </a:r>
            <a:r>
              <a:rPr lang="en-US" dirty="0" err="1"/>
              <a:t>Ajila</a:t>
            </a:r>
            <a:r>
              <a:rPr lang="en-US" dirty="0"/>
              <a:t> and Patrick J Tierney. 2002. The FOOM Method – Modeling Software Product Lines in Industrial Settings. (2002), 11.</a:t>
            </a:r>
          </a:p>
          <a:p>
            <a:r>
              <a:rPr lang="en-US" dirty="0"/>
              <a:t>Vander Alves, Pedro Matos Jr, and Paulo </a:t>
            </a:r>
            <a:r>
              <a:rPr lang="en-US" dirty="0" err="1"/>
              <a:t>Borba</a:t>
            </a:r>
            <a:r>
              <a:rPr lang="en-US" dirty="0"/>
              <a:t>. 2004. An Incremental Aspect-Oriented Product Line Method for J2ME Game Development. (2004), 3.</a:t>
            </a:r>
          </a:p>
          <a:p>
            <a:r>
              <a:rPr lang="sk-SK" dirty="0"/>
              <a:t>Vander </a:t>
            </a:r>
            <a:r>
              <a:rPr lang="sk-SK" dirty="0" err="1"/>
              <a:t>Alves</a:t>
            </a:r>
            <a:r>
              <a:rPr lang="sk-SK" dirty="0"/>
              <a:t>, Pedro </a:t>
            </a:r>
            <a:r>
              <a:rPr lang="sk-SK" dirty="0" err="1"/>
              <a:t>Matos</a:t>
            </a:r>
            <a:r>
              <a:rPr lang="sk-SK" dirty="0"/>
              <a:t>, Leonardo </a:t>
            </a:r>
            <a:r>
              <a:rPr lang="sk-SK" dirty="0" err="1"/>
              <a:t>Cole</a:t>
            </a:r>
            <a:r>
              <a:rPr lang="sk-SK" dirty="0"/>
              <a:t>, Alexandre </a:t>
            </a:r>
            <a:r>
              <a:rPr lang="sk-SK" dirty="0" err="1"/>
              <a:t>Vasconcelos</a:t>
            </a:r>
            <a:r>
              <a:rPr lang="sk-SK" dirty="0"/>
              <a:t>, Paulo Borba, and </a:t>
            </a:r>
            <a:r>
              <a:rPr lang="sk-SK" dirty="0" err="1"/>
              <a:t>Geber</a:t>
            </a:r>
            <a:r>
              <a:rPr lang="sk-SK" dirty="0"/>
              <a:t> </a:t>
            </a:r>
            <a:r>
              <a:rPr lang="sk-SK" dirty="0" err="1"/>
              <a:t>Ramalho</a:t>
            </a:r>
            <a:r>
              <a:rPr lang="sk-SK" dirty="0"/>
              <a:t>. 2007. </a:t>
            </a:r>
            <a:r>
              <a:rPr lang="sk-SK" dirty="0" err="1"/>
              <a:t>Extracting</a:t>
            </a:r>
            <a:r>
              <a:rPr lang="sk-SK" dirty="0"/>
              <a:t> and </a:t>
            </a:r>
            <a:r>
              <a:rPr lang="sk-SK" dirty="0" err="1"/>
              <a:t>Evolving</a:t>
            </a:r>
            <a:r>
              <a:rPr lang="sk-SK" dirty="0"/>
              <a:t> </a:t>
            </a:r>
            <a:r>
              <a:rPr lang="sk-SK" dirty="0" err="1"/>
              <a:t>Code</a:t>
            </a:r>
            <a:r>
              <a:rPr lang="sk-SK" dirty="0"/>
              <a:t> in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Lines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Aspect-Oriented</a:t>
            </a:r>
            <a:r>
              <a:rPr lang="sk-SK" dirty="0"/>
              <a:t> </a:t>
            </a:r>
            <a:r>
              <a:rPr lang="sk-SK" dirty="0" err="1"/>
              <a:t>Programming</a:t>
            </a:r>
            <a:r>
              <a:rPr lang="sk-SK" dirty="0"/>
              <a:t>. In </a:t>
            </a:r>
            <a:r>
              <a:rPr lang="sk-SK" dirty="0" err="1"/>
              <a:t>Transactions</a:t>
            </a:r>
            <a:r>
              <a:rPr lang="sk-SK" dirty="0"/>
              <a:t> on </a:t>
            </a:r>
            <a:r>
              <a:rPr lang="sk-SK" dirty="0" err="1"/>
              <a:t>Aspect-Oriented</a:t>
            </a:r>
            <a:r>
              <a:rPr lang="sk-SK" dirty="0"/>
              <a:t> Software </a:t>
            </a:r>
            <a:r>
              <a:rPr lang="sk-SK" dirty="0" err="1"/>
              <a:t>Development</a:t>
            </a:r>
            <a:r>
              <a:rPr lang="sk-SK" dirty="0"/>
              <a:t> IV, David </a:t>
            </a:r>
            <a:r>
              <a:rPr lang="sk-SK" dirty="0" err="1"/>
              <a:t>Hutchison</a:t>
            </a:r>
            <a:r>
              <a:rPr lang="sk-SK" dirty="0"/>
              <a:t>, </a:t>
            </a:r>
            <a:r>
              <a:rPr lang="sk-SK" dirty="0" err="1"/>
              <a:t>Takeo</a:t>
            </a:r>
            <a:r>
              <a:rPr lang="sk-SK" dirty="0"/>
              <a:t> Kanade, </a:t>
            </a:r>
            <a:r>
              <a:rPr lang="sk-SK" dirty="0" err="1"/>
              <a:t>Josef</a:t>
            </a:r>
            <a:r>
              <a:rPr lang="sk-SK" dirty="0"/>
              <a:t> </a:t>
            </a:r>
            <a:r>
              <a:rPr lang="sk-SK" dirty="0" err="1"/>
              <a:t>Kittler</a:t>
            </a:r>
            <a:r>
              <a:rPr lang="sk-SK" dirty="0"/>
              <a:t>, </a:t>
            </a:r>
            <a:r>
              <a:rPr lang="sk-SK" dirty="0" err="1"/>
              <a:t>Jon</a:t>
            </a:r>
            <a:r>
              <a:rPr lang="sk-SK" dirty="0"/>
              <a:t> M. </a:t>
            </a:r>
            <a:r>
              <a:rPr lang="sk-SK" dirty="0" err="1"/>
              <a:t>Kleinberg</a:t>
            </a:r>
            <a:r>
              <a:rPr lang="sk-SK" dirty="0"/>
              <a:t>, </a:t>
            </a:r>
            <a:r>
              <a:rPr lang="sk-SK" dirty="0" err="1"/>
              <a:t>Friedemann</a:t>
            </a:r>
            <a:r>
              <a:rPr lang="sk-SK" dirty="0"/>
              <a:t> </a:t>
            </a:r>
            <a:r>
              <a:rPr lang="sk-SK" dirty="0" err="1"/>
              <a:t>Mattern</a:t>
            </a:r>
            <a:r>
              <a:rPr lang="sk-SK" dirty="0"/>
              <a:t>, John C. </a:t>
            </a:r>
            <a:r>
              <a:rPr lang="sk-SK" dirty="0" err="1"/>
              <a:t>Mitchell</a:t>
            </a:r>
            <a:r>
              <a:rPr lang="sk-SK" dirty="0"/>
              <a:t>, </a:t>
            </a:r>
            <a:r>
              <a:rPr lang="sk-SK" dirty="0" err="1"/>
              <a:t>Moni</a:t>
            </a:r>
            <a:r>
              <a:rPr lang="sk-SK" dirty="0"/>
              <a:t> Naor, </a:t>
            </a:r>
            <a:r>
              <a:rPr lang="sk-SK" dirty="0" err="1"/>
              <a:t>Oscar</a:t>
            </a:r>
            <a:r>
              <a:rPr lang="sk-SK" dirty="0"/>
              <a:t> </a:t>
            </a:r>
            <a:r>
              <a:rPr lang="sk-SK" dirty="0" err="1"/>
              <a:t>Nierstrasz</a:t>
            </a:r>
            <a:r>
              <a:rPr lang="sk-SK" dirty="0"/>
              <a:t>, C. Pandu </a:t>
            </a:r>
            <a:r>
              <a:rPr lang="sk-SK" dirty="0" err="1"/>
              <a:t>Rangan</a:t>
            </a:r>
            <a:r>
              <a:rPr lang="sk-SK" dirty="0"/>
              <a:t>, </a:t>
            </a:r>
            <a:r>
              <a:rPr lang="sk-SK" dirty="0" err="1"/>
              <a:t>Bernhard</a:t>
            </a:r>
            <a:r>
              <a:rPr lang="sk-SK" dirty="0"/>
              <a:t> </a:t>
            </a:r>
            <a:r>
              <a:rPr lang="sk-SK" dirty="0" err="1"/>
              <a:t>Steffen</a:t>
            </a:r>
            <a:r>
              <a:rPr lang="sk-SK" dirty="0"/>
              <a:t>, </a:t>
            </a:r>
            <a:r>
              <a:rPr lang="sk-SK" dirty="0" err="1"/>
              <a:t>Madhu</a:t>
            </a:r>
            <a:r>
              <a:rPr lang="sk-SK" dirty="0"/>
              <a:t> </a:t>
            </a:r>
            <a:r>
              <a:rPr lang="sk-SK" dirty="0" err="1"/>
              <a:t>Sudan</a:t>
            </a:r>
            <a:r>
              <a:rPr lang="sk-SK" dirty="0"/>
              <a:t>, </a:t>
            </a:r>
            <a:r>
              <a:rPr lang="sk-SK" dirty="0" err="1"/>
              <a:t>Demetri</a:t>
            </a:r>
            <a:r>
              <a:rPr lang="sk-SK" dirty="0"/>
              <a:t> </a:t>
            </a:r>
            <a:r>
              <a:rPr lang="sk-SK" dirty="0" err="1"/>
              <a:t>Terzopoulos</a:t>
            </a:r>
            <a:r>
              <a:rPr lang="sk-SK" dirty="0"/>
              <a:t>, </a:t>
            </a:r>
            <a:r>
              <a:rPr lang="sk-SK" dirty="0" err="1"/>
              <a:t>Doug</a:t>
            </a:r>
            <a:r>
              <a:rPr lang="sk-SK" dirty="0"/>
              <a:t> </a:t>
            </a:r>
            <a:r>
              <a:rPr lang="sk-SK" dirty="0" err="1"/>
              <a:t>Tygar</a:t>
            </a:r>
            <a:r>
              <a:rPr lang="sk-SK" dirty="0"/>
              <a:t>, </a:t>
            </a:r>
            <a:r>
              <a:rPr lang="sk-SK" dirty="0" err="1"/>
              <a:t>Moshe</a:t>
            </a:r>
            <a:r>
              <a:rPr lang="sk-SK" dirty="0"/>
              <a:t> Y. </a:t>
            </a:r>
            <a:r>
              <a:rPr lang="sk-SK" dirty="0" err="1"/>
              <a:t>Vardi</a:t>
            </a:r>
            <a:r>
              <a:rPr lang="sk-SK" dirty="0"/>
              <a:t>, </a:t>
            </a:r>
            <a:r>
              <a:rPr lang="sk-SK" dirty="0" err="1"/>
              <a:t>Gerhard</a:t>
            </a:r>
            <a:r>
              <a:rPr lang="sk-SK" dirty="0"/>
              <a:t> </a:t>
            </a:r>
            <a:r>
              <a:rPr lang="sk-SK" dirty="0" err="1"/>
              <a:t>Weikum</a:t>
            </a:r>
            <a:r>
              <a:rPr lang="sk-SK" dirty="0"/>
              <a:t>, </a:t>
            </a:r>
            <a:r>
              <a:rPr lang="sk-SK" dirty="0" err="1"/>
              <a:t>Awais</a:t>
            </a:r>
            <a:r>
              <a:rPr lang="sk-SK" dirty="0"/>
              <a:t> </a:t>
            </a:r>
            <a:r>
              <a:rPr lang="sk-SK" dirty="0" err="1"/>
              <a:t>Rashid</a:t>
            </a:r>
            <a:r>
              <a:rPr lang="sk-SK" dirty="0"/>
              <a:t>, and </a:t>
            </a:r>
            <a:r>
              <a:rPr lang="sk-SK" dirty="0" err="1"/>
              <a:t>Mehmet</a:t>
            </a:r>
            <a:r>
              <a:rPr lang="sk-SK" dirty="0"/>
              <a:t> </a:t>
            </a:r>
            <a:r>
              <a:rPr lang="sk-SK" dirty="0" err="1"/>
              <a:t>Aksit</a:t>
            </a:r>
            <a:r>
              <a:rPr lang="sk-SK" dirty="0"/>
              <a:t> (</a:t>
            </a:r>
            <a:r>
              <a:rPr lang="sk-SK" dirty="0" err="1"/>
              <a:t>Eds</a:t>
            </a:r>
            <a:r>
              <a:rPr lang="sk-SK" dirty="0"/>
              <a:t>.). </a:t>
            </a:r>
            <a:r>
              <a:rPr lang="sk-SK" dirty="0" err="1"/>
              <a:t>Vol</a:t>
            </a:r>
            <a:r>
              <a:rPr lang="sk-SK" dirty="0"/>
              <a:t>. 4640.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, 117–142. https://doi.org/10.1007/978-3-540-77042-8_5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Notes in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sk-S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20965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obsah 4">
            <a:extLst>
              <a:ext uri="{FF2B5EF4-FFF2-40B4-BE49-F238E27FC236}">
                <a16:creationId xmlns:a16="http://schemas.microsoft.com/office/drawing/2014/main" id="{3557CACC-A5A3-7FD2-2DB3-023F175F6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53" y="316878"/>
            <a:ext cx="8596668" cy="654112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Fazal-e Amin, Ahmad Kamil Mahmood, and Alan Oxley. 2010. A Review on Aspect Oriented Implementation of Software Product Lines Components. Information Technology Journal 9, 6 (Aug. 2010), 1262–1269. </a:t>
            </a:r>
            <a:r>
              <a:rPr lang="en-US" dirty="0">
                <a:hlinkClick r:id="rId2"/>
              </a:rPr>
              <a:t>https://doi.org/10.3923/itj.2010. 1262.1269</a:t>
            </a:r>
            <a:endParaRPr lang="en-US" dirty="0"/>
          </a:p>
          <a:p>
            <a:r>
              <a:rPr lang="sk-SK" dirty="0" err="1"/>
              <a:t>Michalis</a:t>
            </a:r>
            <a:r>
              <a:rPr lang="sk-SK" dirty="0"/>
              <a:t> </a:t>
            </a:r>
            <a:r>
              <a:rPr lang="sk-SK" dirty="0" err="1"/>
              <a:t>Anastasopoulos</a:t>
            </a:r>
            <a:r>
              <a:rPr lang="sk-SK" dirty="0"/>
              <a:t> and </a:t>
            </a:r>
            <a:r>
              <a:rPr lang="sk-SK" dirty="0" err="1"/>
              <a:t>Dirk</a:t>
            </a:r>
            <a:r>
              <a:rPr lang="sk-SK" dirty="0"/>
              <a:t> </a:t>
            </a:r>
            <a:r>
              <a:rPr lang="sk-SK" dirty="0" err="1"/>
              <a:t>Muthig</a:t>
            </a:r>
            <a:r>
              <a:rPr lang="sk-SK" dirty="0"/>
              <a:t>. 2004. </a:t>
            </a:r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Evaluation</a:t>
            </a:r>
            <a:r>
              <a:rPr lang="sk-SK" dirty="0"/>
              <a:t> of </a:t>
            </a:r>
            <a:r>
              <a:rPr lang="sk-SK" dirty="0" err="1"/>
              <a:t>Aspect-Oriented</a:t>
            </a:r>
            <a:r>
              <a:rPr lang="sk-SK" dirty="0"/>
              <a:t> </a:t>
            </a:r>
            <a:r>
              <a:rPr lang="sk-SK" dirty="0" err="1"/>
              <a:t>Programming</a:t>
            </a:r>
            <a:r>
              <a:rPr lang="sk-SK" dirty="0"/>
              <a:t> as a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Implementation</a:t>
            </a:r>
            <a:r>
              <a:rPr lang="sk-SK" dirty="0"/>
              <a:t> </a:t>
            </a:r>
            <a:r>
              <a:rPr lang="sk-SK" dirty="0" err="1"/>
              <a:t>Technology</a:t>
            </a:r>
            <a:r>
              <a:rPr lang="sk-SK" dirty="0"/>
              <a:t>. In Software </a:t>
            </a:r>
            <a:r>
              <a:rPr lang="sk-SK" dirty="0" err="1"/>
              <a:t>Reuse</a:t>
            </a:r>
            <a:r>
              <a:rPr lang="sk-SK" dirty="0"/>
              <a:t>: </a:t>
            </a:r>
            <a:r>
              <a:rPr lang="sk-SK" dirty="0" err="1"/>
              <a:t>Methods</a:t>
            </a:r>
            <a:r>
              <a:rPr lang="sk-SK" dirty="0"/>
              <a:t>, </a:t>
            </a:r>
            <a:r>
              <a:rPr lang="sk-SK" dirty="0" err="1"/>
              <a:t>Techniques</a:t>
            </a:r>
            <a:r>
              <a:rPr lang="sk-SK" dirty="0"/>
              <a:t>, and </a:t>
            </a:r>
            <a:r>
              <a:rPr lang="sk-SK" dirty="0" err="1"/>
              <a:t>Tools</a:t>
            </a:r>
            <a:r>
              <a:rPr lang="sk-SK" dirty="0"/>
              <a:t>, </a:t>
            </a:r>
            <a:r>
              <a:rPr lang="sk-SK" dirty="0" err="1"/>
              <a:t>Jan</a:t>
            </a:r>
            <a:r>
              <a:rPr lang="sk-SK" dirty="0"/>
              <a:t> Bosch and Charles </a:t>
            </a:r>
            <a:r>
              <a:rPr lang="sk-SK" dirty="0" err="1"/>
              <a:t>Krueger</a:t>
            </a:r>
            <a:r>
              <a:rPr lang="sk-SK" dirty="0"/>
              <a:t> (</a:t>
            </a:r>
            <a:r>
              <a:rPr lang="sk-SK" dirty="0" err="1"/>
              <a:t>Eds</a:t>
            </a:r>
            <a:r>
              <a:rPr lang="sk-SK" dirty="0"/>
              <a:t>.). </a:t>
            </a:r>
            <a:r>
              <a:rPr lang="sk-SK" dirty="0" err="1"/>
              <a:t>Vol</a:t>
            </a:r>
            <a:r>
              <a:rPr lang="sk-SK" dirty="0"/>
              <a:t>. 3107.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, 141–156. https://doi.org/10.1007/978-3-540-27799-6_12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Notes in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en-US" dirty="0"/>
              <a:t> </a:t>
            </a:r>
          </a:p>
          <a:p>
            <a:r>
              <a:rPr lang="en-US" dirty="0"/>
              <a:t>Sven </a:t>
            </a:r>
            <a:r>
              <a:rPr lang="en-US" dirty="0" err="1"/>
              <a:t>Apel</a:t>
            </a:r>
            <a:r>
              <a:rPr lang="en-US" dirty="0"/>
              <a:t>, Thomas </a:t>
            </a:r>
            <a:r>
              <a:rPr lang="en-US" dirty="0" err="1"/>
              <a:t>Leich</a:t>
            </a:r>
            <a:r>
              <a:rPr lang="en-US" dirty="0"/>
              <a:t>, and Gunter </a:t>
            </a:r>
            <a:r>
              <a:rPr lang="en-US" dirty="0" err="1"/>
              <a:t>Saake</a:t>
            </a:r>
            <a:r>
              <a:rPr lang="en-US" dirty="0"/>
              <a:t>. 2006. Aspectual </a:t>
            </a:r>
            <a:r>
              <a:rPr lang="en-US" dirty="0" err="1"/>
              <a:t>mixin</a:t>
            </a:r>
            <a:r>
              <a:rPr lang="en-US" dirty="0"/>
              <a:t> layers: aspects and features in concert. In Proceedings of the 28th international conference on Software engineering. ACM, Shanghai China, 122–131. https://doi.org/10.1145/ 1134285.1134304</a:t>
            </a:r>
          </a:p>
          <a:p>
            <a:r>
              <a:rPr lang="de-DE" dirty="0"/>
              <a:t>U. Aßmann. 2003. Invasive Software </a:t>
            </a:r>
            <a:r>
              <a:rPr lang="de-DE" dirty="0" err="1"/>
              <a:t>Composition</a:t>
            </a:r>
            <a:r>
              <a:rPr lang="de-DE" dirty="0"/>
              <a:t>. Springer-Verlag, Berlin, Heidelberg</a:t>
            </a:r>
          </a:p>
          <a:p>
            <a:r>
              <a:rPr lang="sk-SK" dirty="0"/>
              <a:t>M.A. </a:t>
            </a:r>
            <a:r>
              <a:rPr lang="sk-SK" dirty="0" err="1"/>
              <a:t>Babar</a:t>
            </a:r>
            <a:r>
              <a:rPr lang="sk-SK" dirty="0"/>
              <a:t>. 2004. </a:t>
            </a:r>
            <a:r>
              <a:rPr lang="sk-SK" dirty="0" err="1"/>
              <a:t>Scenarios</a:t>
            </a:r>
            <a:r>
              <a:rPr lang="sk-SK" dirty="0"/>
              <a:t>, </a:t>
            </a:r>
            <a:r>
              <a:rPr lang="sk-SK" dirty="0" err="1"/>
              <a:t>Quality</a:t>
            </a:r>
            <a:r>
              <a:rPr lang="sk-SK" dirty="0"/>
              <a:t> </a:t>
            </a:r>
            <a:r>
              <a:rPr lang="sk-SK" dirty="0" err="1"/>
              <a:t>Attributes</a:t>
            </a:r>
            <a:r>
              <a:rPr lang="sk-SK" dirty="0"/>
              <a:t>, and </a:t>
            </a:r>
            <a:r>
              <a:rPr lang="sk-SK" dirty="0" err="1"/>
              <a:t>Patterns</a:t>
            </a:r>
            <a:r>
              <a:rPr lang="sk-SK" dirty="0"/>
              <a:t>: </a:t>
            </a:r>
            <a:r>
              <a:rPr lang="sk-SK" dirty="0" err="1"/>
              <a:t>Capturing</a:t>
            </a:r>
            <a:r>
              <a:rPr lang="sk-SK" dirty="0"/>
              <a:t> and </a:t>
            </a:r>
            <a:r>
              <a:rPr lang="sk-SK" dirty="0" err="1"/>
              <a:t>Using</a:t>
            </a:r>
            <a:r>
              <a:rPr lang="sk-SK" dirty="0"/>
              <a:t> </a:t>
            </a:r>
            <a:r>
              <a:rPr lang="sk-SK" dirty="0" err="1"/>
              <a:t>their</a:t>
            </a:r>
            <a:r>
              <a:rPr lang="sk-SK" dirty="0"/>
              <a:t> </a:t>
            </a:r>
            <a:r>
              <a:rPr lang="sk-SK" dirty="0" err="1"/>
              <a:t>Synergistic</a:t>
            </a:r>
            <a:r>
              <a:rPr lang="sk-SK" dirty="0"/>
              <a:t> </a:t>
            </a:r>
            <a:r>
              <a:rPr lang="sk-SK" dirty="0" err="1"/>
              <a:t>Relationships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Architectures</a:t>
            </a:r>
            <a:r>
              <a:rPr lang="sk-SK" dirty="0"/>
              <a:t>. In 11th </a:t>
            </a:r>
            <a:r>
              <a:rPr lang="sk-SK" dirty="0" err="1"/>
              <a:t>Asia-Pacific</a:t>
            </a:r>
            <a:r>
              <a:rPr lang="sk-SK" dirty="0"/>
              <a:t> Software </a:t>
            </a:r>
            <a:r>
              <a:rPr lang="sk-SK" dirty="0" err="1"/>
              <a:t>Engineering</a:t>
            </a:r>
            <a:r>
              <a:rPr lang="sk-SK" dirty="0"/>
              <a:t> </a:t>
            </a:r>
            <a:r>
              <a:rPr lang="sk-SK" dirty="0" err="1"/>
              <a:t>Conference</a:t>
            </a:r>
            <a:r>
              <a:rPr lang="sk-SK" dirty="0"/>
              <a:t>. IEEE, </a:t>
            </a:r>
            <a:r>
              <a:rPr lang="sk-SK" dirty="0" err="1"/>
              <a:t>Busan</a:t>
            </a:r>
            <a:r>
              <a:rPr lang="sk-SK" dirty="0"/>
              <a:t>, </a:t>
            </a:r>
            <a:r>
              <a:rPr lang="sk-SK" dirty="0" err="1"/>
              <a:t>Korea</a:t>
            </a:r>
            <a:r>
              <a:rPr lang="sk-SK" dirty="0"/>
              <a:t>, 574–578. https: //doi.org/10.1109/APSEC.2004.91</a:t>
            </a:r>
            <a:endParaRPr lang="en-US" dirty="0"/>
          </a:p>
          <a:p>
            <a:r>
              <a:rPr lang="en-US" dirty="0"/>
              <a:t>Felix Bachmann and Len Bass. 2001. Managing Variability in Software Architectures. (2001), 7.</a:t>
            </a:r>
          </a:p>
          <a:p>
            <a:r>
              <a:rPr lang="sk-SK" dirty="0"/>
              <a:t>L. </a:t>
            </a:r>
            <a:r>
              <a:rPr lang="sk-SK" dirty="0" err="1"/>
              <a:t>Balzerani</a:t>
            </a:r>
            <a:r>
              <a:rPr lang="sk-SK" dirty="0"/>
              <a:t>, D. </a:t>
            </a:r>
            <a:r>
              <a:rPr lang="sk-SK" dirty="0" err="1"/>
              <a:t>Di</a:t>
            </a:r>
            <a:r>
              <a:rPr lang="sk-SK" dirty="0"/>
              <a:t> </a:t>
            </a:r>
            <a:r>
              <a:rPr lang="sk-SK" dirty="0" err="1"/>
              <a:t>Ruscio</a:t>
            </a:r>
            <a:r>
              <a:rPr lang="sk-SK" dirty="0"/>
              <a:t>, A. </a:t>
            </a:r>
            <a:r>
              <a:rPr lang="sk-SK" dirty="0" err="1"/>
              <a:t>Pierantonio</a:t>
            </a:r>
            <a:r>
              <a:rPr lang="sk-SK" dirty="0"/>
              <a:t>, and G. De </a:t>
            </a:r>
            <a:r>
              <a:rPr lang="sk-SK" dirty="0" err="1"/>
              <a:t>Angelis</a:t>
            </a:r>
            <a:r>
              <a:rPr lang="sk-SK" dirty="0"/>
              <a:t>. 2005. A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architecture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web </a:t>
            </a:r>
            <a:r>
              <a:rPr lang="sk-SK" dirty="0" err="1"/>
              <a:t>applications</a:t>
            </a:r>
            <a:r>
              <a:rPr lang="sk-SK" dirty="0"/>
              <a:t>. In </a:t>
            </a:r>
            <a:r>
              <a:rPr lang="sk-SK" dirty="0" err="1"/>
              <a:t>Proceedings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2005 ACM </a:t>
            </a:r>
            <a:r>
              <a:rPr lang="sk-SK" dirty="0" err="1"/>
              <a:t>symposium</a:t>
            </a:r>
            <a:r>
              <a:rPr lang="sk-SK" dirty="0"/>
              <a:t> on </a:t>
            </a:r>
            <a:r>
              <a:rPr lang="sk-SK" dirty="0" err="1"/>
              <a:t>Applied</a:t>
            </a:r>
            <a:r>
              <a:rPr lang="sk-SK" dirty="0"/>
              <a:t> </a:t>
            </a:r>
            <a:r>
              <a:rPr lang="sk-SK" dirty="0" err="1"/>
              <a:t>computing</a:t>
            </a:r>
            <a:r>
              <a:rPr lang="sk-SK" dirty="0"/>
              <a:t> - SAC ’05. ACM Press, Santa Fe, New </a:t>
            </a:r>
            <a:r>
              <a:rPr lang="sk-SK" dirty="0" err="1"/>
              <a:t>Mexico</a:t>
            </a:r>
            <a:r>
              <a:rPr lang="sk-SK" dirty="0"/>
              <a:t>, 1689. https://doi.org/10.1145/1066677.1067059</a:t>
            </a:r>
          </a:p>
        </p:txBody>
      </p:sp>
    </p:spTree>
    <p:extLst>
      <p:ext uri="{BB962C8B-B14F-4D97-AF65-F5344CB8AC3E}">
        <p14:creationId xmlns:p14="http://schemas.microsoft.com/office/powerpoint/2010/main" val="35701122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obsah 4">
            <a:extLst>
              <a:ext uri="{FF2B5EF4-FFF2-40B4-BE49-F238E27FC236}">
                <a16:creationId xmlns:a16="http://schemas.microsoft.com/office/drawing/2014/main" id="{0AB933D7-2897-301B-4299-B7F268B68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53" y="316878"/>
            <a:ext cx="8596668" cy="654112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Gérald</a:t>
            </a:r>
            <a:r>
              <a:rPr lang="en-US" dirty="0"/>
              <a:t> Barré. 2018. Aspect Oriented Programming in TypeScript. https://www.meziantou.net/aspect-oriented-programmingin-typescript.htm </a:t>
            </a:r>
          </a:p>
          <a:p>
            <a:r>
              <a:rPr lang="en-US" dirty="0"/>
              <a:t>Don </a:t>
            </a:r>
            <a:r>
              <a:rPr lang="en-US" dirty="0" err="1"/>
              <a:t>Batory</a:t>
            </a:r>
            <a:r>
              <a:rPr lang="en-US" dirty="0"/>
              <a:t>, Rich Cardone, and Yannis </a:t>
            </a:r>
            <a:r>
              <a:rPr lang="en-US" dirty="0" err="1"/>
              <a:t>Smaragdakis</a:t>
            </a:r>
            <a:r>
              <a:rPr lang="en-US" dirty="0"/>
              <a:t>. 2000. Object-Oriented Frameworks and Product Lines. In Software Product Lines, Patrick Donohoe (Ed.). Springer US, Boston, MA, 227–247. https://doi.org/10.1007/978-1-4615-4339-8_13 </a:t>
            </a:r>
          </a:p>
          <a:p>
            <a:r>
              <a:rPr lang="sk-SK" dirty="0"/>
              <a:t>Joachim Bayer, Oliver </a:t>
            </a:r>
            <a:r>
              <a:rPr lang="sk-SK" dirty="0" err="1"/>
              <a:t>Flege</a:t>
            </a:r>
            <a:r>
              <a:rPr lang="sk-SK" dirty="0"/>
              <a:t>, and </a:t>
            </a:r>
            <a:r>
              <a:rPr lang="sk-SK" dirty="0" err="1"/>
              <a:t>Cristina</a:t>
            </a:r>
            <a:r>
              <a:rPr lang="sk-SK" dirty="0"/>
              <a:t> </a:t>
            </a:r>
            <a:r>
              <a:rPr lang="sk-SK" dirty="0" err="1"/>
              <a:t>Gacek</a:t>
            </a:r>
            <a:r>
              <a:rPr lang="sk-SK" dirty="0"/>
              <a:t>. 2000. </a:t>
            </a:r>
            <a:r>
              <a:rPr lang="sk-SK" dirty="0" err="1"/>
              <a:t>Creating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Architectures</a:t>
            </a:r>
            <a:r>
              <a:rPr lang="sk-SK" dirty="0"/>
              <a:t>. In Software </a:t>
            </a:r>
            <a:r>
              <a:rPr lang="sk-SK" dirty="0" err="1"/>
              <a:t>Architectures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Families</a:t>
            </a:r>
            <a:r>
              <a:rPr lang="sk-SK" dirty="0"/>
              <a:t>, </a:t>
            </a:r>
            <a:r>
              <a:rPr lang="sk-SK" dirty="0" err="1"/>
              <a:t>Gerhard</a:t>
            </a:r>
            <a:r>
              <a:rPr lang="sk-SK" dirty="0"/>
              <a:t> </a:t>
            </a:r>
            <a:r>
              <a:rPr lang="sk-SK" dirty="0" err="1"/>
              <a:t>Goos</a:t>
            </a:r>
            <a:r>
              <a:rPr lang="sk-SK" dirty="0"/>
              <a:t>, </a:t>
            </a:r>
            <a:r>
              <a:rPr lang="sk-SK" dirty="0" err="1"/>
              <a:t>Juris</a:t>
            </a:r>
            <a:r>
              <a:rPr lang="sk-SK" dirty="0"/>
              <a:t> </a:t>
            </a:r>
            <a:r>
              <a:rPr lang="sk-SK" dirty="0" err="1"/>
              <a:t>Hartmanis</a:t>
            </a:r>
            <a:r>
              <a:rPr lang="sk-SK" dirty="0"/>
              <a:t>, </a:t>
            </a:r>
            <a:r>
              <a:rPr lang="sk-SK" dirty="0" err="1"/>
              <a:t>Jan</a:t>
            </a:r>
            <a:r>
              <a:rPr lang="sk-SK" dirty="0"/>
              <a:t> van </a:t>
            </a:r>
            <a:r>
              <a:rPr lang="sk-SK" dirty="0" err="1"/>
              <a:t>Leeuwen</a:t>
            </a:r>
            <a:r>
              <a:rPr lang="sk-SK" dirty="0"/>
              <a:t>, and Frank van der </a:t>
            </a:r>
            <a:r>
              <a:rPr lang="sk-SK" dirty="0" err="1"/>
              <a:t>Linden</a:t>
            </a:r>
            <a:r>
              <a:rPr lang="sk-SK" dirty="0"/>
              <a:t> (</a:t>
            </a:r>
            <a:r>
              <a:rPr lang="sk-SK" dirty="0" err="1"/>
              <a:t>Eds</a:t>
            </a:r>
            <a:r>
              <a:rPr lang="sk-SK" dirty="0"/>
              <a:t>.). </a:t>
            </a:r>
            <a:r>
              <a:rPr lang="sk-SK" dirty="0" err="1"/>
              <a:t>Vol</a:t>
            </a:r>
            <a:r>
              <a:rPr lang="sk-SK" dirty="0"/>
              <a:t>. 1951.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, 210–216. https://doi.org/10.1007/978-3-540-44542-5_23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Notes in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sk-SK" dirty="0"/>
              <a:t>.</a:t>
            </a:r>
            <a:endParaRPr lang="en-US" dirty="0"/>
          </a:p>
          <a:p>
            <a:r>
              <a:rPr lang="sk-SK" dirty="0"/>
              <a:t>Ivo </a:t>
            </a:r>
            <a:r>
              <a:rPr lang="sk-SK" dirty="0" err="1"/>
              <a:t>Augusto</a:t>
            </a:r>
            <a:r>
              <a:rPr lang="sk-SK" dirty="0"/>
              <a:t> </a:t>
            </a:r>
            <a:r>
              <a:rPr lang="sk-SK" dirty="0" err="1"/>
              <a:t>Bertoncello</a:t>
            </a:r>
            <a:r>
              <a:rPr lang="sk-SK" dirty="0"/>
              <a:t>, </a:t>
            </a:r>
            <a:r>
              <a:rPr lang="sk-SK" dirty="0" err="1"/>
              <a:t>Marcelo</a:t>
            </a:r>
            <a:r>
              <a:rPr lang="sk-SK" dirty="0"/>
              <a:t> </a:t>
            </a:r>
            <a:r>
              <a:rPr lang="sk-SK" dirty="0" err="1"/>
              <a:t>Oliveira</a:t>
            </a:r>
            <a:r>
              <a:rPr lang="sk-SK" dirty="0"/>
              <a:t> </a:t>
            </a:r>
            <a:r>
              <a:rPr lang="sk-SK" dirty="0" err="1"/>
              <a:t>Dias</a:t>
            </a:r>
            <a:r>
              <a:rPr lang="sk-SK" dirty="0"/>
              <a:t>, </a:t>
            </a:r>
            <a:r>
              <a:rPr lang="sk-SK" dirty="0" err="1"/>
              <a:t>Patrick</a:t>
            </a:r>
            <a:r>
              <a:rPr lang="sk-SK" dirty="0"/>
              <a:t> H. S. </a:t>
            </a:r>
            <a:r>
              <a:rPr lang="sk-SK" dirty="0" err="1"/>
              <a:t>Brito</a:t>
            </a:r>
            <a:r>
              <a:rPr lang="sk-SK" dirty="0"/>
              <a:t>, and Cecília M. F. </a:t>
            </a:r>
            <a:r>
              <a:rPr lang="sk-SK" dirty="0" err="1"/>
              <a:t>Rubira</a:t>
            </a:r>
            <a:r>
              <a:rPr lang="sk-SK" dirty="0"/>
              <a:t>. 2008. </a:t>
            </a:r>
            <a:r>
              <a:rPr lang="sk-SK" dirty="0" err="1"/>
              <a:t>Explicit</a:t>
            </a:r>
            <a:r>
              <a:rPr lang="sk-SK" dirty="0"/>
              <a:t> </a:t>
            </a:r>
            <a:r>
              <a:rPr lang="sk-SK" dirty="0" err="1"/>
              <a:t>exception</a:t>
            </a:r>
            <a:r>
              <a:rPr lang="sk-SK" dirty="0"/>
              <a:t> </a:t>
            </a:r>
            <a:r>
              <a:rPr lang="sk-SK" dirty="0" err="1"/>
              <a:t>handling</a:t>
            </a:r>
            <a:r>
              <a:rPr lang="sk-SK" dirty="0"/>
              <a:t> variability in </a:t>
            </a:r>
            <a:r>
              <a:rPr lang="sk-SK" dirty="0" err="1"/>
              <a:t>component-based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architectures</a:t>
            </a:r>
            <a:r>
              <a:rPr lang="sk-SK" dirty="0"/>
              <a:t>. In </a:t>
            </a:r>
            <a:r>
              <a:rPr lang="sk-SK" dirty="0" err="1"/>
              <a:t>Proceedings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4th </a:t>
            </a:r>
            <a:r>
              <a:rPr lang="sk-SK" dirty="0" err="1"/>
              <a:t>international</a:t>
            </a:r>
            <a:r>
              <a:rPr lang="sk-SK" dirty="0"/>
              <a:t> workshop on </a:t>
            </a:r>
            <a:r>
              <a:rPr lang="sk-SK" dirty="0" err="1"/>
              <a:t>Exception</a:t>
            </a:r>
            <a:r>
              <a:rPr lang="sk-SK" dirty="0"/>
              <a:t> </a:t>
            </a:r>
            <a:r>
              <a:rPr lang="sk-SK" dirty="0" err="1"/>
              <a:t>handling</a:t>
            </a:r>
            <a:r>
              <a:rPr lang="sk-SK" dirty="0"/>
              <a:t> - WEH ’08. ACM Press, Atlanta, Georgia, 47–54. </a:t>
            </a:r>
            <a:r>
              <a:rPr lang="sk-SK" dirty="0">
                <a:hlinkClick r:id="rId2"/>
              </a:rPr>
              <a:t>https://doi.org/10.1145/1454268.1454275</a:t>
            </a:r>
            <a:endParaRPr lang="en-US" dirty="0"/>
          </a:p>
          <a:p>
            <a:r>
              <a:rPr lang="sk-SK" dirty="0" err="1"/>
              <a:t>Vinicius</a:t>
            </a:r>
            <a:r>
              <a:rPr lang="sk-SK" dirty="0"/>
              <a:t> </a:t>
            </a:r>
            <a:r>
              <a:rPr lang="sk-SK" dirty="0" err="1"/>
              <a:t>Bischoff</a:t>
            </a:r>
            <a:r>
              <a:rPr lang="sk-SK" dirty="0"/>
              <a:t>, </a:t>
            </a:r>
            <a:r>
              <a:rPr lang="sk-SK" dirty="0" err="1"/>
              <a:t>Kleinner</a:t>
            </a:r>
            <a:r>
              <a:rPr lang="sk-SK" dirty="0"/>
              <a:t> </a:t>
            </a:r>
            <a:r>
              <a:rPr lang="sk-SK" dirty="0" err="1"/>
              <a:t>Farias</a:t>
            </a:r>
            <a:r>
              <a:rPr lang="sk-SK" dirty="0"/>
              <a:t>, </a:t>
            </a:r>
            <a:r>
              <a:rPr lang="sk-SK" dirty="0" err="1"/>
              <a:t>Lucian</a:t>
            </a:r>
            <a:r>
              <a:rPr lang="sk-SK" dirty="0"/>
              <a:t> José </a:t>
            </a:r>
            <a:r>
              <a:rPr lang="sk-SK" dirty="0" err="1"/>
              <a:t>Gonçales</a:t>
            </a:r>
            <a:r>
              <a:rPr lang="sk-SK" dirty="0"/>
              <a:t>, and </a:t>
            </a:r>
            <a:r>
              <a:rPr lang="sk-SK" dirty="0" err="1"/>
              <a:t>Jorge</a:t>
            </a:r>
            <a:r>
              <a:rPr lang="sk-SK" dirty="0"/>
              <a:t> Luis </a:t>
            </a:r>
            <a:r>
              <a:rPr lang="sk-SK" dirty="0" err="1"/>
              <a:t>Victória</a:t>
            </a:r>
            <a:r>
              <a:rPr lang="sk-SK" dirty="0"/>
              <a:t> </a:t>
            </a:r>
            <a:r>
              <a:rPr lang="sk-SK" dirty="0" err="1"/>
              <a:t>Barbosa</a:t>
            </a:r>
            <a:r>
              <a:rPr lang="sk-SK" dirty="0"/>
              <a:t>. 2019. </a:t>
            </a:r>
            <a:r>
              <a:rPr lang="sk-SK" dirty="0" err="1"/>
              <a:t>Integration</a:t>
            </a:r>
            <a:r>
              <a:rPr lang="sk-SK" dirty="0"/>
              <a:t> of feature </a:t>
            </a:r>
            <a:r>
              <a:rPr lang="sk-SK" dirty="0" err="1"/>
              <a:t>models</a:t>
            </a:r>
            <a:r>
              <a:rPr lang="sk-SK" dirty="0"/>
              <a:t>: A </a:t>
            </a:r>
            <a:r>
              <a:rPr lang="sk-SK" dirty="0" err="1"/>
              <a:t>systematic</a:t>
            </a:r>
            <a:r>
              <a:rPr lang="sk-SK" dirty="0"/>
              <a:t> </a:t>
            </a:r>
            <a:r>
              <a:rPr lang="sk-SK" dirty="0" err="1"/>
              <a:t>mapping</a:t>
            </a:r>
            <a:r>
              <a:rPr lang="sk-SK" dirty="0"/>
              <a:t> study. </a:t>
            </a:r>
            <a:r>
              <a:rPr lang="sk-SK" dirty="0" err="1"/>
              <a:t>Information</a:t>
            </a:r>
            <a:r>
              <a:rPr lang="sk-SK" dirty="0"/>
              <a:t> and Software </a:t>
            </a:r>
            <a:r>
              <a:rPr lang="sk-SK" dirty="0" err="1"/>
              <a:t>Technology</a:t>
            </a:r>
            <a:r>
              <a:rPr lang="sk-SK" dirty="0"/>
              <a:t> 105 (</a:t>
            </a:r>
            <a:r>
              <a:rPr lang="sk-SK" dirty="0" err="1"/>
              <a:t>Jan</a:t>
            </a:r>
            <a:r>
              <a:rPr lang="sk-SK" dirty="0"/>
              <a:t>. 2019), 209–225. </a:t>
            </a:r>
            <a:r>
              <a:rPr lang="sk-SK" dirty="0">
                <a:hlinkClick r:id="rId3"/>
              </a:rPr>
              <a:t>https://doi.org/10. 1016/j.infsof.2018.08.016</a:t>
            </a:r>
            <a:endParaRPr lang="en-US" dirty="0"/>
          </a:p>
          <a:p>
            <a:r>
              <a:rPr lang="en-US" dirty="0"/>
              <a:t>Lynne Blair and Jianxiong Pang. 2003. Aspect-Oriented Solutions to Feature Interaction Concerns using AspectJ. (2003), 17.</a:t>
            </a:r>
          </a:p>
          <a:p>
            <a:r>
              <a:rPr lang="en-US" dirty="0"/>
              <a:t>Jan Bosch. 2000. Design &amp; Use of Software Architectures—Adopting and Evolving a Product Line Approach.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367778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obsah 4">
            <a:extLst>
              <a:ext uri="{FF2B5EF4-FFF2-40B4-BE49-F238E27FC236}">
                <a16:creationId xmlns:a16="http://schemas.microsoft.com/office/drawing/2014/main" id="{A27DA676-5416-05C6-04E8-801A45DA6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53" y="316878"/>
            <a:ext cx="8596668" cy="6541122"/>
          </a:xfrm>
        </p:spPr>
        <p:txBody>
          <a:bodyPr>
            <a:normAutofit fontScale="85000" lnSpcReduction="20000"/>
          </a:bodyPr>
          <a:lstStyle/>
          <a:p>
            <a:r>
              <a:rPr lang="sk-SK" dirty="0" err="1"/>
              <a:t>Jan</a:t>
            </a:r>
            <a:r>
              <a:rPr lang="sk-SK" dirty="0"/>
              <a:t> Bosch, </a:t>
            </a:r>
            <a:r>
              <a:rPr lang="sk-SK" dirty="0" err="1"/>
              <a:t>Gert</a:t>
            </a:r>
            <a:r>
              <a:rPr lang="sk-SK" dirty="0"/>
              <a:t> </a:t>
            </a:r>
            <a:r>
              <a:rPr lang="sk-SK" dirty="0" err="1"/>
              <a:t>Florijn</a:t>
            </a:r>
            <a:r>
              <a:rPr lang="sk-SK" dirty="0"/>
              <a:t>, </a:t>
            </a:r>
            <a:r>
              <a:rPr lang="sk-SK" dirty="0" err="1"/>
              <a:t>Danny</a:t>
            </a:r>
            <a:r>
              <a:rPr lang="sk-SK" dirty="0"/>
              <a:t> </a:t>
            </a:r>
            <a:r>
              <a:rPr lang="sk-SK" dirty="0" err="1"/>
              <a:t>Greefhorst</a:t>
            </a:r>
            <a:r>
              <a:rPr lang="sk-SK" dirty="0"/>
              <a:t>, </a:t>
            </a:r>
            <a:r>
              <a:rPr lang="sk-SK" dirty="0" err="1"/>
              <a:t>Juha</a:t>
            </a:r>
            <a:r>
              <a:rPr lang="sk-SK" dirty="0"/>
              <a:t> </a:t>
            </a:r>
            <a:r>
              <a:rPr lang="sk-SK" dirty="0" err="1"/>
              <a:t>Kuusela</a:t>
            </a:r>
            <a:r>
              <a:rPr lang="sk-SK" dirty="0"/>
              <a:t>, J. </a:t>
            </a:r>
            <a:r>
              <a:rPr lang="sk-SK" dirty="0" err="1"/>
              <a:t>Henk</a:t>
            </a:r>
            <a:r>
              <a:rPr lang="sk-SK" dirty="0"/>
              <a:t> </a:t>
            </a:r>
            <a:r>
              <a:rPr lang="sk-SK" dirty="0" err="1"/>
              <a:t>Obbink</a:t>
            </a:r>
            <a:r>
              <a:rPr lang="sk-SK" dirty="0"/>
              <a:t>, and Klaus </a:t>
            </a:r>
            <a:r>
              <a:rPr lang="sk-SK" dirty="0" err="1"/>
              <a:t>Pohl</a:t>
            </a:r>
            <a:r>
              <a:rPr lang="sk-SK" dirty="0"/>
              <a:t>. 2002. Variability </a:t>
            </a:r>
            <a:r>
              <a:rPr lang="sk-SK" dirty="0" err="1"/>
              <a:t>Issues</a:t>
            </a:r>
            <a:r>
              <a:rPr lang="sk-SK" dirty="0"/>
              <a:t> in Software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Lines</a:t>
            </a:r>
            <a:r>
              <a:rPr lang="sk-SK" dirty="0"/>
              <a:t>. In Software </a:t>
            </a:r>
            <a:r>
              <a:rPr lang="sk-SK" dirty="0" err="1"/>
              <a:t>Product-Family</a:t>
            </a:r>
            <a:r>
              <a:rPr lang="sk-SK" dirty="0"/>
              <a:t> </a:t>
            </a:r>
            <a:r>
              <a:rPr lang="sk-SK" dirty="0" err="1"/>
              <a:t>Engineering</a:t>
            </a:r>
            <a:r>
              <a:rPr lang="sk-SK" dirty="0"/>
              <a:t>, </a:t>
            </a:r>
            <a:r>
              <a:rPr lang="sk-SK" dirty="0" err="1"/>
              <a:t>Gerhard</a:t>
            </a:r>
            <a:r>
              <a:rPr lang="sk-SK" dirty="0"/>
              <a:t> </a:t>
            </a:r>
            <a:r>
              <a:rPr lang="sk-SK" dirty="0" err="1"/>
              <a:t>Goos</a:t>
            </a:r>
            <a:r>
              <a:rPr lang="sk-SK" dirty="0"/>
              <a:t>, </a:t>
            </a:r>
            <a:r>
              <a:rPr lang="sk-SK" dirty="0" err="1"/>
              <a:t>Juris</a:t>
            </a:r>
            <a:r>
              <a:rPr lang="sk-SK" dirty="0"/>
              <a:t> </a:t>
            </a:r>
            <a:r>
              <a:rPr lang="sk-SK" dirty="0" err="1"/>
              <a:t>Hartmanis</a:t>
            </a:r>
            <a:r>
              <a:rPr lang="sk-SK" dirty="0"/>
              <a:t>, </a:t>
            </a:r>
            <a:r>
              <a:rPr lang="sk-SK" dirty="0" err="1"/>
              <a:t>Jan</a:t>
            </a:r>
            <a:r>
              <a:rPr lang="sk-SK" dirty="0"/>
              <a:t> van </a:t>
            </a:r>
            <a:r>
              <a:rPr lang="sk-SK" dirty="0" err="1"/>
              <a:t>Leeuwen</a:t>
            </a:r>
            <a:r>
              <a:rPr lang="sk-SK" dirty="0"/>
              <a:t>, and Frank van der </a:t>
            </a:r>
            <a:r>
              <a:rPr lang="sk-SK" dirty="0" err="1"/>
              <a:t>Linden</a:t>
            </a:r>
            <a:r>
              <a:rPr lang="sk-SK" dirty="0"/>
              <a:t> (</a:t>
            </a:r>
            <a:r>
              <a:rPr lang="sk-SK" dirty="0" err="1"/>
              <a:t>Eds</a:t>
            </a:r>
            <a:r>
              <a:rPr lang="sk-SK" dirty="0"/>
              <a:t>.). </a:t>
            </a:r>
            <a:r>
              <a:rPr lang="sk-SK" dirty="0" err="1"/>
              <a:t>Vol</a:t>
            </a:r>
            <a:r>
              <a:rPr lang="sk-SK" dirty="0"/>
              <a:t>. 2290.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, 13–21. </a:t>
            </a:r>
            <a:r>
              <a:rPr lang="sk-SK" dirty="0">
                <a:hlinkClick r:id="rId2"/>
              </a:rPr>
              <a:t>https://doi.org/10.1007/3-540-</a:t>
            </a:r>
            <a:r>
              <a:rPr lang="sk-SK" dirty="0"/>
              <a:t>47833-7_3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Notes in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en-US" dirty="0"/>
              <a:t> </a:t>
            </a:r>
          </a:p>
          <a:p>
            <a:r>
              <a:rPr lang="en-US" dirty="0"/>
              <a:t>Jonathan Cardoso. 2021. How To Use Decorators in TypeScript. </a:t>
            </a:r>
            <a:r>
              <a:rPr lang="en-US" dirty="0">
                <a:hlinkClick r:id="rId3"/>
              </a:rPr>
              <a:t>https://www.digitalocean.com/community/tutorials/howto-use-decorators-in-typescript</a:t>
            </a:r>
            <a:endParaRPr lang="en-US" dirty="0"/>
          </a:p>
          <a:p>
            <a:r>
              <a:rPr lang="sk-SK" dirty="0" err="1"/>
              <a:t>João</a:t>
            </a:r>
            <a:r>
              <a:rPr lang="sk-SK" dirty="0"/>
              <a:t> M.P. </a:t>
            </a:r>
            <a:r>
              <a:rPr lang="sk-SK" dirty="0" err="1"/>
              <a:t>Cardoso</a:t>
            </a:r>
            <a:r>
              <a:rPr lang="sk-SK" dirty="0"/>
              <a:t>, </a:t>
            </a:r>
            <a:r>
              <a:rPr lang="sk-SK" dirty="0" err="1"/>
              <a:t>Tiago</a:t>
            </a:r>
            <a:r>
              <a:rPr lang="sk-SK" dirty="0"/>
              <a:t> </a:t>
            </a:r>
            <a:r>
              <a:rPr lang="sk-SK" dirty="0" err="1"/>
              <a:t>Carvalho</a:t>
            </a:r>
            <a:r>
              <a:rPr lang="sk-SK" dirty="0"/>
              <a:t>, José G.F. </a:t>
            </a:r>
            <a:r>
              <a:rPr lang="sk-SK" dirty="0" err="1"/>
              <a:t>Coutinho</a:t>
            </a:r>
            <a:r>
              <a:rPr lang="sk-SK" dirty="0"/>
              <a:t>, </a:t>
            </a:r>
            <a:r>
              <a:rPr lang="sk-SK" dirty="0" err="1"/>
              <a:t>Wayne</a:t>
            </a:r>
            <a:r>
              <a:rPr lang="sk-SK" dirty="0"/>
              <a:t> Luk, </a:t>
            </a:r>
            <a:r>
              <a:rPr lang="sk-SK" dirty="0" err="1"/>
              <a:t>Ricardo</a:t>
            </a:r>
            <a:r>
              <a:rPr lang="sk-SK" dirty="0"/>
              <a:t> </a:t>
            </a:r>
            <a:r>
              <a:rPr lang="sk-SK" dirty="0" err="1"/>
              <a:t>Nobre</a:t>
            </a:r>
            <a:r>
              <a:rPr lang="sk-SK" dirty="0"/>
              <a:t>, Pedro </a:t>
            </a:r>
            <a:r>
              <a:rPr lang="sk-SK" dirty="0" err="1"/>
              <a:t>Diniz</a:t>
            </a:r>
            <a:r>
              <a:rPr lang="sk-SK" dirty="0"/>
              <a:t>, and Zlatko Petrov. 2012. LARA: </a:t>
            </a:r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aspect-oriented</a:t>
            </a:r>
            <a:r>
              <a:rPr lang="sk-SK" dirty="0"/>
              <a:t> </a:t>
            </a:r>
            <a:r>
              <a:rPr lang="sk-SK" dirty="0" err="1"/>
              <a:t>programming</a:t>
            </a:r>
            <a:r>
              <a:rPr lang="sk-SK" dirty="0"/>
              <a:t> </a:t>
            </a:r>
            <a:r>
              <a:rPr lang="sk-SK" dirty="0" err="1"/>
              <a:t>language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embedded</a:t>
            </a:r>
            <a:r>
              <a:rPr lang="sk-SK" dirty="0"/>
              <a:t> </a:t>
            </a:r>
            <a:r>
              <a:rPr lang="sk-SK" dirty="0" err="1"/>
              <a:t>systems</a:t>
            </a:r>
            <a:r>
              <a:rPr lang="sk-SK" dirty="0"/>
              <a:t>. In </a:t>
            </a:r>
            <a:r>
              <a:rPr lang="sk-SK" dirty="0" err="1"/>
              <a:t>Proceedings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11th </a:t>
            </a:r>
            <a:r>
              <a:rPr lang="sk-SK" dirty="0" err="1"/>
              <a:t>annual</a:t>
            </a:r>
            <a:r>
              <a:rPr lang="sk-SK" dirty="0"/>
              <a:t> </a:t>
            </a:r>
            <a:r>
              <a:rPr lang="sk-SK" dirty="0" err="1"/>
              <a:t>international</a:t>
            </a:r>
            <a:r>
              <a:rPr lang="sk-SK" dirty="0"/>
              <a:t> </a:t>
            </a:r>
            <a:r>
              <a:rPr lang="sk-SK" dirty="0" err="1"/>
              <a:t>conference</a:t>
            </a:r>
            <a:r>
              <a:rPr lang="sk-SK" dirty="0"/>
              <a:t> on </a:t>
            </a:r>
            <a:r>
              <a:rPr lang="sk-SK" dirty="0" err="1"/>
              <a:t>Aspect-oriented</a:t>
            </a:r>
            <a:r>
              <a:rPr lang="sk-SK" dirty="0"/>
              <a:t> Software </a:t>
            </a:r>
            <a:r>
              <a:rPr lang="sk-SK" dirty="0" err="1"/>
              <a:t>Development</a:t>
            </a:r>
            <a:r>
              <a:rPr lang="sk-SK" dirty="0"/>
              <a:t> - AOSD ’12. ACM Press, </a:t>
            </a:r>
            <a:r>
              <a:rPr lang="sk-SK" dirty="0" err="1"/>
              <a:t>Potsdam</a:t>
            </a:r>
            <a:r>
              <a:rPr lang="sk-SK" dirty="0"/>
              <a:t>, </a:t>
            </a:r>
            <a:r>
              <a:rPr lang="sk-SK" dirty="0" err="1"/>
              <a:t>Germany</a:t>
            </a:r>
            <a:r>
              <a:rPr lang="sk-SK" dirty="0"/>
              <a:t>, 179. https://doi.org/10.1145/2162049.2162071 </a:t>
            </a:r>
            <a:endParaRPr lang="en-US" dirty="0"/>
          </a:p>
          <a:p>
            <a:r>
              <a:rPr lang="en-US" dirty="0"/>
              <a:t>Adrian </a:t>
            </a:r>
            <a:r>
              <a:rPr lang="en-US" dirty="0" err="1"/>
              <a:t>Colyer</a:t>
            </a:r>
            <a:r>
              <a:rPr lang="en-US" dirty="0"/>
              <a:t>, </a:t>
            </a:r>
            <a:r>
              <a:rPr lang="en-US" dirty="0" err="1"/>
              <a:t>Awais</a:t>
            </a:r>
            <a:r>
              <a:rPr lang="en-US" dirty="0"/>
              <a:t> Rashid, and Gordon Blair. 2004. On the Separation of Concerns in Program Families. (2004), 11</a:t>
            </a:r>
          </a:p>
          <a:p>
            <a:r>
              <a:rPr lang="sk-SK" dirty="0" err="1"/>
              <a:t>Tung</a:t>
            </a:r>
            <a:r>
              <a:rPr lang="sk-SK" dirty="0"/>
              <a:t> M. </a:t>
            </a:r>
            <a:r>
              <a:rPr lang="sk-SK" dirty="0" err="1"/>
              <a:t>Dao</a:t>
            </a:r>
            <a:r>
              <a:rPr lang="sk-SK" dirty="0"/>
              <a:t> and </a:t>
            </a:r>
            <a:r>
              <a:rPr lang="sk-SK" dirty="0" err="1"/>
              <a:t>Kyo</a:t>
            </a:r>
            <a:r>
              <a:rPr lang="sk-SK" dirty="0"/>
              <a:t> C. </a:t>
            </a:r>
            <a:r>
              <a:rPr lang="sk-SK" dirty="0" err="1"/>
              <a:t>Kang</a:t>
            </a:r>
            <a:r>
              <a:rPr lang="sk-SK" dirty="0"/>
              <a:t>. 2010. </a:t>
            </a:r>
            <a:r>
              <a:rPr lang="sk-SK" dirty="0" err="1"/>
              <a:t>Mapping</a:t>
            </a:r>
            <a:r>
              <a:rPr lang="sk-SK" dirty="0"/>
              <a:t> </a:t>
            </a:r>
            <a:r>
              <a:rPr lang="sk-SK" dirty="0" err="1"/>
              <a:t>Features</a:t>
            </a:r>
            <a:r>
              <a:rPr lang="sk-SK" dirty="0"/>
              <a:t> to </a:t>
            </a:r>
            <a:r>
              <a:rPr lang="sk-SK" dirty="0" err="1"/>
              <a:t>Reusable</a:t>
            </a:r>
            <a:r>
              <a:rPr lang="sk-SK" dirty="0"/>
              <a:t> </a:t>
            </a:r>
            <a:r>
              <a:rPr lang="sk-SK" dirty="0" err="1"/>
              <a:t>Components</a:t>
            </a:r>
            <a:r>
              <a:rPr lang="sk-SK" dirty="0"/>
              <a:t>: A </a:t>
            </a:r>
            <a:r>
              <a:rPr lang="sk-SK" dirty="0" err="1"/>
              <a:t>Problem</a:t>
            </a:r>
            <a:r>
              <a:rPr lang="sk-SK" dirty="0"/>
              <a:t> </a:t>
            </a:r>
            <a:r>
              <a:rPr lang="sk-SK" dirty="0" err="1"/>
              <a:t>Frames-Based</a:t>
            </a:r>
            <a:r>
              <a:rPr lang="sk-SK" dirty="0"/>
              <a:t> </a:t>
            </a:r>
            <a:r>
              <a:rPr lang="sk-SK" dirty="0" err="1"/>
              <a:t>Approach</a:t>
            </a:r>
            <a:r>
              <a:rPr lang="sk-SK" dirty="0"/>
              <a:t>. In Software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Lines</a:t>
            </a:r>
            <a:r>
              <a:rPr lang="sk-SK" dirty="0"/>
              <a:t>: </a:t>
            </a:r>
            <a:r>
              <a:rPr lang="sk-SK" dirty="0" err="1"/>
              <a:t>Going</a:t>
            </a:r>
            <a:r>
              <a:rPr lang="sk-SK" dirty="0"/>
              <a:t> </a:t>
            </a:r>
            <a:r>
              <a:rPr lang="sk-SK" dirty="0" err="1"/>
              <a:t>Beyond</a:t>
            </a:r>
            <a:r>
              <a:rPr lang="sk-SK" dirty="0"/>
              <a:t>, David </a:t>
            </a:r>
            <a:r>
              <a:rPr lang="sk-SK" dirty="0" err="1"/>
              <a:t>Hutchison</a:t>
            </a:r>
            <a:r>
              <a:rPr lang="sk-SK" dirty="0"/>
              <a:t>, </a:t>
            </a:r>
            <a:r>
              <a:rPr lang="sk-SK" dirty="0" err="1"/>
              <a:t>Takeo</a:t>
            </a:r>
            <a:r>
              <a:rPr lang="sk-SK" dirty="0"/>
              <a:t> Kanade, </a:t>
            </a:r>
            <a:r>
              <a:rPr lang="sk-SK" dirty="0" err="1"/>
              <a:t>Josef</a:t>
            </a:r>
            <a:r>
              <a:rPr lang="sk-SK" dirty="0"/>
              <a:t> </a:t>
            </a:r>
            <a:r>
              <a:rPr lang="sk-SK" dirty="0" err="1"/>
              <a:t>Kittler</a:t>
            </a:r>
            <a:r>
              <a:rPr lang="sk-SK" dirty="0"/>
              <a:t>, </a:t>
            </a:r>
            <a:r>
              <a:rPr lang="sk-SK" dirty="0" err="1"/>
              <a:t>Jon</a:t>
            </a:r>
            <a:r>
              <a:rPr lang="sk-SK" dirty="0"/>
              <a:t> M. </a:t>
            </a:r>
            <a:r>
              <a:rPr lang="sk-SK" dirty="0" err="1"/>
              <a:t>Kleinberg</a:t>
            </a:r>
            <a:r>
              <a:rPr lang="sk-SK" dirty="0"/>
              <a:t>, </a:t>
            </a:r>
            <a:r>
              <a:rPr lang="sk-SK" dirty="0" err="1"/>
              <a:t>Friedemann</a:t>
            </a:r>
            <a:r>
              <a:rPr lang="sk-SK" dirty="0"/>
              <a:t> </a:t>
            </a:r>
            <a:r>
              <a:rPr lang="sk-SK" dirty="0" err="1"/>
              <a:t>Mattern</a:t>
            </a:r>
            <a:r>
              <a:rPr lang="sk-SK" dirty="0"/>
              <a:t>, John C. </a:t>
            </a:r>
            <a:r>
              <a:rPr lang="sk-SK" dirty="0" err="1"/>
              <a:t>Mitchell</a:t>
            </a:r>
            <a:r>
              <a:rPr lang="sk-SK" dirty="0"/>
              <a:t>, </a:t>
            </a:r>
            <a:r>
              <a:rPr lang="sk-SK" dirty="0" err="1"/>
              <a:t>Moni</a:t>
            </a:r>
            <a:r>
              <a:rPr lang="sk-SK" dirty="0"/>
              <a:t> Naor, </a:t>
            </a:r>
            <a:r>
              <a:rPr lang="sk-SK" dirty="0" err="1"/>
              <a:t>Oscar</a:t>
            </a:r>
            <a:r>
              <a:rPr lang="sk-SK" dirty="0"/>
              <a:t> </a:t>
            </a:r>
            <a:r>
              <a:rPr lang="sk-SK" dirty="0" err="1"/>
              <a:t>Nierstrasz</a:t>
            </a:r>
            <a:r>
              <a:rPr lang="sk-SK" dirty="0"/>
              <a:t>, C. Pandu </a:t>
            </a:r>
            <a:r>
              <a:rPr lang="sk-SK" dirty="0" err="1"/>
              <a:t>Rangan</a:t>
            </a:r>
            <a:r>
              <a:rPr lang="sk-SK" dirty="0"/>
              <a:t>, </a:t>
            </a:r>
            <a:r>
              <a:rPr lang="sk-SK" dirty="0" err="1"/>
              <a:t>Bernhard</a:t>
            </a:r>
            <a:r>
              <a:rPr lang="sk-SK" dirty="0"/>
              <a:t> </a:t>
            </a:r>
            <a:r>
              <a:rPr lang="sk-SK" dirty="0" err="1"/>
              <a:t>Steffen</a:t>
            </a:r>
            <a:r>
              <a:rPr lang="sk-SK" dirty="0"/>
              <a:t>, </a:t>
            </a:r>
            <a:r>
              <a:rPr lang="sk-SK" dirty="0" err="1"/>
              <a:t>Madhu</a:t>
            </a:r>
            <a:r>
              <a:rPr lang="sk-SK" dirty="0"/>
              <a:t> </a:t>
            </a:r>
            <a:r>
              <a:rPr lang="sk-SK" dirty="0" err="1"/>
              <a:t>Sudan</a:t>
            </a:r>
            <a:r>
              <a:rPr lang="sk-SK" dirty="0"/>
              <a:t>, </a:t>
            </a:r>
            <a:r>
              <a:rPr lang="sk-SK" dirty="0" err="1"/>
              <a:t>Demetri</a:t>
            </a:r>
            <a:r>
              <a:rPr lang="sk-SK" dirty="0"/>
              <a:t> </a:t>
            </a:r>
            <a:r>
              <a:rPr lang="sk-SK" dirty="0" err="1"/>
              <a:t>Terzopoulos</a:t>
            </a:r>
            <a:r>
              <a:rPr lang="sk-SK" dirty="0"/>
              <a:t>, </a:t>
            </a:r>
            <a:r>
              <a:rPr lang="sk-SK" dirty="0" err="1"/>
              <a:t>Doug</a:t>
            </a:r>
            <a:r>
              <a:rPr lang="sk-SK" dirty="0"/>
              <a:t> </a:t>
            </a:r>
            <a:r>
              <a:rPr lang="sk-SK" dirty="0" err="1"/>
              <a:t>Tygar</a:t>
            </a:r>
            <a:r>
              <a:rPr lang="sk-SK" dirty="0"/>
              <a:t>, </a:t>
            </a:r>
            <a:r>
              <a:rPr lang="sk-SK" dirty="0" err="1"/>
              <a:t>Moshe</a:t>
            </a:r>
            <a:r>
              <a:rPr lang="sk-SK" dirty="0"/>
              <a:t> Y. </a:t>
            </a:r>
            <a:r>
              <a:rPr lang="sk-SK" dirty="0" err="1"/>
              <a:t>Vardi</a:t>
            </a:r>
            <a:r>
              <a:rPr lang="sk-SK" dirty="0"/>
              <a:t>, </a:t>
            </a:r>
            <a:r>
              <a:rPr lang="sk-SK" dirty="0" err="1"/>
              <a:t>Gerhard</a:t>
            </a:r>
            <a:r>
              <a:rPr lang="sk-SK" dirty="0"/>
              <a:t> </a:t>
            </a:r>
            <a:r>
              <a:rPr lang="sk-SK" dirty="0" err="1"/>
              <a:t>Weikum</a:t>
            </a:r>
            <a:r>
              <a:rPr lang="sk-SK" dirty="0"/>
              <a:t>, </a:t>
            </a:r>
            <a:r>
              <a:rPr lang="sk-SK" dirty="0" err="1"/>
              <a:t>Jan</a:t>
            </a:r>
            <a:r>
              <a:rPr lang="sk-SK" dirty="0"/>
              <a:t> Bosch, and </a:t>
            </a:r>
            <a:r>
              <a:rPr lang="sk-SK" dirty="0" err="1"/>
              <a:t>Jaejoon</a:t>
            </a:r>
            <a:r>
              <a:rPr lang="sk-SK" dirty="0"/>
              <a:t> </a:t>
            </a:r>
            <a:r>
              <a:rPr lang="sk-SK" dirty="0" err="1"/>
              <a:t>Lee</a:t>
            </a:r>
            <a:r>
              <a:rPr lang="sk-SK" dirty="0"/>
              <a:t> (</a:t>
            </a:r>
            <a:r>
              <a:rPr lang="sk-SK" dirty="0" err="1"/>
              <a:t>Eds</a:t>
            </a:r>
            <a:r>
              <a:rPr lang="sk-SK" dirty="0"/>
              <a:t>.). </a:t>
            </a:r>
            <a:r>
              <a:rPr lang="sk-SK" dirty="0" err="1"/>
              <a:t>Vol</a:t>
            </a:r>
            <a:r>
              <a:rPr lang="sk-SK" dirty="0"/>
              <a:t>. 6287.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, 377–392. https://doi.org/10.1007/978-3-642-15579-6_26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Notes in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sk-SK" dirty="0"/>
              <a:t>. </a:t>
            </a:r>
            <a:endParaRPr lang="en-US" dirty="0"/>
          </a:p>
          <a:p>
            <a:r>
              <a:rPr lang="sk-SK" dirty="0" err="1"/>
              <a:t>Ebru</a:t>
            </a:r>
            <a:r>
              <a:rPr lang="sk-SK" dirty="0"/>
              <a:t> </a:t>
            </a:r>
            <a:r>
              <a:rPr lang="sk-SK" dirty="0" err="1"/>
              <a:t>Dincel</a:t>
            </a:r>
            <a:r>
              <a:rPr lang="sk-SK" dirty="0"/>
              <a:t>, </a:t>
            </a:r>
            <a:r>
              <a:rPr lang="sk-SK" dirty="0" err="1"/>
              <a:t>Nenad</a:t>
            </a:r>
            <a:r>
              <a:rPr lang="sk-SK" dirty="0"/>
              <a:t> </a:t>
            </a:r>
            <a:r>
              <a:rPr lang="sk-SK" dirty="0" err="1"/>
              <a:t>Medvidovic</a:t>
            </a:r>
            <a:r>
              <a:rPr lang="sk-SK" dirty="0"/>
              <a:t>, and </a:t>
            </a:r>
            <a:r>
              <a:rPr lang="sk-SK" dirty="0" err="1"/>
              <a:t>André</a:t>
            </a:r>
            <a:r>
              <a:rPr lang="sk-SK" dirty="0"/>
              <a:t> van der </a:t>
            </a:r>
            <a:r>
              <a:rPr lang="sk-SK" dirty="0" err="1"/>
              <a:t>Hoek</a:t>
            </a:r>
            <a:r>
              <a:rPr lang="sk-SK" dirty="0"/>
              <a:t>. 2002. </a:t>
            </a:r>
            <a:r>
              <a:rPr lang="sk-SK" dirty="0" err="1"/>
              <a:t>Measuring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Architectures</a:t>
            </a:r>
            <a:r>
              <a:rPr lang="sk-SK" dirty="0"/>
              <a:t>. In Software </a:t>
            </a:r>
            <a:r>
              <a:rPr lang="sk-SK" dirty="0" err="1"/>
              <a:t>Product-Family</a:t>
            </a:r>
            <a:r>
              <a:rPr lang="sk-SK" dirty="0"/>
              <a:t> </a:t>
            </a:r>
            <a:r>
              <a:rPr lang="sk-SK" dirty="0" err="1"/>
              <a:t>Engineering</a:t>
            </a:r>
            <a:r>
              <a:rPr lang="sk-SK" dirty="0"/>
              <a:t>, </a:t>
            </a:r>
            <a:r>
              <a:rPr lang="sk-SK" dirty="0" err="1"/>
              <a:t>Gerhard</a:t>
            </a:r>
            <a:r>
              <a:rPr lang="sk-SK" dirty="0"/>
              <a:t> </a:t>
            </a:r>
            <a:r>
              <a:rPr lang="sk-SK" dirty="0" err="1"/>
              <a:t>Goos</a:t>
            </a:r>
            <a:r>
              <a:rPr lang="sk-SK" dirty="0"/>
              <a:t>, </a:t>
            </a:r>
            <a:r>
              <a:rPr lang="sk-SK" dirty="0" err="1"/>
              <a:t>Juris</a:t>
            </a:r>
            <a:r>
              <a:rPr lang="sk-SK" dirty="0"/>
              <a:t> </a:t>
            </a:r>
            <a:r>
              <a:rPr lang="sk-SK" dirty="0" err="1"/>
              <a:t>Hartmanis</a:t>
            </a:r>
            <a:r>
              <a:rPr lang="sk-SK" dirty="0"/>
              <a:t>, </a:t>
            </a:r>
            <a:r>
              <a:rPr lang="sk-SK" dirty="0" err="1"/>
              <a:t>Jan</a:t>
            </a:r>
            <a:r>
              <a:rPr lang="sk-SK" dirty="0"/>
              <a:t> van </a:t>
            </a:r>
            <a:r>
              <a:rPr lang="sk-SK" dirty="0" err="1"/>
              <a:t>Leeuwen</a:t>
            </a:r>
            <a:r>
              <a:rPr lang="sk-SK" dirty="0"/>
              <a:t>, and Frank van der </a:t>
            </a:r>
            <a:r>
              <a:rPr lang="sk-SK" dirty="0" err="1"/>
              <a:t>Linden</a:t>
            </a:r>
            <a:r>
              <a:rPr lang="sk-SK" dirty="0"/>
              <a:t> (</a:t>
            </a:r>
            <a:r>
              <a:rPr lang="sk-SK" dirty="0" err="1"/>
              <a:t>Eds</a:t>
            </a:r>
            <a:r>
              <a:rPr lang="sk-SK" dirty="0"/>
              <a:t>.). </a:t>
            </a:r>
            <a:r>
              <a:rPr lang="sk-SK" dirty="0" err="1"/>
              <a:t>Vol</a:t>
            </a:r>
            <a:r>
              <a:rPr lang="sk-SK" dirty="0"/>
              <a:t>. 2290.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, 346–352. https://doi.org/10.1007/3-540-47833-7_31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Notes in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sk-SK" dirty="0"/>
              <a:t>.</a:t>
            </a:r>
            <a:endParaRPr lang="en-US" dirty="0"/>
          </a:p>
          <a:p>
            <a:r>
              <a:rPr lang="en-US" dirty="0"/>
              <a:t>Chethana </a:t>
            </a:r>
            <a:r>
              <a:rPr lang="en-US" dirty="0" err="1"/>
              <a:t>Kuloor</a:t>
            </a:r>
            <a:r>
              <a:rPr lang="en-US" dirty="0"/>
              <a:t> Armin </a:t>
            </a:r>
            <a:r>
              <a:rPr lang="en-US" dirty="0" err="1"/>
              <a:t>Eberlein</a:t>
            </a:r>
            <a:r>
              <a:rPr lang="en-US" dirty="0"/>
              <a:t>. 2002. Requirements Engineering for Software Product Lines. (2002), 12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64775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FD3B97C5-7A72-03A8-434D-38238C9D8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t="4284" r="11468" b="4931"/>
          <a:stretch/>
        </p:blipFill>
        <p:spPr>
          <a:xfrm>
            <a:off x="4068770" y="464884"/>
            <a:ext cx="8051180" cy="560390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401A63A0-9C11-8309-FD43-00D6A7BEA0CA}"/>
              </a:ext>
            </a:extLst>
          </p:cNvPr>
          <p:cNvSpPr txBox="1"/>
          <p:nvPr/>
        </p:nvSpPr>
        <p:spPr>
          <a:xfrm>
            <a:off x="2560711" y="766332"/>
            <a:ext cx="1334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Selected</a:t>
            </a:r>
          </a:p>
          <a:p>
            <a:endParaRPr lang="en-US" dirty="0"/>
          </a:p>
          <a:p>
            <a:r>
              <a:rPr lang="en-US" dirty="0"/>
              <a:t>Unselected</a:t>
            </a:r>
          </a:p>
        </p:txBody>
      </p:sp>
      <p:sp>
        <p:nvSpPr>
          <p:cNvPr id="6" name="Šípka: nadol 5">
            <a:extLst>
              <a:ext uri="{FF2B5EF4-FFF2-40B4-BE49-F238E27FC236}">
                <a16:creationId xmlns:a16="http://schemas.microsoft.com/office/drawing/2014/main" id="{3AC92A83-8319-31C8-FDAB-041D896ABCC8}"/>
              </a:ext>
            </a:extLst>
          </p:cNvPr>
          <p:cNvSpPr/>
          <p:nvPr/>
        </p:nvSpPr>
        <p:spPr>
          <a:xfrm rot="6296570">
            <a:off x="3909610" y="636533"/>
            <a:ext cx="306475" cy="101211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Šípka: nadol 6">
            <a:extLst>
              <a:ext uri="{FF2B5EF4-FFF2-40B4-BE49-F238E27FC236}">
                <a16:creationId xmlns:a16="http://schemas.microsoft.com/office/drawing/2014/main" id="{53704740-9524-4894-45BE-F3AED3559FC7}"/>
              </a:ext>
            </a:extLst>
          </p:cNvPr>
          <p:cNvSpPr/>
          <p:nvPr/>
        </p:nvSpPr>
        <p:spPr>
          <a:xfrm rot="4514509">
            <a:off x="4004764" y="1023024"/>
            <a:ext cx="324062" cy="7157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E7947292-DDB9-6B66-C03D-313F382678C1}"/>
              </a:ext>
            </a:extLst>
          </p:cNvPr>
          <p:cNvSpPr txBox="1"/>
          <p:nvPr/>
        </p:nvSpPr>
        <p:spPr>
          <a:xfrm>
            <a:off x="5356439" y="-26355"/>
            <a:ext cx="383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How target models vary, based on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C33F7BCE-4F1E-7810-536A-BB34536AB8CD}"/>
              </a:ext>
            </a:extLst>
          </p:cNvPr>
          <p:cNvSpPr/>
          <p:nvPr/>
        </p:nvSpPr>
        <p:spPr>
          <a:xfrm>
            <a:off x="8742425" y="901117"/>
            <a:ext cx="1287254" cy="7425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Šípka: v tvare U 10">
            <a:extLst>
              <a:ext uri="{FF2B5EF4-FFF2-40B4-BE49-F238E27FC236}">
                <a16:creationId xmlns:a16="http://schemas.microsoft.com/office/drawing/2014/main" id="{D26DBE50-1058-78EE-6A0C-2D457377C04F}"/>
              </a:ext>
            </a:extLst>
          </p:cNvPr>
          <p:cNvSpPr/>
          <p:nvPr/>
        </p:nvSpPr>
        <p:spPr>
          <a:xfrm flipH="1">
            <a:off x="3207294" y="341814"/>
            <a:ext cx="6159589" cy="657289"/>
          </a:xfrm>
          <a:prstGeom prst="uturnArrow">
            <a:avLst>
              <a:gd name="adj1" fmla="val 14754"/>
              <a:gd name="adj2" fmla="val 25000"/>
              <a:gd name="adj3" fmla="val 31271"/>
              <a:gd name="adj4" fmla="val 43729"/>
              <a:gd name="adj5" fmla="val 75000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0AA0824D-23BF-C3A5-019F-81947DEEF9F3}"/>
              </a:ext>
            </a:extLst>
          </p:cNvPr>
          <p:cNvSpPr txBox="1"/>
          <p:nvPr/>
        </p:nvSpPr>
        <p:spPr>
          <a:xfrm>
            <a:off x="3996976" y="410476"/>
            <a:ext cx="23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„Adapters“ of </a:t>
            </a:r>
          </a:p>
          <a:p>
            <a:r>
              <a:rPr lang="en-US" b="1" dirty="0">
                <a:solidFill>
                  <a:srgbClr val="00B0F0"/>
                </a:solidFill>
              </a:rPr>
              <a:t>variability modeling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0B8327B6-3DE1-C7E0-5BB7-7136F49C05B4}"/>
              </a:ext>
            </a:extLst>
          </p:cNvPr>
          <p:cNvSpPr txBox="1"/>
          <p:nvPr/>
        </p:nvSpPr>
        <p:spPr>
          <a:xfrm>
            <a:off x="5815379" y="1548614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FODA, DSL</a:t>
            </a:r>
          </a:p>
          <a:p>
            <a:endParaRPr lang="en-US" dirty="0"/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8DC9D66F-F445-428D-587A-8CE9E267C58E}"/>
              </a:ext>
            </a:extLst>
          </p:cNvPr>
          <p:cNvSpPr/>
          <p:nvPr/>
        </p:nvSpPr>
        <p:spPr>
          <a:xfrm>
            <a:off x="4338702" y="1058320"/>
            <a:ext cx="2801564" cy="83478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3E40423-DF39-6B14-48B9-11D55DFDCB68}"/>
              </a:ext>
            </a:extLst>
          </p:cNvPr>
          <p:cNvSpPr txBox="1"/>
          <p:nvPr/>
        </p:nvSpPr>
        <p:spPr>
          <a:xfrm>
            <a:off x="313710" y="1918753"/>
            <a:ext cx="4071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Prescribed by variability model:</a:t>
            </a:r>
          </a:p>
          <a:p>
            <a:r>
              <a:rPr lang="en-US" dirty="0"/>
              <a:t>	-what they may have</a:t>
            </a:r>
          </a:p>
          <a:p>
            <a:r>
              <a:rPr lang="en-US" dirty="0"/>
              <a:t>	-constraints governing selections</a:t>
            </a: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84CB2059-73C4-CBB7-9454-913A41059777}"/>
              </a:ext>
            </a:extLst>
          </p:cNvPr>
          <p:cNvSpPr txBox="1"/>
          <p:nvPr/>
        </p:nvSpPr>
        <p:spPr>
          <a:xfrm>
            <a:off x="7945751" y="1511500"/>
            <a:ext cx="26356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Architecture, </a:t>
            </a:r>
          </a:p>
          <a:p>
            <a:r>
              <a:rPr lang="en-US" b="1" dirty="0">
                <a:solidFill>
                  <a:schemeClr val="bg1"/>
                </a:solidFill>
              </a:rPr>
              <a:t>requirement models...</a:t>
            </a:r>
          </a:p>
          <a:p>
            <a:endParaRPr lang="en-US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653536F0-8184-0DD0-ADE8-83C9FB1D9902}"/>
              </a:ext>
            </a:extLst>
          </p:cNvPr>
          <p:cNvSpPr txBox="1"/>
          <p:nvPr/>
        </p:nvSpPr>
        <p:spPr>
          <a:xfrm rot="20914650">
            <a:off x="9376751" y="615591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Describing product line</a:t>
            </a:r>
          </a:p>
        </p:txBody>
      </p:sp>
      <p:cxnSp>
        <p:nvCxnSpPr>
          <p:cNvPr id="19" name="Rovná spojovacia šípka 18">
            <a:extLst>
              <a:ext uri="{FF2B5EF4-FFF2-40B4-BE49-F238E27FC236}">
                <a16:creationId xmlns:a16="http://schemas.microsoft.com/office/drawing/2014/main" id="{BE29C04B-56A8-8597-B024-922C99DB7E4A}"/>
              </a:ext>
            </a:extLst>
          </p:cNvPr>
          <p:cNvCxnSpPr>
            <a:cxnSpLocks/>
          </p:cNvCxnSpPr>
          <p:nvPr/>
        </p:nvCxnSpPr>
        <p:spPr>
          <a:xfrm>
            <a:off x="5358826" y="1686248"/>
            <a:ext cx="77077" cy="145713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5" name="BlokTextu 24">
            <a:extLst>
              <a:ext uri="{FF2B5EF4-FFF2-40B4-BE49-F238E27FC236}">
                <a16:creationId xmlns:a16="http://schemas.microsoft.com/office/drawing/2014/main" id="{F5266EE1-5403-A9FC-DC8E-C6B5DB8BC401}"/>
              </a:ext>
            </a:extLst>
          </p:cNvPr>
          <p:cNvSpPr txBox="1"/>
          <p:nvPr/>
        </p:nvSpPr>
        <p:spPr>
          <a:xfrm>
            <a:off x="4623501" y="2225654"/>
            <a:ext cx="881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 to 1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mapping</a:t>
            </a:r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66E2EEDA-2894-42DB-4FF4-F01440021437}"/>
              </a:ext>
            </a:extLst>
          </p:cNvPr>
          <p:cNvSpPr txBox="1"/>
          <p:nvPr/>
        </p:nvSpPr>
        <p:spPr>
          <a:xfrm>
            <a:off x="9366884" y="28083"/>
            <a:ext cx="318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DESCRIBED WITH VARIANT</a:t>
            </a:r>
          </a:p>
        </p:txBody>
      </p:sp>
      <p:sp>
        <p:nvSpPr>
          <p:cNvPr id="28" name="Obdĺžnik 27">
            <a:extLst>
              <a:ext uri="{FF2B5EF4-FFF2-40B4-BE49-F238E27FC236}">
                <a16:creationId xmlns:a16="http://schemas.microsoft.com/office/drawing/2014/main" id="{DA5F7CAD-69D3-D503-0443-36349EEE94E3}"/>
              </a:ext>
            </a:extLst>
          </p:cNvPr>
          <p:cNvSpPr/>
          <p:nvPr/>
        </p:nvSpPr>
        <p:spPr>
          <a:xfrm>
            <a:off x="4925678" y="3726365"/>
            <a:ext cx="2456431" cy="30183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7B1B8EA9-2CE9-8CDF-8791-0CB4699C11D8}"/>
              </a:ext>
            </a:extLst>
          </p:cNvPr>
          <p:cNvSpPr txBox="1"/>
          <p:nvPr/>
        </p:nvSpPr>
        <p:spPr>
          <a:xfrm>
            <a:off x="779579" y="4350768"/>
            <a:ext cx="288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VARIABILITY OPERATIONS</a:t>
            </a:r>
          </a:p>
        </p:txBody>
      </p:sp>
      <p:sp>
        <p:nvSpPr>
          <p:cNvPr id="30" name="Šípka: nadol 29">
            <a:extLst>
              <a:ext uri="{FF2B5EF4-FFF2-40B4-BE49-F238E27FC236}">
                <a16:creationId xmlns:a16="http://schemas.microsoft.com/office/drawing/2014/main" id="{DE1A86AB-130E-3B21-1DED-ADA3006A8262}"/>
              </a:ext>
            </a:extLst>
          </p:cNvPr>
          <p:cNvSpPr/>
          <p:nvPr/>
        </p:nvSpPr>
        <p:spPr>
          <a:xfrm rot="4860327">
            <a:off x="4164929" y="3628260"/>
            <a:ext cx="234191" cy="12147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F6CF106A-7549-50FF-F929-CA38140CFE2D}"/>
              </a:ext>
            </a:extLst>
          </p:cNvPr>
          <p:cNvSpPr txBox="1"/>
          <p:nvPr/>
        </p:nvSpPr>
        <p:spPr>
          <a:xfrm>
            <a:off x="1019092" y="4630892"/>
            <a:ext cx="2719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handle:</a:t>
            </a:r>
          </a:p>
          <a:p>
            <a:r>
              <a:rPr lang="en-US" dirty="0"/>
              <a:t>	-positive variability</a:t>
            </a:r>
          </a:p>
          <a:p>
            <a:r>
              <a:rPr lang="en-US" dirty="0"/>
              <a:t>	-negative variability</a:t>
            </a:r>
          </a:p>
        </p:txBody>
      </p:sp>
      <p:sp>
        <p:nvSpPr>
          <p:cNvPr id="32" name="Šípka: nadol 31">
            <a:extLst>
              <a:ext uri="{FF2B5EF4-FFF2-40B4-BE49-F238E27FC236}">
                <a16:creationId xmlns:a16="http://schemas.microsoft.com/office/drawing/2014/main" id="{80D38920-EFFD-4CCD-A9AE-62D56C874912}"/>
              </a:ext>
            </a:extLst>
          </p:cNvPr>
          <p:cNvSpPr/>
          <p:nvPr/>
        </p:nvSpPr>
        <p:spPr>
          <a:xfrm rot="5701490">
            <a:off x="3831014" y="3047084"/>
            <a:ext cx="235244" cy="58229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CB78FDB8-AE69-2A18-8FE5-6D1BE2145D8A}"/>
              </a:ext>
            </a:extLst>
          </p:cNvPr>
          <p:cNvSpPr txBox="1"/>
          <p:nvPr/>
        </p:nvSpPr>
        <p:spPr>
          <a:xfrm>
            <a:off x="236214" y="3032880"/>
            <a:ext cx="3611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DEFINE CONCERNS to variability</a:t>
            </a:r>
          </a:p>
          <a:p>
            <a:r>
              <a:rPr lang="en-US" b="1" dirty="0">
                <a:solidFill>
                  <a:srgbClr val="00B0F0"/>
                </a:solidFill>
              </a:rPr>
              <a:t> rather than target models</a:t>
            </a:r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FBD7C109-CCAC-3A48-A46F-0B623CF07D19}"/>
              </a:ext>
            </a:extLst>
          </p:cNvPr>
          <p:cNvSpPr txBox="1"/>
          <p:nvPr/>
        </p:nvSpPr>
        <p:spPr>
          <a:xfrm>
            <a:off x="553847" y="3603022"/>
            <a:ext cx="3146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With AND, OR NOT operators</a:t>
            </a:r>
          </a:p>
        </p:txBody>
      </p:sp>
      <p:sp>
        <p:nvSpPr>
          <p:cNvPr id="35" name="BlokTextu 34">
            <a:extLst>
              <a:ext uri="{FF2B5EF4-FFF2-40B4-BE49-F238E27FC236}">
                <a16:creationId xmlns:a16="http://schemas.microsoft.com/office/drawing/2014/main" id="{24603DE2-F15A-E733-F5CC-7B1221667A28}"/>
              </a:ext>
            </a:extLst>
          </p:cNvPr>
          <p:cNvSpPr txBox="1"/>
          <p:nvPr/>
        </p:nvSpPr>
        <p:spPr>
          <a:xfrm>
            <a:off x="9237187" y="2271519"/>
            <a:ext cx="2804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Order of used actions</a:t>
            </a:r>
          </a:p>
          <a:p>
            <a:endParaRPr lang="en-US" dirty="0"/>
          </a:p>
        </p:txBody>
      </p:sp>
      <p:sp>
        <p:nvSpPr>
          <p:cNvPr id="36" name="BlokTextu 35">
            <a:extLst>
              <a:ext uri="{FF2B5EF4-FFF2-40B4-BE49-F238E27FC236}">
                <a16:creationId xmlns:a16="http://schemas.microsoft.com/office/drawing/2014/main" id="{5E3F65BB-6761-30A5-C03B-523D893BDD1E}"/>
              </a:ext>
            </a:extLst>
          </p:cNvPr>
          <p:cNvSpPr txBox="1"/>
          <p:nvPr/>
        </p:nvSpPr>
        <p:spPr>
          <a:xfrm>
            <a:off x="9758748" y="2775849"/>
            <a:ext cx="822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Set of</a:t>
            </a:r>
          </a:p>
          <a:p>
            <a:endParaRPr lang="en-US" dirty="0"/>
          </a:p>
        </p:txBody>
      </p:sp>
      <p:sp>
        <p:nvSpPr>
          <p:cNvPr id="37" name="BlokTextu 36">
            <a:extLst>
              <a:ext uri="{FF2B5EF4-FFF2-40B4-BE49-F238E27FC236}">
                <a16:creationId xmlns:a16="http://schemas.microsoft.com/office/drawing/2014/main" id="{4CC91A63-0EDA-AF07-6F63-AC5CB286AD81}"/>
              </a:ext>
            </a:extLst>
          </p:cNvPr>
          <p:cNvSpPr txBox="1"/>
          <p:nvPr/>
        </p:nvSpPr>
        <p:spPr>
          <a:xfrm>
            <a:off x="9953842" y="3422180"/>
            <a:ext cx="1935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Define name for</a:t>
            </a:r>
          </a:p>
          <a:p>
            <a:endParaRPr lang="en-US" dirty="0"/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00C0BC4E-20A0-4477-2A6F-9C9E307545F0}"/>
              </a:ext>
            </a:extLst>
          </p:cNvPr>
          <p:cNvSpPr txBox="1"/>
          <p:nvPr/>
        </p:nvSpPr>
        <p:spPr>
          <a:xfrm>
            <a:off x="11102970" y="2740999"/>
            <a:ext cx="1151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B0F0"/>
                </a:solidFill>
              </a:rPr>
              <a:t>Denoted </a:t>
            </a:r>
          </a:p>
          <a:p>
            <a:r>
              <a:rPr lang="en-US" b="1" i="1" dirty="0">
                <a:solidFill>
                  <a:srgbClr val="00B0F0"/>
                </a:solidFill>
              </a:rPr>
              <a:t>by</a:t>
            </a:r>
          </a:p>
          <a:p>
            <a:endParaRPr lang="en-US" dirty="0"/>
          </a:p>
        </p:txBody>
      </p:sp>
      <p:sp>
        <p:nvSpPr>
          <p:cNvPr id="39" name="BlokTextu 38">
            <a:extLst>
              <a:ext uri="{FF2B5EF4-FFF2-40B4-BE49-F238E27FC236}">
                <a16:creationId xmlns:a16="http://schemas.microsoft.com/office/drawing/2014/main" id="{DA4917D7-EC0B-87D6-C7C7-287A7B516536}"/>
              </a:ext>
            </a:extLst>
          </p:cNvPr>
          <p:cNvSpPr txBox="1"/>
          <p:nvPr/>
        </p:nvSpPr>
        <p:spPr>
          <a:xfrm>
            <a:off x="8065256" y="5384345"/>
            <a:ext cx="2680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Enables the pointcut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 expression to be build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BlokTextu 39">
            <a:extLst>
              <a:ext uri="{FF2B5EF4-FFF2-40B4-BE49-F238E27FC236}">
                <a16:creationId xmlns:a16="http://schemas.microsoft.com/office/drawing/2014/main" id="{F10C8382-B9C4-200A-E782-C754745F2AA6}"/>
              </a:ext>
            </a:extLst>
          </p:cNvPr>
          <p:cNvSpPr txBox="1"/>
          <p:nvPr/>
        </p:nvSpPr>
        <p:spPr>
          <a:xfrm>
            <a:off x="6013510" y="4573423"/>
            <a:ext cx="1914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Text to identify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set of model 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elements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BlokTextu 40">
            <a:extLst>
              <a:ext uri="{FF2B5EF4-FFF2-40B4-BE49-F238E27FC236}">
                <a16:creationId xmlns:a16="http://schemas.microsoft.com/office/drawing/2014/main" id="{21AA7004-8266-8A80-4C41-AE7220270BFB}"/>
              </a:ext>
            </a:extLst>
          </p:cNvPr>
          <p:cNvSpPr txBox="1"/>
          <p:nvPr/>
        </p:nvSpPr>
        <p:spPr>
          <a:xfrm>
            <a:off x="6064006" y="538021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Name, wildcard</a:t>
            </a:r>
          </a:p>
        </p:txBody>
      </p:sp>
      <p:sp>
        <p:nvSpPr>
          <p:cNvPr id="42" name="Nadpis 1">
            <a:extLst>
              <a:ext uri="{FF2B5EF4-FFF2-40B4-BE49-F238E27FC236}">
                <a16:creationId xmlns:a16="http://schemas.microsoft.com/office/drawing/2014/main" id="{ACD67BC2-1E44-AA95-511E-052B1E1FD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3" y="40763"/>
            <a:ext cx="3390394" cy="862443"/>
          </a:xfrm>
        </p:spPr>
        <p:txBody>
          <a:bodyPr>
            <a:noAutofit/>
          </a:bodyPr>
          <a:lstStyle/>
          <a:p>
            <a:r>
              <a:rPr lang="en-US" sz="4400" b="1" dirty="0"/>
              <a:t>Meta-model Concepts</a:t>
            </a:r>
          </a:p>
        </p:txBody>
      </p:sp>
      <p:sp>
        <p:nvSpPr>
          <p:cNvPr id="43" name="BlokTextu 42">
            <a:extLst>
              <a:ext uri="{FF2B5EF4-FFF2-40B4-BE49-F238E27FC236}">
                <a16:creationId xmlns:a16="http://schemas.microsoft.com/office/drawing/2014/main" id="{4B10D35D-CBA5-5CE3-298D-3885367540AC}"/>
              </a:ext>
            </a:extLst>
          </p:cNvPr>
          <p:cNvSpPr txBox="1"/>
          <p:nvPr/>
        </p:nvSpPr>
        <p:spPr>
          <a:xfrm>
            <a:off x="669814" y="6101218"/>
            <a:ext cx="11313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b="0" i="0" dirty="0">
                <a:effectLst/>
                <a:latin typeface="inherit"/>
              </a:rPr>
              <a:t>Rashid, A., Royer, J., &amp; </a:t>
            </a:r>
            <a:r>
              <a:rPr lang="en-US" b="0" i="0" dirty="0" err="1">
                <a:effectLst/>
                <a:latin typeface="inherit"/>
              </a:rPr>
              <a:t>Rummler</a:t>
            </a:r>
            <a:r>
              <a:rPr lang="en-US" b="0" i="0" dirty="0">
                <a:effectLst/>
                <a:latin typeface="inherit"/>
              </a:rPr>
              <a:t>, A. (Eds.). (2011). </a:t>
            </a:r>
            <a:r>
              <a:rPr lang="en-US" b="0" i="1" dirty="0">
                <a:effectLst/>
                <a:latin typeface="noto sans" panose="020B0502040504020204" pitchFamily="34"/>
              </a:rPr>
              <a:t>Aspect-Oriented, Model-Driven  Software Product Lines: The AMPLE Way</a:t>
            </a:r>
            <a:r>
              <a:rPr lang="en-US" b="0" i="0" dirty="0">
                <a:effectLst/>
                <a:latin typeface="inherit"/>
              </a:rPr>
              <a:t>. Cambridge: Cambridge University Press. doi:10.1017/CBO9781139003629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6440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obsah 4">
            <a:extLst>
              <a:ext uri="{FF2B5EF4-FFF2-40B4-BE49-F238E27FC236}">
                <a16:creationId xmlns:a16="http://schemas.microsoft.com/office/drawing/2014/main" id="{CBDB391B-7355-2851-58CE-3A7D73AF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53" y="316878"/>
            <a:ext cx="8596668" cy="6541122"/>
          </a:xfrm>
        </p:spPr>
        <p:txBody>
          <a:bodyPr>
            <a:normAutofit fontScale="92500" lnSpcReduction="20000"/>
          </a:bodyPr>
          <a:lstStyle/>
          <a:p>
            <a:r>
              <a:rPr lang="sk-SK" dirty="0" err="1"/>
              <a:t>Eun</a:t>
            </a:r>
            <a:r>
              <a:rPr lang="sk-SK" dirty="0"/>
              <a:t> </a:t>
            </a:r>
            <a:r>
              <a:rPr lang="sk-SK" dirty="0" err="1"/>
              <a:t>Sook</a:t>
            </a:r>
            <a:r>
              <a:rPr lang="sk-SK" dirty="0"/>
              <a:t> </a:t>
            </a:r>
            <a:r>
              <a:rPr lang="sk-SK" dirty="0" err="1"/>
              <a:t>Cho</a:t>
            </a:r>
            <a:r>
              <a:rPr lang="sk-SK" dirty="0"/>
              <a:t>, Min Sun Kim, and </a:t>
            </a:r>
            <a:r>
              <a:rPr lang="sk-SK" dirty="0" err="1"/>
              <a:t>Soo</a:t>
            </a:r>
            <a:r>
              <a:rPr lang="sk-SK" dirty="0"/>
              <a:t> </a:t>
            </a:r>
            <a:r>
              <a:rPr lang="sk-SK" dirty="0" err="1"/>
              <a:t>Dong</a:t>
            </a:r>
            <a:r>
              <a:rPr lang="sk-SK" dirty="0"/>
              <a:t> Kim. 2001. </a:t>
            </a:r>
            <a:r>
              <a:rPr lang="sk-SK" dirty="0" err="1"/>
              <a:t>Component</a:t>
            </a:r>
            <a:r>
              <a:rPr lang="sk-SK" dirty="0"/>
              <a:t> </a:t>
            </a:r>
            <a:r>
              <a:rPr lang="sk-SK" dirty="0" err="1"/>
              <a:t>metrics</a:t>
            </a:r>
            <a:r>
              <a:rPr lang="sk-SK" dirty="0"/>
              <a:t> to </a:t>
            </a:r>
            <a:r>
              <a:rPr lang="sk-SK" dirty="0" err="1"/>
              <a:t>measure</a:t>
            </a:r>
            <a:r>
              <a:rPr lang="sk-SK" dirty="0"/>
              <a:t> </a:t>
            </a:r>
            <a:r>
              <a:rPr lang="sk-SK" dirty="0" err="1"/>
              <a:t>component</a:t>
            </a:r>
            <a:r>
              <a:rPr lang="sk-SK" dirty="0"/>
              <a:t> </a:t>
            </a:r>
            <a:r>
              <a:rPr lang="sk-SK" dirty="0" err="1"/>
              <a:t>quality</a:t>
            </a:r>
            <a:r>
              <a:rPr lang="sk-SK" dirty="0"/>
              <a:t>. In </a:t>
            </a:r>
            <a:r>
              <a:rPr lang="sk-SK" dirty="0" err="1"/>
              <a:t>Proceedings</a:t>
            </a:r>
            <a:r>
              <a:rPr lang="sk-SK" dirty="0"/>
              <a:t> </a:t>
            </a:r>
            <a:r>
              <a:rPr lang="sk-SK" dirty="0" err="1"/>
              <a:t>Eighth</a:t>
            </a:r>
            <a:r>
              <a:rPr lang="sk-SK" dirty="0"/>
              <a:t> </a:t>
            </a:r>
            <a:r>
              <a:rPr lang="sk-SK" dirty="0" err="1"/>
              <a:t>Asia-Pacific</a:t>
            </a:r>
            <a:r>
              <a:rPr lang="sk-SK" dirty="0"/>
              <a:t> Software </a:t>
            </a:r>
            <a:r>
              <a:rPr lang="sk-SK" dirty="0" err="1"/>
              <a:t>Engineering</a:t>
            </a:r>
            <a:r>
              <a:rPr lang="sk-SK" dirty="0"/>
              <a:t> </a:t>
            </a:r>
            <a:r>
              <a:rPr lang="sk-SK" dirty="0" err="1"/>
              <a:t>Conference</a:t>
            </a:r>
            <a:r>
              <a:rPr lang="sk-SK" dirty="0"/>
              <a:t>. IEEE </a:t>
            </a:r>
            <a:r>
              <a:rPr lang="sk-SK" dirty="0" err="1"/>
              <a:t>Comput</a:t>
            </a:r>
            <a:r>
              <a:rPr lang="sk-SK" dirty="0"/>
              <a:t>. </a:t>
            </a:r>
            <a:r>
              <a:rPr lang="sk-SK" dirty="0" err="1"/>
              <a:t>Soc</a:t>
            </a:r>
            <a:r>
              <a:rPr lang="sk-SK" dirty="0"/>
              <a:t>, Macao, </a:t>
            </a:r>
            <a:r>
              <a:rPr lang="sk-SK" dirty="0" err="1"/>
              <a:t>China</a:t>
            </a:r>
            <a:r>
              <a:rPr lang="sk-SK" dirty="0"/>
              <a:t>, 419–426. https://doi.org/10.1109/ APSEC.2001.991509</a:t>
            </a:r>
            <a:endParaRPr lang="en-US" dirty="0"/>
          </a:p>
          <a:p>
            <a:r>
              <a:rPr lang="sk-SK" dirty="0" err="1"/>
              <a:t>Eduardo</a:t>
            </a:r>
            <a:r>
              <a:rPr lang="sk-SK" dirty="0"/>
              <a:t> </a:t>
            </a:r>
            <a:r>
              <a:rPr lang="sk-SK" dirty="0" err="1"/>
              <a:t>Figueiredo</a:t>
            </a:r>
            <a:r>
              <a:rPr lang="sk-SK" dirty="0"/>
              <a:t>, </a:t>
            </a:r>
            <a:r>
              <a:rPr lang="sk-SK" dirty="0" err="1"/>
              <a:t>Nelio</a:t>
            </a:r>
            <a:r>
              <a:rPr lang="sk-SK" dirty="0"/>
              <a:t> </a:t>
            </a:r>
            <a:r>
              <a:rPr lang="sk-SK" dirty="0" err="1"/>
              <a:t>Cacho</a:t>
            </a:r>
            <a:r>
              <a:rPr lang="sk-SK" dirty="0"/>
              <a:t>, </a:t>
            </a:r>
            <a:r>
              <a:rPr lang="sk-SK" dirty="0" err="1"/>
              <a:t>Claudio</a:t>
            </a:r>
            <a:r>
              <a:rPr lang="sk-SK" dirty="0"/>
              <a:t> </a:t>
            </a:r>
            <a:r>
              <a:rPr lang="sk-SK" dirty="0" err="1"/>
              <a:t>Sant’Anna</a:t>
            </a:r>
            <a:r>
              <a:rPr lang="sk-SK" dirty="0"/>
              <a:t>, </a:t>
            </a:r>
            <a:r>
              <a:rPr lang="sk-SK" dirty="0" err="1"/>
              <a:t>Mario</a:t>
            </a:r>
            <a:r>
              <a:rPr lang="sk-SK" dirty="0"/>
              <a:t> </a:t>
            </a:r>
            <a:r>
              <a:rPr lang="sk-SK" dirty="0" err="1"/>
              <a:t>Monteiro</a:t>
            </a:r>
            <a:r>
              <a:rPr lang="sk-SK" dirty="0"/>
              <a:t>, </a:t>
            </a:r>
            <a:r>
              <a:rPr lang="sk-SK" dirty="0" err="1"/>
              <a:t>Uira</a:t>
            </a:r>
            <a:r>
              <a:rPr lang="sk-SK" dirty="0"/>
              <a:t> </a:t>
            </a:r>
            <a:r>
              <a:rPr lang="sk-SK" dirty="0" err="1"/>
              <a:t>Kulesza</a:t>
            </a:r>
            <a:r>
              <a:rPr lang="sk-SK" dirty="0"/>
              <a:t>, </a:t>
            </a:r>
            <a:r>
              <a:rPr lang="sk-SK" dirty="0" err="1"/>
              <a:t>Alessandro</a:t>
            </a:r>
            <a:r>
              <a:rPr lang="sk-SK" dirty="0"/>
              <a:t> Garcia, </a:t>
            </a:r>
            <a:r>
              <a:rPr lang="sk-SK" dirty="0" err="1"/>
              <a:t>Sergio</a:t>
            </a:r>
            <a:r>
              <a:rPr lang="sk-SK" dirty="0"/>
              <a:t> </a:t>
            </a:r>
            <a:r>
              <a:rPr lang="sk-SK" dirty="0" err="1"/>
              <a:t>Soares</a:t>
            </a:r>
            <a:r>
              <a:rPr lang="sk-SK" dirty="0"/>
              <a:t>, </a:t>
            </a:r>
            <a:r>
              <a:rPr lang="sk-SK" dirty="0" err="1"/>
              <a:t>Fabiano</a:t>
            </a:r>
            <a:r>
              <a:rPr lang="sk-SK" dirty="0"/>
              <a:t> Ferrari, </a:t>
            </a:r>
            <a:r>
              <a:rPr lang="sk-SK" dirty="0" err="1"/>
              <a:t>Safoora</a:t>
            </a:r>
            <a:r>
              <a:rPr lang="sk-SK" dirty="0"/>
              <a:t> </a:t>
            </a:r>
            <a:r>
              <a:rPr lang="sk-SK" dirty="0" err="1"/>
              <a:t>Khan</a:t>
            </a:r>
            <a:r>
              <a:rPr lang="sk-SK" dirty="0"/>
              <a:t>, </a:t>
            </a:r>
            <a:r>
              <a:rPr lang="sk-SK" dirty="0" err="1"/>
              <a:t>Fernando</a:t>
            </a:r>
            <a:r>
              <a:rPr lang="sk-SK" dirty="0"/>
              <a:t> </a:t>
            </a:r>
            <a:r>
              <a:rPr lang="sk-SK" dirty="0" err="1"/>
              <a:t>Castor</a:t>
            </a:r>
            <a:r>
              <a:rPr lang="sk-SK" dirty="0"/>
              <a:t> </a:t>
            </a:r>
            <a:r>
              <a:rPr lang="sk-SK" dirty="0" err="1"/>
              <a:t>Filho</a:t>
            </a:r>
            <a:r>
              <a:rPr lang="sk-SK" dirty="0"/>
              <a:t>, and Francisco </a:t>
            </a:r>
            <a:r>
              <a:rPr lang="sk-SK" dirty="0" err="1"/>
              <a:t>Dantas</a:t>
            </a:r>
            <a:r>
              <a:rPr lang="sk-SK" dirty="0"/>
              <a:t>. 2008. </a:t>
            </a:r>
            <a:r>
              <a:rPr lang="sk-SK" dirty="0" err="1"/>
              <a:t>Evolving</a:t>
            </a:r>
            <a:r>
              <a:rPr lang="sk-SK" dirty="0"/>
              <a:t> Software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Lines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Aspects</a:t>
            </a:r>
            <a:r>
              <a:rPr lang="sk-SK" dirty="0"/>
              <a:t>: </a:t>
            </a:r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Empirical</a:t>
            </a:r>
            <a:r>
              <a:rPr lang="sk-SK" dirty="0"/>
              <a:t> Study on Design Stability. (2008), 10.</a:t>
            </a:r>
            <a:endParaRPr lang="en-US" dirty="0"/>
          </a:p>
          <a:p>
            <a:r>
              <a:rPr lang="en-US" dirty="0"/>
              <a:t>Robert E. </a:t>
            </a:r>
            <a:r>
              <a:rPr lang="en-US" dirty="0" err="1"/>
              <a:t>Filman</a:t>
            </a:r>
            <a:r>
              <a:rPr lang="en-US" dirty="0"/>
              <a:t> and Daniel P. Friedman. 2000. Aspect-Oriented Programming is Quantification and Obliviousness. In Proceedings of the Workshop on Advanced Separation of Concerns in Object-Oriented Systems, ACM Conference on </a:t>
            </a:r>
            <a:r>
              <a:rPr lang="en-US" dirty="0" err="1"/>
              <a:t>ObjectOriented</a:t>
            </a:r>
            <a:r>
              <a:rPr lang="en-US" dirty="0"/>
              <a:t> Programming, Systems, Languages, and Applications, OOPSLA 2000. Minneapolis, Minnesota USA. RIACS Technical Report 01.12, 2001.</a:t>
            </a:r>
            <a:r>
              <a:rPr lang="sk-SK" dirty="0"/>
              <a:t> </a:t>
            </a:r>
            <a:endParaRPr lang="en-US" dirty="0"/>
          </a:p>
          <a:p>
            <a:r>
              <a:rPr lang="sk-SK" dirty="0" err="1"/>
              <a:t>Critina</a:t>
            </a:r>
            <a:r>
              <a:rPr lang="sk-SK" dirty="0"/>
              <a:t> </a:t>
            </a:r>
            <a:r>
              <a:rPr lang="sk-SK" dirty="0" err="1"/>
              <a:t>Gacek</a:t>
            </a:r>
            <a:r>
              <a:rPr lang="sk-SK" dirty="0"/>
              <a:t> and </a:t>
            </a:r>
            <a:r>
              <a:rPr lang="sk-SK" dirty="0" err="1"/>
              <a:t>Michalis</a:t>
            </a:r>
            <a:r>
              <a:rPr lang="sk-SK" dirty="0"/>
              <a:t> </a:t>
            </a:r>
            <a:r>
              <a:rPr lang="sk-SK" dirty="0" err="1"/>
              <a:t>Anastasopoules</a:t>
            </a:r>
            <a:r>
              <a:rPr lang="sk-SK" dirty="0"/>
              <a:t>. 2001. </a:t>
            </a:r>
            <a:r>
              <a:rPr lang="sk-SK" dirty="0" err="1"/>
              <a:t>Implementing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variabilities</a:t>
            </a:r>
            <a:r>
              <a:rPr lang="sk-SK" dirty="0"/>
              <a:t>. In </a:t>
            </a:r>
            <a:r>
              <a:rPr lang="sk-SK" dirty="0" err="1"/>
              <a:t>Proceedings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2001 </a:t>
            </a:r>
            <a:r>
              <a:rPr lang="sk-SK" dirty="0" err="1"/>
              <a:t>symposium</a:t>
            </a:r>
            <a:r>
              <a:rPr lang="sk-SK" dirty="0"/>
              <a:t> on Software </a:t>
            </a:r>
            <a:r>
              <a:rPr lang="sk-SK" dirty="0" err="1"/>
              <a:t>reusability</a:t>
            </a:r>
            <a:r>
              <a:rPr lang="sk-SK" dirty="0"/>
              <a:t> </a:t>
            </a:r>
            <a:r>
              <a:rPr lang="sk-SK" dirty="0" err="1"/>
              <a:t>putting</a:t>
            </a:r>
            <a:r>
              <a:rPr lang="sk-SK" dirty="0"/>
              <a:t> software </a:t>
            </a:r>
            <a:r>
              <a:rPr lang="sk-SK" dirty="0" err="1"/>
              <a:t>reuse</a:t>
            </a:r>
            <a:r>
              <a:rPr lang="sk-SK" dirty="0"/>
              <a:t> in </a:t>
            </a:r>
            <a:r>
              <a:rPr lang="sk-SK" dirty="0" err="1"/>
              <a:t>context</a:t>
            </a:r>
            <a:r>
              <a:rPr lang="sk-SK" dirty="0"/>
              <a:t> - SSR ’01. ACM Press, Toronto, </a:t>
            </a:r>
            <a:r>
              <a:rPr lang="sk-SK" dirty="0" err="1"/>
              <a:t>Ontario</a:t>
            </a:r>
            <a:r>
              <a:rPr lang="sk-SK" dirty="0"/>
              <a:t>, </a:t>
            </a:r>
            <a:r>
              <a:rPr lang="sk-SK" dirty="0" err="1"/>
              <a:t>Canada</a:t>
            </a:r>
            <a:r>
              <a:rPr lang="sk-SK" dirty="0"/>
              <a:t>, 109–117. </a:t>
            </a:r>
            <a:r>
              <a:rPr lang="sk-SK" dirty="0">
                <a:hlinkClick r:id="rId2"/>
              </a:rPr>
              <a:t>https://doi.org/10.1145/375212.375269</a:t>
            </a:r>
            <a:r>
              <a:rPr lang="en-US" dirty="0"/>
              <a:t> </a:t>
            </a:r>
          </a:p>
          <a:p>
            <a:r>
              <a:rPr lang="en-US" dirty="0"/>
              <a:t>R.L. Glass and I. </a:t>
            </a:r>
            <a:r>
              <a:rPr lang="en-US" dirty="0" err="1"/>
              <a:t>Vessey</a:t>
            </a:r>
            <a:r>
              <a:rPr lang="en-US" dirty="0"/>
              <a:t>. 1998. Focusing on the application domain: everyone agrees it’s vital, but who’s doing anything about it?. In Proceedings of the Thirty-First Hawaii International Conference on System Sciences, Vol. 3. IEEE </a:t>
            </a:r>
            <a:r>
              <a:rPr lang="en-US" dirty="0" err="1"/>
              <a:t>Comput</a:t>
            </a:r>
            <a:r>
              <a:rPr lang="en-US" dirty="0"/>
              <a:t>. Soc, Kohala Coast, HI, USA, 187–196. https://doi.org/10.1109/HICSS.1998.656141 </a:t>
            </a:r>
          </a:p>
          <a:p>
            <a:r>
              <a:rPr lang="en-US" dirty="0"/>
              <a:t>Sebastian Gunther and Thorsten Berger. 2008. Service-Oriented Product Lines: Towards a Development Process and Feature Management Model for Web Services. (2008), 6.</a:t>
            </a:r>
          </a:p>
          <a:p>
            <a:r>
              <a:rPr lang="en-US" dirty="0"/>
              <a:t>Stefan </a:t>
            </a:r>
            <a:r>
              <a:rPr lang="en-US" dirty="0" err="1"/>
              <a:t>Hanenberg</a:t>
            </a:r>
            <a:r>
              <a:rPr lang="en-US" dirty="0"/>
              <a:t>, Christian </a:t>
            </a:r>
            <a:r>
              <a:rPr lang="en-US" dirty="0" err="1"/>
              <a:t>Oberschulte</a:t>
            </a:r>
            <a:r>
              <a:rPr lang="en-US" dirty="0"/>
              <a:t>, and Rainer </a:t>
            </a:r>
            <a:r>
              <a:rPr lang="en-US" dirty="0" err="1"/>
              <a:t>Unland</a:t>
            </a:r>
            <a:r>
              <a:rPr lang="en-US" dirty="0"/>
              <a:t>. 2003. Refactoring of Aspect-Oriented Software. (2003), 18.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194198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obsah 4">
            <a:extLst>
              <a:ext uri="{FF2B5EF4-FFF2-40B4-BE49-F238E27FC236}">
                <a16:creationId xmlns:a16="http://schemas.microsoft.com/office/drawing/2014/main" id="{E42845F3-8B40-E8CB-9022-14FB3DFC4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466" y="536572"/>
            <a:ext cx="8596668" cy="65411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Jan </a:t>
            </a:r>
            <a:r>
              <a:rPr lang="en-US" dirty="0" err="1"/>
              <a:t>Hannemann</a:t>
            </a:r>
            <a:r>
              <a:rPr lang="en-US" dirty="0"/>
              <a:t> and Gregor </a:t>
            </a:r>
            <a:r>
              <a:rPr lang="en-US" dirty="0" err="1"/>
              <a:t>Kiczales</a:t>
            </a:r>
            <a:r>
              <a:rPr lang="en-US" dirty="0"/>
              <a:t>. 2002. Design Pattern Implementation in Java and AspectJ. (Nov. 2002), 13.</a:t>
            </a:r>
          </a:p>
          <a:p>
            <a:r>
              <a:rPr lang="sk-SK" dirty="0" err="1"/>
              <a:t>Wenhao</a:t>
            </a:r>
            <a:r>
              <a:rPr lang="sk-SK" dirty="0"/>
              <a:t> </a:t>
            </a:r>
            <a:r>
              <a:rPr lang="sk-SK" dirty="0" err="1"/>
              <a:t>Huang</a:t>
            </a:r>
            <a:r>
              <a:rPr lang="sk-SK" dirty="0"/>
              <a:t>, </a:t>
            </a:r>
            <a:r>
              <a:rPr lang="sk-SK" dirty="0" err="1"/>
              <a:t>Chengwan</a:t>
            </a:r>
            <a:r>
              <a:rPr lang="sk-SK" dirty="0"/>
              <a:t> He, and </a:t>
            </a:r>
            <a:r>
              <a:rPr lang="sk-SK" dirty="0" err="1"/>
              <a:t>Zheng</a:t>
            </a:r>
            <a:r>
              <a:rPr lang="sk-SK" dirty="0"/>
              <a:t> </a:t>
            </a:r>
            <a:r>
              <a:rPr lang="sk-SK" dirty="0" err="1"/>
              <a:t>Li</a:t>
            </a:r>
            <a:r>
              <a:rPr lang="sk-SK" dirty="0"/>
              <a:t>. 2015. A </a:t>
            </a:r>
            <a:r>
              <a:rPr lang="sk-SK" dirty="0" err="1"/>
              <a:t>Comparison</a:t>
            </a:r>
            <a:r>
              <a:rPr lang="sk-SK" dirty="0"/>
              <a:t> of </a:t>
            </a:r>
            <a:r>
              <a:rPr lang="sk-SK" dirty="0" err="1"/>
              <a:t>Implementations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Aspect-Oriented</a:t>
            </a:r>
            <a:r>
              <a:rPr lang="sk-SK" dirty="0"/>
              <a:t> JavaScript:. </a:t>
            </a:r>
            <a:r>
              <a:rPr lang="sk-SK" dirty="0" err="1"/>
              <a:t>Zhengzhou</a:t>
            </a:r>
            <a:r>
              <a:rPr lang="sk-SK" dirty="0"/>
              <a:t>, </a:t>
            </a:r>
            <a:r>
              <a:rPr lang="sk-SK" dirty="0" err="1"/>
              <a:t>China</a:t>
            </a:r>
            <a:r>
              <a:rPr lang="sk-SK" dirty="0"/>
              <a:t>. https://doi.org/10.2991/csic-15.2015.9 </a:t>
            </a:r>
            <a:endParaRPr lang="en-US" dirty="0"/>
          </a:p>
          <a:p>
            <a:r>
              <a:rPr lang="en-US" dirty="0" err="1"/>
              <a:t>Renien</a:t>
            </a:r>
            <a:r>
              <a:rPr lang="en-US" dirty="0"/>
              <a:t> John Joseph. 2015. Single Page Application and Canvas Drawing. International journal of Web &amp; Semantic Technology 6, 1 (Jan. 2015), 29–37. </a:t>
            </a:r>
            <a:r>
              <a:rPr lang="en-US" dirty="0">
                <a:hlinkClick r:id="rId2"/>
              </a:rPr>
              <a:t>https://doi.org/10.5121/ijwest.2015.6103</a:t>
            </a:r>
            <a:endParaRPr lang="en-US" dirty="0"/>
          </a:p>
          <a:p>
            <a:r>
              <a:rPr lang="sk-SK" dirty="0" err="1"/>
              <a:t>Critina</a:t>
            </a:r>
            <a:r>
              <a:rPr lang="sk-SK" dirty="0"/>
              <a:t> </a:t>
            </a:r>
            <a:r>
              <a:rPr lang="sk-SK" dirty="0" err="1"/>
              <a:t>Gacek</a:t>
            </a:r>
            <a:r>
              <a:rPr lang="sk-SK" dirty="0"/>
              <a:t> and </a:t>
            </a:r>
            <a:r>
              <a:rPr lang="sk-SK" dirty="0" err="1"/>
              <a:t>Michalis</a:t>
            </a:r>
            <a:r>
              <a:rPr lang="sk-SK" dirty="0"/>
              <a:t> </a:t>
            </a:r>
            <a:r>
              <a:rPr lang="sk-SK" dirty="0" err="1"/>
              <a:t>Anastasopoules</a:t>
            </a:r>
            <a:r>
              <a:rPr lang="sk-SK" dirty="0"/>
              <a:t>. 2001. </a:t>
            </a:r>
            <a:r>
              <a:rPr lang="sk-SK" dirty="0" err="1"/>
              <a:t>Implementing</a:t>
            </a:r>
            <a:r>
              <a:rPr lang="sk-SK" dirty="0"/>
              <a:t> </a:t>
            </a:r>
            <a:r>
              <a:rPr lang="sk-SK" dirty="0" err="1"/>
              <a:t>product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variabilities</a:t>
            </a:r>
            <a:r>
              <a:rPr lang="sk-SK" dirty="0"/>
              <a:t>. In </a:t>
            </a:r>
            <a:r>
              <a:rPr lang="sk-SK" dirty="0" err="1"/>
              <a:t>Proceedings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2001 </a:t>
            </a:r>
            <a:r>
              <a:rPr lang="sk-SK" dirty="0" err="1"/>
              <a:t>symposium</a:t>
            </a:r>
            <a:r>
              <a:rPr lang="sk-SK" dirty="0"/>
              <a:t> on Software </a:t>
            </a:r>
            <a:r>
              <a:rPr lang="sk-SK" dirty="0" err="1"/>
              <a:t>reusability</a:t>
            </a:r>
            <a:r>
              <a:rPr lang="sk-SK" dirty="0"/>
              <a:t> </a:t>
            </a:r>
            <a:r>
              <a:rPr lang="sk-SK" dirty="0" err="1"/>
              <a:t>putting</a:t>
            </a:r>
            <a:r>
              <a:rPr lang="sk-SK" dirty="0"/>
              <a:t> software </a:t>
            </a:r>
            <a:r>
              <a:rPr lang="sk-SK" dirty="0" err="1"/>
              <a:t>reuse</a:t>
            </a:r>
            <a:r>
              <a:rPr lang="sk-SK" dirty="0"/>
              <a:t> in </a:t>
            </a:r>
            <a:r>
              <a:rPr lang="sk-SK" dirty="0" err="1"/>
              <a:t>context</a:t>
            </a:r>
            <a:r>
              <a:rPr lang="sk-SK" dirty="0"/>
              <a:t> - SSR ’01. ACM Press, Toronto, </a:t>
            </a:r>
            <a:r>
              <a:rPr lang="sk-SK" dirty="0" err="1"/>
              <a:t>Ontario</a:t>
            </a:r>
            <a:r>
              <a:rPr lang="sk-SK" dirty="0"/>
              <a:t>, </a:t>
            </a:r>
            <a:r>
              <a:rPr lang="sk-SK" dirty="0" err="1"/>
              <a:t>Canada</a:t>
            </a:r>
            <a:r>
              <a:rPr lang="sk-SK" dirty="0"/>
              <a:t>, 109–117. </a:t>
            </a:r>
            <a:r>
              <a:rPr lang="sk-SK" dirty="0">
                <a:hlinkClick r:id="rId3"/>
              </a:rPr>
              <a:t>https://doi.org/10.1145/375212.375269</a:t>
            </a:r>
            <a:r>
              <a:rPr lang="en-US" dirty="0"/>
              <a:t> </a:t>
            </a:r>
          </a:p>
          <a:p>
            <a:r>
              <a:rPr lang="sk-SK" dirty="0"/>
              <a:t>K. C. </a:t>
            </a:r>
            <a:r>
              <a:rPr lang="sk-SK" dirty="0" err="1"/>
              <a:t>Kang</a:t>
            </a:r>
            <a:r>
              <a:rPr lang="sk-SK" dirty="0"/>
              <a:t>, S. G. </a:t>
            </a:r>
            <a:r>
              <a:rPr lang="sk-SK" dirty="0" err="1"/>
              <a:t>Cohen</a:t>
            </a:r>
            <a:r>
              <a:rPr lang="sk-SK" dirty="0"/>
              <a:t>, J. A. </a:t>
            </a:r>
            <a:r>
              <a:rPr lang="sk-SK" dirty="0" err="1"/>
              <a:t>Hess</a:t>
            </a:r>
            <a:r>
              <a:rPr lang="sk-SK" dirty="0"/>
              <a:t>, W. E. </a:t>
            </a:r>
            <a:r>
              <a:rPr lang="sk-SK" dirty="0" err="1"/>
              <a:t>Novak</a:t>
            </a:r>
            <a:r>
              <a:rPr lang="sk-SK" dirty="0"/>
              <a:t>, and A. S. </a:t>
            </a:r>
            <a:r>
              <a:rPr lang="sk-SK" dirty="0" err="1"/>
              <a:t>Peterson</a:t>
            </a:r>
            <a:r>
              <a:rPr lang="sk-SK" dirty="0"/>
              <a:t>. 1990. Feature-</a:t>
            </a:r>
            <a:r>
              <a:rPr lang="sk-SK" dirty="0" err="1"/>
              <a:t>Oriented</a:t>
            </a:r>
            <a:r>
              <a:rPr lang="sk-SK" dirty="0"/>
              <a:t> </a:t>
            </a:r>
            <a:r>
              <a:rPr lang="sk-SK" dirty="0" err="1"/>
              <a:t>Domain</a:t>
            </a:r>
            <a:r>
              <a:rPr lang="sk-SK" dirty="0"/>
              <a:t> </a:t>
            </a:r>
            <a:r>
              <a:rPr lang="sk-SK" dirty="0" err="1"/>
              <a:t>Analysis</a:t>
            </a:r>
            <a:r>
              <a:rPr lang="sk-SK" dirty="0"/>
              <a:t> (FODA) </a:t>
            </a:r>
            <a:r>
              <a:rPr lang="sk-SK" dirty="0" err="1"/>
              <a:t>Feasibility</a:t>
            </a:r>
            <a:r>
              <a:rPr lang="sk-SK" dirty="0"/>
              <a:t> Study. </a:t>
            </a:r>
            <a:r>
              <a:rPr lang="sk-SK" dirty="0" err="1"/>
              <a:t>Technical</a:t>
            </a:r>
            <a:r>
              <a:rPr lang="sk-SK" dirty="0"/>
              <a:t> Report. </a:t>
            </a:r>
            <a:r>
              <a:rPr lang="sk-SK" dirty="0" err="1"/>
              <a:t>Carnegie-Mellon</a:t>
            </a:r>
            <a:r>
              <a:rPr lang="sk-SK" dirty="0"/>
              <a:t> </a:t>
            </a:r>
            <a:r>
              <a:rPr lang="sk-SK" dirty="0" err="1"/>
              <a:t>University</a:t>
            </a:r>
            <a:r>
              <a:rPr lang="sk-SK" dirty="0"/>
              <a:t> Software </a:t>
            </a:r>
            <a:r>
              <a:rPr lang="sk-SK" dirty="0" err="1"/>
              <a:t>Engineering</a:t>
            </a:r>
            <a:r>
              <a:rPr lang="sk-SK" dirty="0"/>
              <a:t> </a:t>
            </a:r>
            <a:r>
              <a:rPr lang="sk-SK" dirty="0" err="1"/>
              <a:t>Institute</a:t>
            </a:r>
            <a:endParaRPr lang="en-US" dirty="0"/>
          </a:p>
          <a:p>
            <a:r>
              <a:rPr lang="en-US" dirty="0"/>
              <a:t>Christian Kastner, Sven </a:t>
            </a:r>
            <a:r>
              <a:rPr lang="en-US" dirty="0" err="1"/>
              <a:t>Apel</a:t>
            </a:r>
            <a:r>
              <a:rPr lang="en-US" dirty="0"/>
              <a:t>, and Don </a:t>
            </a:r>
            <a:r>
              <a:rPr lang="en-US" dirty="0" err="1"/>
              <a:t>Batory</a:t>
            </a:r>
            <a:r>
              <a:rPr lang="en-US" dirty="0"/>
              <a:t>. 2007. A Case Study Implementing Features Using AspectJ. In 11th International Software Product Line Conference (SPLC 2007). IEEE, Kyoto, Japan, 223–232. </a:t>
            </a:r>
            <a:r>
              <a:rPr lang="en-US" dirty="0">
                <a:hlinkClick r:id="rId4"/>
              </a:rPr>
              <a:t>https://doi.org/10.1109/SPLINE.2007.12</a:t>
            </a:r>
            <a:endParaRPr lang="en-US" dirty="0"/>
          </a:p>
          <a:p>
            <a:r>
              <a:rPr lang="en-US" dirty="0"/>
              <a:t>Elizabeth A Kendall. 1999. Role Model Designs and Implementations with Aspect-oriented Programming. (1999), 17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779709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F67FE88-08BE-2BCC-94D2-070AD4AC7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89" y="431893"/>
            <a:ext cx="8596668" cy="3880773"/>
          </a:xfrm>
        </p:spPr>
        <p:txBody>
          <a:bodyPr/>
          <a:lstStyle/>
          <a:p>
            <a:r>
              <a:rPr lang="sk-SK" dirty="0"/>
              <a:t>Gregor </a:t>
            </a:r>
            <a:r>
              <a:rPr lang="sk-SK" dirty="0" err="1"/>
              <a:t>Kiczales</a:t>
            </a:r>
            <a:r>
              <a:rPr lang="sk-SK" dirty="0"/>
              <a:t>, Erik </a:t>
            </a:r>
            <a:r>
              <a:rPr lang="sk-SK" dirty="0" err="1"/>
              <a:t>Hilsdale</a:t>
            </a:r>
            <a:r>
              <a:rPr lang="sk-SK" dirty="0"/>
              <a:t>, </a:t>
            </a:r>
            <a:r>
              <a:rPr lang="sk-SK" dirty="0" err="1"/>
              <a:t>Jim</a:t>
            </a:r>
            <a:r>
              <a:rPr lang="sk-SK" dirty="0"/>
              <a:t> </a:t>
            </a:r>
            <a:r>
              <a:rPr lang="sk-SK" dirty="0" err="1"/>
              <a:t>Hugunin</a:t>
            </a:r>
            <a:r>
              <a:rPr lang="sk-SK" dirty="0"/>
              <a:t>, </a:t>
            </a:r>
            <a:r>
              <a:rPr lang="sk-SK" dirty="0" err="1"/>
              <a:t>Mik</a:t>
            </a:r>
            <a:r>
              <a:rPr lang="sk-SK" dirty="0"/>
              <a:t> </a:t>
            </a:r>
            <a:r>
              <a:rPr lang="sk-SK" dirty="0" err="1"/>
              <a:t>Kersten</a:t>
            </a:r>
            <a:r>
              <a:rPr lang="sk-SK" dirty="0"/>
              <a:t>, </a:t>
            </a:r>
            <a:r>
              <a:rPr lang="sk-SK" dirty="0" err="1"/>
              <a:t>Jeffrey</a:t>
            </a:r>
            <a:r>
              <a:rPr lang="sk-SK" dirty="0"/>
              <a:t> Palm, and William G. </a:t>
            </a:r>
            <a:r>
              <a:rPr lang="sk-SK" dirty="0" err="1"/>
              <a:t>Griswold</a:t>
            </a:r>
            <a:r>
              <a:rPr lang="sk-SK" dirty="0"/>
              <a:t>. 2001. </a:t>
            </a:r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Overview</a:t>
            </a:r>
            <a:r>
              <a:rPr lang="sk-SK" dirty="0"/>
              <a:t> of </a:t>
            </a:r>
            <a:r>
              <a:rPr lang="sk-SK" dirty="0" err="1"/>
              <a:t>AspectJ</a:t>
            </a:r>
            <a:r>
              <a:rPr lang="sk-SK" dirty="0"/>
              <a:t>. In ECOOP 2001 — </a:t>
            </a:r>
            <a:r>
              <a:rPr lang="sk-SK" dirty="0" err="1"/>
              <a:t>Object-Oriented</a:t>
            </a:r>
            <a:r>
              <a:rPr lang="sk-SK" dirty="0"/>
              <a:t> </a:t>
            </a:r>
            <a:r>
              <a:rPr lang="sk-SK" dirty="0" err="1"/>
              <a:t>Programming</a:t>
            </a:r>
            <a:r>
              <a:rPr lang="sk-SK" dirty="0"/>
              <a:t>, </a:t>
            </a:r>
            <a:r>
              <a:rPr lang="sk-SK" dirty="0" err="1"/>
              <a:t>Gerhard</a:t>
            </a:r>
            <a:r>
              <a:rPr lang="sk-SK" dirty="0"/>
              <a:t> </a:t>
            </a:r>
            <a:r>
              <a:rPr lang="sk-SK" dirty="0" err="1"/>
              <a:t>Goos</a:t>
            </a:r>
            <a:r>
              <a:rPr lang="sk-SK" dirty="0"/>
              <a:t>, </a:t>
            </a:r>
            <a:r>
              <a:rPr lang="sk-SK" dirty="0" err="1"/>
              <a:t>Juris</a:t>
            </a:r>
            <a:r>
              <a:rPr lang="sk-SK" dirty="0"/>
              <a:t> </a:t>
            </a:r>
            <a:r>
              <a:rPr lang="sk-SK" dirty="0" err="1"/>
              <a:t>Hartmanis</a:t>
            </a:r>
            <a:r>
              <a:rPr lang="sk-SK" dirty="0"/>
              <a:t>, </a:t>
            </a:r>
            <a:r>
              <a:rPr lang="sk-SK" dirty="0" err="1"/>
              <a:t>Jan</a:t>
            </a:r>
            <a:r>
              <a:rPr lang="sk-SK" dirty="0"/>
              <a:t> van </a:t>
            </a:r>
            <a:r>
              <a:rPr lang="sk-SK" dirty="0" err="1"/>
              <a:t>Leeuwen</a:t>
            </a:r>
            <a:r>
              <a:rPr lang="sk-SK" dirty="0"/>
              <a:t>, and </a:t>
            </a:r>
            <a:r>
              <a:rPr lang="sk-SK" dirty="0" err="1"/>
              <a:t>Jørgen</a:t>
            </a:r>
            <a:r>
              <a:rPr lang="sk-SK" dirty="0"/>
              <a:t> </a:t>
            </a:r>
            <a:r>
              <a:rPr lang="sk-SK" dirty="0" err="1"/>
              <a:t>Lindskov</a:t>
            </a:r>
            <a:r>
              <a:rPr lang="sk-SK" dirty="0"/>
              <a:t> </a:t>
            </a:r>
            <a:r>
              <a:rPr lang="sk-SK" dirty="0" err="1"/>
              <a:t>Knudsen</a:t>
            </a:r>
            <a:r>
              <a:rPr lang="sk-SK" dirty="0"/>
              <a:t> (</a:t>
            </a:r>
            <a:r>
              <a:rPr lang="sk-SK" dirty="0" err="1"/>
              <a:t>Eds</a:t>
            </a:r>
            <a:r>
              <a:rPr lang="sk-SK" dirty="0"/>
              <a:t>.). </a:t>
            </a:r>
            <a:r>
              <a:rPr lang="sk-SK" dirty="0" err="1"/>
              <a:t>Vol</a:t>
            </a:r>
            <a:r>
              <a:rPr lang="sk-SK" dirty="0"/>
              <a:t>. 2072. </a:t>
            </a:r>
            <a:r>
              <a:rPr lang="sk-SK" dirty="0" err="1"/>
              <a:t>Springer</a:t>
            </a:r>
            <a:r>
              <a:rPr lang="sk-SK" dirty="0"/>
              <a:t> </a:t>
            </a:r>
            <a:r>
              <a:rPr lang="sk-SK" dirty="0" err="1"/>
              <a:t>Berlin</a:t>
            </a:r>
            <a:r>
              <a:rPr lang="sk-SK" dirty="0"/>
              <a:t> </a:t>
            </a:r>
            <a:r>
              <a:rPr lang="sk-SK" dirty="0" err="1"/>
              <a:t>Heidelberg</a:t>
            </a:r>
            <a:r>
              <a:rPr lang="sk-SK" dirty="0"/>
              <a:t>, </a:t>
            </a:r>
            <a:r>
              <a:rPr lang="sk-SK" dirty="0" err="1"/>
              <a:t>Berlin</a:t>
            </a:r>
            <a:r>
              <a:rPr lang="sk-SK" dirty="0"/>
              <a:t>, </a:t>
            </a:r>
            <a:r>
              <a:rPr lang="sk-SK" dirty="0" err="1"/>
              <a:t>Heidelberg</a:t>
            </a:r>
            <a:r>
              <a:rPr lang="sk-SK" dirty="0"/>
              <a:t>, 327–354. https://doi.org/10. 1007/3-540-45337-7_18 </a:t>
            </a:r>
            <a:r>
              <a:rPr lang="sk-SK" dirty="0" err="1"/>
              <a:t>Series</a:t>
            </a:r>
            <a:r>
              <a:rPr lang="sk-SK" dirty="0"/>
              <a:t> Title: </a:t>
            </a:r>
            <a:r>
              <a:rPr lang="sk-SK" dirty="0" err="1"/>
              <a:t>Lecture</a:t>
            </a:r>
            <a:r>
              <a:rPr lang="sk-SK" dirty="0"/>
              <a:t> Notes in </a:t>
            </a:r>
            <a:r>
              <a:rPr lang="sk-SK" dirty="0" err="1"/>
              <a:t>Computer</a:t>
            </a:r>
            <a:r>
              <a:rPr lang="sk-SK" dirty="0"/>
              <a:t> </a:t>
            </a:r>
            <a:r>
              <a:rPr lang="sk-SK" dirty="0" err="1"/>
              <a:t>Science</a:t>
            </a:r>
            <a:r>
              <a:rPr lang="sk-SK" dirty="0"/>
              <a:t>.</a:t>
            </a:r>
            <a:endParaRPr lang="en-US" dirty="0"/>
          </a:p>
          <a:p>
            <a:r>
              <a:rPr lang="en-US" dirty="0"/>
              <a:t>Jan Kohut and Valentino </a:t>
            </a:r>
            <a:r>
              <a:rPr lang="en-US" dirty="0" err="1"/>
              <a:t>Vranic</a:t>
            </a:r>
            <a:r>
              <a:rPr lang="en-US" dirty="0"/>
              <a:t>. 2010. Guidelines for using aspects in product lines. In 2010 IEEE 8th International Symposium on Applied Machine Intelligence and Informatics (SAMI). IEEE, </a:t>
            </a:r>
            <a:r>
              <a:rPr lang="en-US" dirty="0" err="1"/>
              <a:t>Herlany</a:t>
            </a:r>
            <a:r>
              <a:rPr lang="en-US" dirty="0"/>
              <a:t>, 183–188. https://doi.org/10.1109/SAMI.2010. 5423741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050676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ADDBCC-4F50-3397-C177-BFBACD358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03" y="149761"/>
            <a:ext cx="8596668" cy="1320800"/>
          </a:xfrm>
        </p:spPr>
        <p:txBody>
          <a:bodyPr>
            <a:noAutofit/>
          </a:bodyPr>
          <a:lstStyle/>
          <a:p>
            <a:r>
              <a:rPr lang="sk-SK" sz="4400" b="1" dirty="0" err="1"/>
              <a:t>Evaluating</a:t>
            </a:r>
            <a:r>
              <a:rPr lang="sk-SK" sz="4400" b="1" dirty="0"/>
              <a:t> </a:t>
            </a:r>
            <a:r>
              <a:rPr lang="sk-SK" sz="4400" b="1" dirty="0" err="1"/>
              <a:t>aesthetic</a:t>
            </a:r>
            <a:r>
              <a:rPr lang="sk-SK" sz="4400" b="1" dirty="0"/>
              <a:t> </a:t>
            </a:r>
            <a:r>
              <a:rPr lang="sk-SK" sz="4400" b="1" dirty="0" err="1"/>
              <a:t>perception</a:t>
            </a:r>
            <a:r>
              <a:rPr lang="sk-SK" sz="4400" b="1" dirty="0"/>
              <a:t> on </a:t>
            </a:r>
            <a:r>
              <a:rPr lang="sk-SK" sz="4400" b="1" dirty="0" err="1"/>
              <a:t>third</a:t>
            </a:r>
            <a:r>
              <a:rPr lang="sk-SK" sz="4400" b="1" dirty="0"/>
              <a:t> party model - </a:t>
            </a:r>
            <a:r>
              <a:rPr lang="sk-SK" sz="4400" b="1" dirty="0" err="1"/>
              <a:t>bias</a:t>
            </a:r>
            <a:endParaRPr lang="sk-SK" sz="44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9F00A38-0084-9952-1355-9DFBE70FF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5" y="1930945"/>
            <a:ext cx="4191000" cy="4191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40734CD-1FBB-AE2F-B883-F113B2D19F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2" t="7904" b="6956"/>
          <a:stretch/>
        </p:blipFill>
        <p:spPr>
          <a:xfrm>
            <a:off x="7745730" y="2247611"/>
            <a:ext cx="3764922" cy="371094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CD4F8E55-6F99-911D-9EA7-FE1B53A7D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12" y="3562228"/>
            <a:ext cx="184159" cy="196860"/>
          </a:xfrm>
          <a:prstGeom prst="rect">
            <a:avLst/>
          </a:prstGeom>
        </p:spPr>
      </p:pic>
      <p:sp>
        <p:nvSpPr>
          <p:cNvPr id="12" name="Šípka: doprava 11">
            <a:extLst>
              <a:ext uri="{FF2B5EF4-FFF2-40B4-BE49-F238E27FC236}">
                <a16:creationId xmlns:a16="http://schemas.microsoft.com/office/drawing/2014/main" id="{D2A16C43-3D73-9433-BCED-4D6DED306671}"/>
              </a:ext>
            </a:extLst>
          </p:cNvPr>
          <p:cNvSpPr/>
          <p:nvPr/>
        </p:nvSpPr>
        <p:spPr>
          <a:xfrm>
            <a:off x="5080197" y="3369193"/>
            <a:ext cx="457200" cy="582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Šípka: doprava 12">
            <a:extLst>
              <a:ext uri="{FF2B5EF4-FFF2-40B4-BE49-F238E27FC236}">
                <a16:creationId xmlns:a16="http://schemas.microsoft.com/office/drawing/2014/main" id="{56C4C987-BDF6-2DD4-35A6-AD4629B0D964}"/>
              </a:ext>
            </a:extLst>
          </p:cNvPr>
          <p:cNvSpPr/>
          <p:nvPr/>
        </p:nvSpPr>
        <p:spPr>
          <a:xfrm>
            <a:off x="6738186" y="3369193"/>
            <a:ext cx="457200" cy="582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2E6A3976-AD17-6247-AC15-AC3BF593936C}"/>
              </a:ext>
            </a:extLst>
          </p:cNvPr>
          <p:cNvSpPr txBox="1"/>
          <p:nvPr/>
        </p:nvSpPr>
        <p:spPr>
          <a:xfrm>
            <a:off x="5308797" y="4045466"/>
            <a:ext cx="2228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/>
              <a:t>28 X 28 </a:t>
            </a:r>
            <a:r>
              <a:rPr lang="sk-SK" sz="3200" b="1" dirty="0" err="1"/>
              <a:t>px</a:t>
            </a:r>
            <a:endParaRPr lang="sk-SK" sz="3200" b="1" dirty="0"/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D0682727-93BA-AD48-3049-5D6C9084BB60}"/>
              </a:ext>
            </a:extLst>
          </p:cNvPr>
          <p:cNvSpPr txBox="1"/>
          <p:nvPr/>
        </p:nvSpPr>
        <p:spPr>
          <a:xfrm>
            <a:off x="4853507" y="5727719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/>
              <a:t>600 X 600 </a:t>
            </a:r>
            <a:r>
              <a:rPr lang="sk-SK" sz="2400" b="1" dirty="0" err="1"/>
              <a:t>px</a:t>
            </a:r>
            <a:endParaRPr lang="sk-SK" sz="2400" b="1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1857973F-FA54-BC00-3340-1C3E20BFDF97}"/>
              </a:ext>
            </a:extLst>
          </p:cNvPr>
          <p:cNvSpPr txBox="1"/>
          <p:nvPr/>
        </p:nvSpPr>
        <p:spPr>
          <a:xfrm>
            <a:off x="6278879" y="1505143"/>
            <a:ext cx="4423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b="1" dirty="0" err="1"/>
              <a:t>What</a:t>
            </a:r>
            <a:r>
              <a:rPr lang="sk-SK" sz="4000" b="1" dirty="0"/>
              <a:t> model </a:t>
            </a:r>
            <a:r>
              <a:rPr lang="sk-SK" sz="4000" b="1" dirty="0" err="1"/>
              <a:t>sees</a:t>
            </a:r>
            <a:r>
              <a:rPr lang="sk-SK" sz="4000" b="1" dirty="0"/>
              <a:t>:</a:t>
            </a: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5766B8CB-0270-F949-38C4-D561D1BC943C}"/>
              </a:ext>
            </a:extLst>
          </p:cNvPr>
          <p:cNvSpPr txBox="1"/>
          <p:nvPr/>
        </p:nvSpPr>
        <p:spPr>
          <a:xfrm>
            <a:off x="492365" y="6274147"/>
            <a:ext cx="9234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0" i="0" dirty="0">
                <a:effectLst/>
                <a:latin typeface="ui-monospace"/>
              </a:rPr>
              <a:t>https://github.com/vatsal-rooprai/Image-Aesthetic-Evaluation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32658509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CF0FE3C-3622-C463-40C4-510CC7CFF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07" y="460386"/>
            <a:ext cx="10922593" cy="69745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400" dirty="0"/>
              <a:t>The </a:t>
            </a:r>
            <a:r>
              <a:rPr lang="en-US" sz="3400" b="1" dirty="0">
                <a:solidFill>
                  <a:srgbClr val="FF0000"/>
                </a:solidFill>
              </a:rPr>
              <a:t>hierarchically-expressed</a:t>
            </a:r>
            <a:r>
              <a:rPr lang="en-US" sz="3400" dirty="0"/>
              <a:t> representation of </a:t>
            </a:r>
            <a:r>
              <a:rPr lang="en-US" sz="3400" i="1" dirty="0">
                <a:solidFill>
                  <a:srgbClr val="FF0000"/>
                </a:solidFill>
              </a:rPr>
              <a:t>variation points </a:t>
            </a:r>
            <a:r>
              <a:rPr lang="en-US" sz="3400" dirty="0"/>
              <a:t>effectively </a:t>
            </a:r>
            <a:r>
              <a:rPr lang="en-US" sz="3400" dirty="0">
                <a:solidFill>
                  <a:srgbClr val="FFFF00"/>
                </a:solidFill>
              </a:rPr>
              <a:t>drives the development processes</a:t>
            </a:r>
            <a:r>
              <a:rPr lang="en-US" sz="3400" dirty="0"/>
              <a:t> </a:t>
            </a:r>
            <a:r>
              <a:rPr lang="en-US" sz="3400" b="1" dirty="0">
                <a:solidFill>
                  <a:srgbClr val="00B050"/>
                </a:solidFill>
              </a:rPr>
              <a:t>by forcing its use</a:t>
            </a:r>
            <a:r>
              <a:rPr lang="en-US" sz="3400" dirty="0"/>
              <a:t> to build </a:t>
            </a:r>
            <a:r>
              <a:rPr lang="en-US" sz="3400" b="1" dirty="0">
                <a:solidFill>
                  <a:srgbClr val="FFC000"/>
                </a:solidFill>
              </a:rPr>
              <a:t>modular and reusable code fragments </a:t>
            </a:r>
            <a:r>
              <a:rPr lang="en-US" sz="3400" dirty="0"/>
              <a:t>and enabling to </a:t>
            </a:r>
            <a:r>
              <a:rPr lang="en-US" sz="3400" b="1" dirty="0">
                <a:solidFill>
                  <a:srgbClr val="FFFF00"/>
                </a:solidFill>
              </a:rPr>
              <a:t>automatically</a:t>
            </a:r>
            <a:r>
              <a:rPr lang="en-US" sz="3400" dirty="0"/>
              <a:t> derive resulting products according to their </a:t>
            </a:r>
            <a:r>
              <a:rPr lang="en-US" sz="3400" b="1" dirty="0">
                <a:solidFill>
                  <a:srgbClr val="00B0F0"/>
                </a:solidFill>
              </a:rPr>
              <a:t>concisely expressed configuration</a:t>
            </a:r>
            <a:r>
              <a:rPr lang="en-US" sz="3400" dirty="0"/>
              <a:t> which is </a:t>
            </a:r>
            <a:r>
              <a:rPr lang="en-US" sz="3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preserved in code </a:t>
            </a:r>
            <a:r>
              <a:rPr lang="en-US" sz="3400" dirty="0"/>
              <a:t>with the possibility to </a:t>
            </a:r>
            <a:r>
              <a:rPr lang="en-US" sz="3400" dirty="0">
                <a:solidFill>
                  <a:srgbClr val="00B050"/>
                </a:solidFill>
              </a:rPr>
              <a:t>model them dynamically</a:t>
            </a:r>
            <a:r>
              <a:rPr lang="en-US" sz="3400" dirty="0"/>
              <a:t>, </a:t>
            </a:r>
            <a:r>
              <a:rPr lang="en-US" sz="3400" b="1" dirty="0">
                <a:solidFill>
                  <a:srgbClr val="92D050"/>
                </a:solidFill>
              </a:rPr>
              <a:t>collect them into a dataset</a:t>
            </a:r>
            <a:r>
              <a:rPr lang="en-US" sz="3400" dirty="0"/>
              <a:t>, </a:t>
            </a:r>
            <a:r>
              <a:rPr lang="en-US" sz="3400" b="1" dirty="0">
                <a:solidFill>
                  <a:srgbClr val="00CC00"/>
                </a:solidFill>
              </a:rPr>
              <a:t>select them</a:t>
            </a:r>
            <a:r>
              <a:rPr lang="en-US" sz="3400" dirty="0"/>
              <a:t>, and </a:t>
            </a: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</a:rPr>
              <a:t>iteratively</a:t>
            </a:r>
            <a:r>
              <a:rPr lang="en-US" sz="3400" dirty="0"/>
              <a:t> </a:t>
            </a:r>
            <a:r>
              <a:rPr lang="en-US" sz="3400" b="1" dirty="0">
                <a:solidFill>
                  <a:srgbClr val="66FFCC"/>
                </a:solidFill>
              </a:rPr>
              <a:t>customize them </a:t>
            </a:r>
            <a:r>
              <a:rPr lang="en-US" sz="3400" dirty="0"/>
              <a:t>in the </a:t>
            </a:r>
            <a:r>
              <a:rPr lang="en-US" sz="3400" b="1" dirty="0">
                <a:solidFill>
                  <a:srgbClr val="3399FF"/>
                </a:solidFill>
              </a:rPr>
              <a:t>software product line evolution</a:t>
            </a:r>
            <a:r>
              <a:rPr lang="en-US" sz="3400" dirty="0">
                <a:solidFill>
                  <a:srgbClr val="3399FF"/>
                </a:solidFill>
              </a:rPr>
              <a:t> </a:t>
            </a:r>
            <a:r>
              <a:rPr lang="en-US" sz="3400" dirty="0"/>
              <a:t>process according to </a:t>
            </a:r>
            <a:r>
              <a:rPr lang="en-US" sz="3400" b="1" dirty="0">
                <a:solidFill>
                  <a:srgbClr val="FF00FF"/>
                </a:solidFill>
              </a:rPr>
              <a:t>structural and semantic knowledge</a:t>
            </a:r>
            <a:endParaRPr lang="sk-SK" sz="3400" b="1" i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554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65F436-52DF-4D43-CEF3-3BDBE60E8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09240C6-A699-7A04-83B1-190855BCD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63A2BB1-2039-B5A0-0FEE-400F75944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49" y="171863"/>
            <a:ext cx="11857042" cy="642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805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2B1A71-8110-A4BB-18D4-2145440DA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26" y="285161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Results after SPL </a:t>
            </a:r>
            <a:br>
              <a:rPr lang="en-US" sz="6000" b="1" dirty="0"/>
            </a:br>
            <a:r>
              <a:rPr lang="en-US" sz="6000" b="1" dirty="0"/>
              <a:t>creation</a:t>
            </a:r>
            <a:endParaRPr lang="en-US" b="1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1FE322CC-E0BA-ACE3-490C-DF671A95328D}"/>
              </a:ext>
            </a:extLst>
          </p:cNvPr>
          <p:cNvSpPr txBox="1"/>
          <p:nvPr/>
        </p:nvSpPr>
        <p:spPr>
          <a:xfrm>
            <a:off x="643615" y="2490672"/>
            <a:ext cx="632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- THE RESULT SHOULD REMAIN A FRACTAL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E765C2EC-FA6A-65FD-5C84-FEEDB539EC85}"/>
              </a:ext>
            </a:extLst>
          </p:cNvPr>
          <p:cNvSpPr txBox="1"/>
          <p:nvPr/>
        </p:nvSpPr>
        <p:spPr>
          <a:xfrm>
            <a:off x="643614" y="2952337"/>
            <a:ext cx="369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- SYMMETRY IS THE BEST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C8987AE-1C65-D1CF-4849-E2B304C72FFE}"/>
              </a:ext>
            </a:extLst>
          </p:cNvPr>
          <p:cNvSpPr txBox="1"/>
          <p:nvPr/>
        </p:nvSpPr>
        <p:spPr>
          <a:xfrm>
            <a:off x="643614" y="3414002"/>
            <a:ext cx="6962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- ASYM</a:t>
            </a:r>
            <a:r>
              <a:rPr lang="sk-SK" sz="2400" b="1" dirty="0">
                <a:solidFill>
                  <a:srgbClr val="00B050"/>
                </a:solidFill>
              </a:rPr>
              <a:t>M</a:t>
            </a:r>
            <a:r>
              <a:rPr lang="en-US" sz="2400" b="1" dirty="0">
                <a:solidFill>
                  <a:srgbClr val="00B050"/>
                </a:solidFill>
              </a:rPr>
              <a:t>ETRY OFTEN DOES NOT LOOK SO GOOD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B1B7F328-15A0-9D0D-3965-2A98A598BB1E}"/>
              </a:ext>
            </a:extLst>
          </p:cNvPr>
          <p:cNvSpPr txBox="1"/>
          <p:nvPr/>
        </p:nvSpPr>
        <p:spPr>
          <a:xfrm>
            <a:off x="643613" y="4484058"/>
            <a:ext cx="7462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- MAKING MORE INSTANCES OFTEN RESULTS 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			IN CHAOS IN A FEW PLACES IN THE IMAGE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17D16327-9F6E-6CBA-2FC1-D8AAA92D015E}"/>
              </a:ext>
            </a:extLst>
          </p:cNvPr>
          <p:cNvSpPr txBox="1"/>
          <p:nvPr/>
        </p:nvSpPr>
        <p:spPr>
          <a:xfrm>
            <a:off x="1703135" y="3779712"/>
            <a:ext cx="5208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results are enhanced, </a:t>
            </a:r>
          </a:p>
          <a:p>
            <a:r>
              <a:rPr lang="en-US" dirty="0"/>
              <a:t>if another recursion functionality depends on it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E5ACEBEE-6BED-9822-3664-C106745D5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14699" r="21751" b="21767"/>
          <a:stretch/>
        </p:blipFill>
        <p:spPr>
          <a:xfrm>
            <a:off x="9538218" y="263056"/>
            <a:ext cx="2088877" cy="2138475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C0DD3D32-2351-3762-248A-3D84CE7B7C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15321" r="21752" b="21146"/>
          <a:stretch/>
        </p:blipFill>
        <p:spPr>
          <a:xfrm>
            <a:off x="8353376" y="2963976"/>
            <a:ext cx="3573387" cy="3630967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30BED4D0-BC2B-EBC1-D9FB-EB8D39705C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14389" r="21752" b="19903"/>
          <a:stretch/>
        </p:blipFill>
        <p:spPr>
          <a:xfrm>
            <a:off x="7323647" y="263057"/>
            <a:ext cx="2059459" cy="2164276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1C11FA07-2929-C43A-46C3-7824C1788985}"/>
              </a:ext>
            </a:extLst>
          </p:cNvPr>
          <p:cNvSpPr txBox="1"/>
          <p:nvPr/>
        </p:nvSpPr>
        <p:spPr>
          <a:xfrm>
            <a:off x="3640678" y="1527206"/>
            <a:ext cx="3193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doubled W-curves</a:t>
            </a:r>
            <a:endParaRPr lang="en-US" sz="2800" dirty="0"/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3A765888-9930-282C-0043-ACFB391F6165}"/>
              </a:ext>
            </a:extLst>
          </p:cNvPr>
          <p:cNvSpPr txBox="1"/>
          <p:nvPr/>
        </p:nvSpPr>
        <p:spPr>
          <a:xfrm>
            <a:off x="631326" y="5361900"/>
            <a:ext cx="72275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0B050"/>
                </a:solidFill>
              </a:rPr>
              <a:t>LOGGING CAN PROVIDE „FACTORIALS“ OF DATA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00B050"/>
                </a:solidFill>
              </a:rPr>
              <a:t>GENERATED DATA ARE ONLY IN 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					FORM OF KEY-VALUE PAIRS</a:t>
            </a: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58A6813-69F1-80DC-7CA1-B56EB9BD2954}"/>
              </a:ext>
            </a:extLst>
          </p:cNvPr>
          <p:cNvSpPr/>
          <p:nvPr/>
        </p:nvSpPr>
        <p:spPr>
          <a:xfrm>
            <a:off x="7142163" y="1830852"/>
            <a:ext cx="1211213" cy="6742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3536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CF731BD3-C824-6157-D206-C9E56689B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8341" y="2600869"/>
            <a:ext cx="3881437" cy="3881437"/>
          </a:xfr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B6040E66-ADAE-0F4B-0F31-2DB76743BA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1" t="14754" r="21007" b="20080"/>
          <a:stretch/>
        </p:blipFill>
        <p:spPr>
          <a:xfrm>
            <a:off x="8226158" y="2826013"/>
            <a:ext cx="3699988" cy="3724218"/>
          </a:xfrm>
          <a:prstGeom prst="rect">
            <a:avLst/>
          </a:prstGeom>
        </p:spPr>
      </p:pic>
      <p:pic>
        <p:nvPicPr>
          <p:cNvPr id="7" name="Zástupný objekt pre obsah 5">
            <a:extLst>
              <a:ext uri="{FF2B5EF4-FFF2-40B4-BE49-F238E27FC236}">
                <a16:creationId xmlns:a16="http://schemas.microsoft.com/office/drawing/2014/main" id="{FAAE76DD-8163-A034-4A5F-028656BFC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22787" r="21146" b="21634"/>
          <a:stretch/>
        </p:blipFill>
        <p:spPr>
          <a:xfrm>
            <a:off x="789583" y="3527863"/>
            <a:ext cx="56237" cy="5631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AB4C2E1F-7BE3-7842-38B8-F29B00E1D2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3" t="32385" r="32467" b="32400"/>
          <a:stretch/>
        </p:blipFill>
        <p:spPr>
          <a:xfrm>
            <a:off x="9537276" y="365691"/>
            <a:ext cx="1977390" cy="2012516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CEAAAD47-DE69-D29D-7A1D-063C948808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32599" r="33066" b="32800"/>
          <a:stretch/>
        </p:blipFill>
        <p:spPr>
          <a:xfrm>
            <a:off x="3129658" y="375694"/>
            <a:ext cx="1920240" cy="197746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D9780542-A48B-9B5C-81C6-3DB1404076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32490" r="32867" b="32600"/>
          <a:stretch/>
        </p:blipFill>
        <p:spPr>
          <a:xfrm>
            <a:off x="789583" y="383109"/>
            <a:ext cx="1943100" cy="1995098"/>
          </a:xfrm>
          <a:prstGeom prst="rect">
            <a:avLst/>
          </a:prstGeom>
        </p:spPr>
      </p:pic>
      <p:sp>
        <p:nvSpPr>
          <p:cNvPr id="16" name="Ovál 15">
            <a:extLst>
              <a:ext uri="{FF2B5EF4-FFF2-40B4-BE49-F238E27FC236}">
                <a16:creationId xmlns:a16="http://schemas.microsoft.com/office/drawing/2014/main" id="{146753D5-2AC2-C8C4-74C1-6C182B1A0B76}"/>
              </a:ext>
            </a:extLst>
          </p:cNvPr>
          <p:cNvSpPr/>
          <p:nvPr/>
        </p:nvSpPr>
        <p:spPr>
          <a:xfrm>
            <a:off x="1521470" y="1905347"/>
            <a:ext cx="1211213" cy="67429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3FEDA0D7-62C8-CF3B-0282-84D3A637632E}"/>
              </a:ext>
            </a:extLst>
          </p:cNvPr>
          <p:cNvSpPr/>
          <p:nvPr/>
        </p:nvSpPr>
        <p:spPr>
          <a:xfrm>
            <a:off x="620775" y="729327"/>
            <a:ext cx="700072" cy="117602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Šípka: obojsmerná vodorovná 17">
            <a:extLst>
              <a:ext uri="{FF2B5EF4-FFF2-40B4-BE49-F238E27FC236}">
                <a16:creationId xmlns:a16="http://schemas.microsoft.com/office/drawing/2014/main" id="{4F3EBC7E-B5DA-ABF2-8A6B-FA56D5FE1DA0}"/>
              </a:ext>
            </a:extLst>
          </p:cNvPr>
          <p:cNvSpPr/>
          <p:nvPr/>
        </p:nvSpPr>
        <p:spPr>
          <a:xfrm rot="5586225">
            <a:off x="2008244" y="1109437"/>
            <a:ext cx="1880374" cy="599139"/>
          </a:xfrm>
          <a:prstGeom prst="leftRightArrow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" name="Obrázok 19">
            <a:extLst>
              <a:ext uri="{FF2B5EF4-FFF2-40B4-BE49-F238E27FC236}">
                <a16:creationId xmlns:a16="http://schemas.microsoft.com/office/drawing/2014/main" id="{43CEE4D2-B92E-64D6-E178-4727E664AD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34088" r="33267" b="32400"/>
          <a:stretch/>
        </p:blipFill>
        <p:spPr>
          <a:xfrm>
            <a:off x="5313172" y="397162"/>
            <a:ext cx="1920240" cy="1915184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F2BADDD2-2A69-8526-CF9E-1304861E55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3" t="33184" r="33467" b="33305"/>
          <a:stretch/>
        </p:blipFill>
        <p:spPr>
          <a:xfrm>
            <a:off x="7425224" y="406832"/>
            <a:ext cx="1920240" cy="1915184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64B5ACED-F83C-092B-4310-46A13DD00652}"/>
              </a:ext>
            </a:extLst>
          </p:cNvPr>
          <p:cNvSpPr txBox="1"/>
          <p:nvPr/>
        </p:nvSpPr>
        <p:spPr>
          <a:xfrm>
            <a:off x="3870483" y="4716987"/>
            <a:ext cx="39869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EASY TO EXECUTE AND </a:t>
            </a:r>
          </a:p>
          <a:p>
            <a:r>
              <a:rPr lang="en-US" sz="2400" b="1" dirty="0"/>
              <a:t>ANALYZE FRACTAL SCRIPT </a:t>
            </a:r>
          </a:p>
          <a:p>
            <a:r>
              <a:rPr lang="en-US" sz="2400" b="1" dirty="0"/>
              <a:t>IN MANY PROGRAMMING </a:t>
            </a:r>
          </a:p>
          <a:p>
            <a:r>
              <a:rPr lang="en-US" sz="2400" b="1" dirty="0"/>
              <a:t>LANGUAGES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B1F32BBF-0A96-6BFD-4599-3857CC880A14}"/>
              </a:ext>
            </a:extLst>
          </p:cNvPr>
          <p:cNvSpPr txBox="1"/>
          <p:nvPr/>
        </p:nvSpPr>
        <p:spPr>
          <a:xfrm>
            <a:off x="5863945" y="5856757"/>
            <a:ext cx="3021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u="sng" dirty="0"/>
              <a:t>js2py</a:t>
            </a:r>
            <a:r>
              <a:rPr lang="en-US" sz="2800" b="1" i="1" dirty="0"/>
              <a:t> for Python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32061720-4A9F-60EA-2150-935B59893A42}"/>
              </a:ext>
            </a:extLst>
          </p:cNvPr>
          <p:cNvSpPr txBox="1"/>
          <p:nvPr/>
        </p:nvSpPr>
        <p:spPr>
          <a:xfrm>
            <a:off x="2987776" y="2552910"/>
            <a:ext cx="539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Already </a:t>
            </a:r>
            <a:r>
              <a:rPr lang="en-US" sz="3600" b="1" dirty="0"/>
              <a:t>378</a:t>
            </a:r>
            <a:r>
              <a:rPr lang="en-US" b="1" dirty="0"/>
              <a:t> fractals generated from one file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EA9912C-09DC-B548-85A7-D317096341BC}"/>
              </a:ext>
            </a:extLst>
          </p:cNvPr>
          <p:cNvSpPr txBox="1"/>
          <p:nvPr/>
        </p:nvSpPr>
        <p:spPr>
          <a:xfrm rot="21413803">
            <a:off x="4274648" y="3259257"/>
            <a:ext cx="3036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Can be more, but...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E5D5F4D2-C0AF-90E6-DA40-F3F3AB3AA02C}"/>
              </a:ext>
            </a:extLst>
          </p:cNvPr>
          <p:cNvSpPr txBox="1"/>
          <p:nvPr/>
        </p:nvSpPr>
        <p:spPr>
          <a:xfrm>
            <a:off x="4521964" y="3700327"/>
            <a:ext cx="4475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bring: </a:t>
            </a:r>
          </a:p>
          <a:p>
            <a:r>
              <a:rPr lang="en-US" dirty="0"/>
              <a:t>	</a:t>
            </a:r>
            <a:r>
              <a:rPr lang="en-US" b="1" dirty="0">
                <a:solidFill>
                  <a:srgbClr val="00B050"/>
                </a:solidFill>
              </a:rPr>
              <a:t>asymmetry, chaos, standalone lines</a:t>
            </a:r>
          </a:p>
          <a:p>
            <a:r>
              <a:rPr lang="en-US" b="1" dirty="0">
                <a:solidFill>
                  <a:srgbClr val="00B050"/>
                </a:solidFill>
              </a:rPr>
              <a:t>	creating non-fractal shape</a:t>
            </a:r>
          </a:p>
        </p:txBody>
      </p:sp>
    </p:spTree>
    <p:extLst>
      <p:ext uri="{BB962C8B-B14F-4D97-AF65-F5344CB8AC3E}">
        <p14:creationId xmlns:p14="http://schemas.microsoft.com/office/powerpoint/2010/main" val="7476654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BF874C-F3CD-7FDA-107D-684866CBD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72" y="177798"/>
            <a:ext cx="8596668" cy="1320800"/>
          </a:xfrm>
        </p:spPr>
        <p:txBody>
          <a:bodyPr>
            <a:normAutofit/>
          </a:bodyPr>
          <a:lstStyle/>
          <a:p>
            <a:r>
              <a:rPr lang="en-US" sz="5400" b="1" dirty="0"/>
              <a:t>Results</a:t>
            </a: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839ED708-51E0-49B6-FD9B-4624DCE29B01}"/>
              </a:ext>
            </a:extLst>
          </p:cNvPr>
          <p:cNvSpPr txBox="1">
            <a:spLocks/>
          </p:cNvSpPr>
          <p:nvPr/>
        </p:nvSpPr>
        <p:spPr>
          <a:xfrm>
            <a:off x="2775877" y="6905918"/>
            <a:ext cx="9410803" cy="6089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200" i="1" dirty="0"/>
              <a:t>The </a:t>
            </a:r>
            <a:r>
              <a:rPr lang="en-US" sz="3600" b="1" i="1" dirty="0">
                <a:solidFill>
                  <a:srgbClr val="00B0F0"/>
                </a:solidFill>
              </a:rPr>
              <a:t>proper representation </a:t>
            </a:r>
            <a:r>
              <a:rPr lang="en-US" sz="3200" i="1" dirty="0"/>
              <a:t>of </a:t>
            </a:r>
            <a:r>
              <a:rPr lang="en-US" sz="3600" b="1" i="1" dirty="0">
                <a:solidFill>
                  <a:srgbClr val="FFFF00"/>
                </a:solidFill>
              </a:rPr>
              <a:t>software knowledge</a:t>
            </a:r>
            <a:r>
              <a:rPr lang="en-US" sz="3200" i="1" dirty="0"/>
              <a:t> </a:t>
            </a:r>
            <a:r>
              <a:rPr lang="en-US" sz="3600" b="1" i="1" dirty="0">
                <a:solidFill>
                  <a:srgbClr val="FFC000"/>
                </a:solidFill>
              </a:rPr>
              <a:t>in place of variation points </a:t>
            </a:r>
            <a:r>
              <a:rPr lang="en-US" sz="3200" i="1" dirty="0"/>
              <a:t>drives the </a:t>
            </a:r>
            <a:r>
              <a:rPr lang="en-US" sz="3600" b="1" i="1" dirty="0">
                <a:solidFill>
                  <a:srgbClr val="92D050"/>
                </a:solidFill>
              </a:rPr>
              <a:t>effective modularization and reuse</a:t>
            </a:r>
            <a:r>
              <a:rPr lang="en-US" sz="3600" i="1" dirty="0">
                <a:solidFill>
                  <a:srgbClr val="92D050"/>
                </a:solidFill>
              </a:rPr>
              <a:t> </a:t>
            </a:r>
            <a:r>
              <a:rPr lang="en-US" sz="3200" i="1" dirty="0"/>
              <a:t>of software parts in the form of </a:t>
            </a:r>
            <a:r>
              <a:rPr lang="en-US" sz="3600" b="1" i="1" dirty="0">
                <a:solidFill>
                  <a:srgbClr val="0070C0"/>
                </a:solidFill>
              </a:rPr>
              <a:t>automatically derived </a:t>
            </a:r>
            <a:r>
              <a:rPr lang="en-US" sz="3200" i="1" dirty="0"/>
              <a:t>resulting </a:t>
            </a:r>
            <a:r>
              <a:rPr lang="en-US" sz="3600" b="1" i="1" dirty="0">
                <a:solidFill>
                  <a:srgbClr val="0070C0"/>
                </a:solidFill>
              </a:rPr>
              <a:t>products</a:t>
            </a:r>
            <a:r>
              <a:rPr lang="en-US" sz="3200" i="1" dirty="0"/>
              <a:t>, while the </a:t>
            </a:r>
            <a:r>
              <a:rPr lang="en-US" sz="3600" b="1" i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subsequent extraction with optional aggregation </a:t>
            </a:r>
            <a:r>
              <a:rPr lang="en-US" sz="3200" i="1" dirty="0"/>
              <a:t>of this </a:t>
            </a:r>
            <a:r>
              <a:rPr lang="en-US" sz="3600" b="1" i="1" dirty="0">
                <a:solidFill>
                  <a:srgbClr val="FFC000"/>
                </a:solidFill>
              </a:rPr>
              <a:t>knowledge and associated information</a:t>
            </a:r>
            <a:r>
              <a:rPr lang="en-US" sz="3200" i="1" dirty="0"/>
              <a:t> </a:t>
            </a:r>
            <a:r>
              <a:rPr lang="en-US" sz="3600" b="1" i="1" dirty="0">
                <a:solidFill>
                  <a:srgbClr val="FF0000"/>
                </a:solidFill>
              </a:rPr>
              <a:t>supports decision-making </a:t>
            </a:r>
            <a:r>
              <a:rPr lang="en-US" sz="3600" b="1" i="1" dirty="0">
                <a:solidFill>
                  <a:srgbClr val="00B050"/>
                </a:solidFill>
              </a:rPr>
              <a:t>about the evolution </a:t>
            </a:r>
            <a:r>
              <a:rPr lang="en-US" sz="3200" i="1" dirty="0"/>
              <a:t>of the software product line mainly based on </a:t>
            </a:r>
            <a:r>
              <a:rPr lang="en-US" sz="3600" b="1" dirty="0">
                <a:solidFill>
                  <a:srgbClr val="FF0000"/>
                </a:solidFill>
              </a:rPr>
              <a:t>differences between variants</a:t>
            </a:r>
            <a:r>
              <a:rPr lang="en-US" sz="3200" i="1" dirty="0"/>
              <a:t>.</a:t>
            </a:r>
            <a:endParaRPr lang="sk-SK" sz="3200" i="1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4E78D563-6B90-A615-E352-4C99E11CD9AF}"/>
              </a:ext>
            </a:extLst>
          </p:cNvPr>
          <p:cNvSpPr txBox="1"/>
          <p:nvPr/>
        </p:nvSpPr>
        <p:spPr>
          <a:xfrm>
            <a:off x="3918894" y="470702"/>
            <a:ext cx="8201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rgbClr val="00B0F0"/>
                </a:solidFill>
              </a:rPr>
              <a:t>proper representation </a:t>
            </a:r>
            <a:r>
              <a:rPr lang="en-US" sz="1600" i="1" dirty="0"/>
              <a:t>of </a:t>
            </a:r>
            <a:r>
              <a:rPr lang="en-US" sz="1800" b="1" i="1" dirty="0">
                <a:solidFill>
                  <a:srgbClr val="FFFF00"/>
                </a:solidFill>
              </a:rPr>
              <a:t>software knowledge</a:t>
            </a:r>
            <a:r>
              <a:rPr lang="en-US" sz="1600" i="1" dirty="0"/>
              <a:t> </a:t>
            </a:r>
            <a:r>
              <a:rPr lang="en-US" sz="1800" b="1" i="1" dirty="0">
                <a:solidFill>
                  <a:srgbClr val="FFC000"/>
                </a:solidFill>
              </a:rPr>
              <a:t>in place of variation points</a:t>
            </a:r>
            <a:endParaRPr lang="en-US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A49748E4-6EE3-CCB1-B944-CFAC104F0601}"/>
              </a:ext>
            </a:extLst>
          </p:cNvPr>
          <p:cNvSpPr txBox="1"/>
          <p:nvPr/>
        </p:nvSpPr>
        <p:spPr>
          <a:xfrm>
            <a:off x="8990324" y="1072091"/>
            <a:ext cx="32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Annotated by our annotations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7AC9D9F8-9705-2164-8D40-58D9AAE6A486}"/>
              </a:ext>
            </a:extLst>
          </p:cNvPr>
          <p:cNvSpPr txBox="1"/>
          <p:nvPr/>
        </p:nvSpPr>
        <p:spPr>
          <a:xfrm>
            <a:off x="1516565" y="1154454"/>
            <a:ext cx="6616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essential information (knowledge) about software put inside annotation or found in their place (a form of tracing from lit.)</a:t>
            </a:r>
          </a:p>
        </p:txBody>
      </p:sp>
      <p:sp>
        <p:nvSpPr>
          <p:cNvPr id="20" name="Pravá zložená zátvorka 19">
            <a:extLst>
              <a:ext uri="{FF2B5EF4-FFF2-40B4-BE49-F238E27FC236}">
                <a16:creationId xmlns:a16="http://schemas.microsoft.com/office/drawing/2014/main" id="{023D804A-DF5B-7DBF-DD8A-CD11C68CB7B5}"/>
              </a:ext>
            </a:extLst>
          </p:cNvPr>
          <p:cNvSpPr/>
          <p:nvPr/>
        </p:nvSpPr>
        <p:spPr>
          <a:xfrm rot="5400000">
            <a:off x="6410333" y="-1314401"/>
            <a:ext cx="335280" cy="461204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8EF637B9-ADE2-AD0D-7874-D39349A9A560}"/>
              </a:ext>
            </a:extLst>
          </p:cNvPr>
          <p:cNvSpPr txBox="1"/>
          <p:nvPr/>
        </p:nvSpPr>
        <p:spPr>
          <a:xfrm>
            <a:off x="533771" y="1987154"/>
            <a:ext cx="403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rgbClr val="92D050"/>
                </a:solidFill>
              </a:rPr>
              <a:t>effective modularization and reuse</a:t>
            </a:r>
            <a:endParaRPr lang="en-US" dirty="0"/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BA2E41F9-214C-112D-3969-0B3EB9159103}"/>
              </a:ext>
            </a:extLst>
          </p:cNvPr>
          <p:cNvSpPr txBox="1"/>
          <p:nvPr/>
        </p:nvSpPr>
        <p:spPr>
          <a:xfrm>
            <a:off x="376749" y="2603102"/>
            <a:ext cx="6426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Restricted use of our annotations (their actions from lit.) </a:t>
            </a:r>
          </a:p>
          <a:p>
            <a:r>
              <a:rPr lang="en-US" dirty="0"/>
              <a:t>to force organize variable code in a native and modular way</a:t>
            </a:r>
          </a:p>
          <a:p>
            <a:r>
              <a:rPr lang="en-US" dirty="0"/>
              <a:t> in parallel with the help of the aspects</a:t>
            </a: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BBC5AE03-73E5-6DC9-1858-508E93BF06A5}"/>
              </a:ext>
            </a:extLst>
          </p:cNvPr>
          <p:cNvSpPr txBox="1"/>
          <p:nvPr/>
        </p:nvSpPr>
        <p:spPr>
          <a:xfrm>
            <a:off x="8367554" y="1761881"/>
            <a:ext cx="268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rgbClr val="0070C0"/>
                </a:solidFill>
              </a:rPr>
              <a:t>automatically derived </a:t>
            </a:r>
          </a:p>
          <a:p>
            <a:r>
              <a:rPr lang="en-US" sz="1600" i="1" dirty="0">
                <a:solidFill>
                  <a:schemeClr val="tx1">
                    <a:lumMod val="65000"/>
                  </a:schemeClr>
                </a:solidFill>
              </a:rPr>
              <a:t>resulting</a:t>
            </a:r>
            <a:r>
              <a:rPr lang="en-US" sz="1600" i="1" dirty="0"/>
              <a:t> </a:t>
            </a:r>
            <a:r>
              <a:rPr lang="en-US" sz="1800" b="1" i="1" dirty="0">
                <a:solidFill>
                  <a:srgbClr val="0070C0"/>
                </a:solidFill>
              </a:rPr>
              <a:t>products</a:t>
            </a:r>
            <a:endParaRPr lang="en-US" dirty="0"/>
          </a:p>
        </p:txBody>
      </p:sp>
      <p:sp>
        <p:nvSpPr>
          <p:cNvPr id="24" name="BlokTextu 23">
            <a:extLst>
              <a:ext uri="{FF2B5EF4-FFF2-40B4-BE49-F238E27FC236}">
                <a16:creationId xmlns:a16="http://schemas.microsoft.com/office/drawing/2014/main" id="{52B69D62-E076-5A4A-1564-4CCB5BA6F9C5}"/>
              </a:ext>
            </a:extLst>
          </p:cNvPr>
          <p:cNvSpPr txBox="1"/>
          <p:nvPr/>
        </p:nvSpPr>
        <p:spPr>
          <a:xfrm>
            <a:off x="7631125" y="2704931"/>
            <a:ext cx="3951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derivation process is automated</a:t>
            </a:r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FAD0190B-3EE5-2EEB-9184-7A99DB474493}"/>
              </a:ext>
            </a:extLst>
          </p:cNvPr>
          <p:cNvSpPr txBox="1"/>
          <p:nvPr/>
        </p:nvSpPr>
        <p:spPr>
          <a:xfrm>
            <a:off x="2526122" y="3594250"/>
            <a:ext cx="263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subsequent extraction</a:t>
            </a:r>
            <a:endParaRPr lang="en-US" dirty="0"/>
          </a:p>
        </p:txBody>
      </p:sp>
      <p:sp>
        <p:nvSpPr>
          <p:cNvPr id="26" name="Pravá zložená zátvorka 25">
            <a:extLst>
              <a:ext uri="{FF2B5EF4-FFF2-40B4-BE49-F238E27FC236}">
                <a16:creationId xmlns:a16="http://schemas.microsoft.com/office/drawing/2014/main" id="{1D40B376-1715-B5D8-2BAA-8132B102F9BD}"/>
              </a:ext>
            </a:extLst>
          </p:cNvPr>
          <p:cNvSpPr/>
          <p:nvPr/>
        </p:nvSpPr>
        <p:spPr>
          <a:xfrm rot="5400000">
            <a:off x="9439347" y="1294690"/>
            <a:ext cx="335280" cy="2478866"/>
          </a:xfrm>
          <a:prstGeom prst="rightBrace">
            <a:avLst>
              <a:gd name="adj1" fmla="val 833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ravá zložená zátvorka 26">
            <a:extLst>
              <a:ext uri="{FF2B5EF4-FFF2-40B4-BE49-F238E27FC236}">
                <a16:creationId xmlns:a16="http://schemas.microsoft.com/office/drawing/2014/main" id="{E7C8EE80-4641-1EDB-AADF-6E0740BA45AD}"/>
              </a:ext>
            </a:extLst>
          </p:cNvPr>
          <p:cNvSpPr/>
          <p:nvPr/>
        </p:nvSpPr>
        <p:spPr>
          <a:xfrm rot="5400000">
            <a:off x="2369157" y="366988"/>
            <a:ext cx="335280" cy="4124998"/>
          </a:xfrm>
          <a:prstGeom prst="rightBrace">
            <a:avLst>
              <a:gd name="adj1" fmla="val 833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ravá zložená zátvorka 27">
            <a:extLst>
              <a:ext uri="{FF2B5EF4-FFF2-40B4-BE49-F238E27FC236}">
                <a16:creationId xmlns:a16="http://schemas.microsoft.com/office/drawing/2014/main" id="{9E3AB0AB-7F45-3455-0323-3E375F1CAD10}"/>
              </a:ext>
            </a:extLst>
          </p:cNvPr>
          <p:cNvSpPr/>
          <p:nvPr/>
        </p:nvSpPr>
        <p:spPr>
          <a:xfrm rot="5400000">
            <a:off x="3681034" y="2743220"/>
            <a:ext cx="335280" cy="2616590"/>
          </a:xfrm>
          <a:prstGeom prst="rightBrace">
            <a:avLst>
              <a:gd name="adj1" fmla="val 833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5FF315F0-6131-345E-BAAE-9EC77E19D5C7}"/>
              </a:ext>
            </a:extLst>
          </p:cNvPr>
          <p:cNvSpPr txBox="1"/>
          <p:nvPr/>
        </p:nvSpPr>
        <p:spPr>
          <a:xfrm>
            <a:off x="466864" y="4279276"/>
            <a:ext cx="5556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mechanism is adapted to extract given </a:t>
            </a:r>
          </a:p>
          <a:p>
            <a:r>
              <a:rPr lang="en-US" dirty="0"/>
              <a:t>information from code fragment (also dynamic one)</a:t>
            </a:r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FBF50A2F-1274-F7BD-5B8E-6A587EDEFD59}"/>
              </a:ext>
            </a:extLst>
          </p:cNvPr>
          <p:cNvSpPr txBox="1"/>
          <p:nvPr/>
        </p:nvSpPr>
        <p:spPr>
          <a:xfrm>
            <a:off x="5512402" y="3589219"/>
            <a:ext cx="3033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chemeClr val="bg2">
                    <a:lumMod val="50000"/>
                    <a:lumOff val="50000"/>
                  </a:schemeClr>
                </a:solidFill>
              </a:rPr>
              <a:t>with optional aggregation</a:t>
            </a:r>
            <a:endParaRPr lang="en-US" dirty="0"/>
          </a:p>
        </p:txBody>
      </p:sp>
      <p:sp>
        <p:nvSpPr>
          <p:cNvPr id="31" name="BlokTextu 30">
            <a:extLst>
              <a:ext uri="{FF2B5EF4-FFF2-40B4-BE49-F238E27FC236}">
                <a16:creationId xmlns:a16="http://schemas.microsoft.com/office/drawing/2014/main" id="{653686E1-7D18-5852-3DDC-AB731E6C74C5}"/>
              </a:ext>
            </a:extLst>
          </p:cNvPr>
          <p:cNvSpPr txBox="1"/>
          <p:nvPr/>
        </p:nvSpPr>
        <p:spPr>
          <a:xfrm>
            <a:off x="6298133" y="4237813"/>
            <a:ext cx="5639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knowledge from heterogeneous applications </a:t>
            </a:r>
          </a:p>
          <a:p>
            <a:r>
              <a:rPr lang="en-US" dirty="0"/>
              <a:t>can be analyzed with the rest of the software family</a:t>
            </a:r>
          </a:p>
        </p:txBody>
      </p:sp>
      <p:sp>
        <p:nvSpPr>
          <p:cNvPr id="32" name="Pravá zložená zátvorka 31">
            <a:extLst>
              <a:ext uri="{FF2B5EF4-FFF2-40B4-BE49-F238E27FC236}">
                <a16:creationId xmlns:a16="http://schemas.microsoft.com/office/drawing/2014/main" id="{A0634C50-E56F-150F-8AAB-5B93ACDB4E5E}"/>
              </a:ext>
            </a:extLst>
          </p:cNvPr>
          <p:cNvSpPr/>
          <p:nvPr/>
        </p:nvSpPr>
        <p:spPr>
          <a:xfrm rot="5400000">
            <a:off x="6882175" y="2542308"/>
            <a:ext cx="335280" cy="2991580"/>
          </a:xfrm>
          <a:prstGeom prst="rightBrace">
            <a:avLst>
              <a:gd name="adj1" fmla="val 833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2C1F7611-CC96-16C1-C67F-C5A3C5777CAE}"/>
              </a:ext>
            </a:extLst>
          </p:cNvPr>
          <p:cNvSpPr txBox="1"/>
          <p:nvPr/>
        </p:nvSpPr>
        <p:spPr>
          <a:xfrm>
            <a:off x="862362" y="5408898"/>
            <a:ext cx="5258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rgbClr val="FF0000"/>
                </a:solidFill>
              </a:rPr>
              <a:t>supports decision-making </a:t>
            </a:r>
            <a:r>
              <a:rPr lang="en-US" sz="1800" b="1" i="1" dirty="0">
                <a:solidFill>
                  <a:srgbClr val="00B050"/>
                </a:solidFill>
              </a:rPr>
              <a:t>about the evolution </a:t>
            </a:r>
            <a:endParaRPr lang="en-US" dirty="0"/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F4233EC9-5A32-7644-4EC8-2693B2152356}"/>
              </a:ext>
            </a:extLst>
          </p:cNvPr>
          <p:cNvSpPr txBox="1"/>
          <p:nvPr/>
        </p:nvSpPr>
        <p:spPr>
          <a:xfrm>
            <a:off x="284872" y="5126059"/>
            <a:ext cx="4413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solidFill>
                  <a:srgbClr val="FFC000"/>
                </a:solidFill>
              </a:rPr>
              <a:t>knowledge and associated information</a:t>
            </a:r>
            <a:endParaRPr lang="en-US" dirty="0"/>
          </a:p>
        </p:txBody>
      </p:sp>
      <p:sp>
        <p:nvSpPr>
          <p:cNvPr id="35" name="Pravá zložená zátvorka 34">
            <a:extLst>
              <a:ext uri="{FF2B5EF4-FFF2-40B4-BE49-F238E27FC236}">
                <a16:creationId xmlns:a16="http://schemas.microsoft.com/office/drawing/2014/main" id="{A0F91BE4-9D5C-74E4-8EB3-5501493386CA}"/>
              </a:ext>
            </a:extLst>
          </p:cNvPr>
          <p:cNvSpPr/>
          <p:nvPr/>
        </p:nvSpPr>
        <p:spPr>
          <a:xfrm rot="5400000">
            <a:off x="3190862" y="3127695"/>
            <a:ext cx="335280" cy="5445261"/>
          </a:xfrm>
          <a:prstGeom prst="rightBrace">
            <a:avLst>
              <a:gd name="adj1" fmla="val 833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BlokTextu 35">
            <a:extLst>
              <a:ext uri="{FF2B5EF4-FFF2-40B4-BE49-F238E27FC236}">
                <a16:creationId xmlns:a16="http://schemas.microsoft.com/office/drawing/2014/main" id="{68564D5D-6E51-F838-9764-D862B54557A2}"/>
              </a:ext>
            </a:extLst>
          </p:cNvPr>
          <p:cNvSpPr txBox="1"/>
          <p:nvPr/>
        </p:nvSpPr>
        <p:spPr>
          <a:xfrm>
            <a:off x="376749" y="6025121"/>
            <a:ext cx="8059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Knowledge can be connected and used in various models that are </a:t>
            </a:r>
          </a:p>
          <a:p>
            <a:r>
              <a:rPr lang="en-US" dirty="0"/>
              <a:t>designed for automated decision-making about SPL evolution, its evaluation</a:t>
            </a:r>
          </a:p>
        </p:txBody>
      </p:sp>
      <p:sp>
        <p:nvSpPr>
          <p:cNvPr id="37" name="BlokTextu 36">
            <a:extLst>
              <a:ext uri="{FF2B5EF4-FFF2-40B4-BE49-F238E27FC236}">
                <a16:creationId xmlns:a16="http://schemas.microsoft.com/office/drawing/2014/main" id="{66431789-93DF-DF28-F28B-9D5E9BADD7D8}"/>
              </a:ext>
            </a:extLst>
          </p:cNvPr>
          <p:cNvSpPr txBox="1"/>
          <p:nvPr/>
        </p:nvSpPr>
        <p:spPr>
          <a:xfrm>
            <a:off x="9407906" y="5105876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differences between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 variants</a:t>
            </a:r>
            <a:endParaRPr lang="en-US" dirty="0"/>
          </a:p>
        </p:txBody>
      </p:sp>
      <p:sp>
        <p:nvSpPr>
          <p:cNvPr id="38" name="Pravá zložená zátvorka 37">
            <a:extLst>
              <a:ext uri="{FF2B5EF4-FFF2-40B4-BE49-F238E27FC236}">
                <a16:creationId xmlns:a16="http://schemas.microsoft.com/office/drawing/2014/main" id="{B1FF04CB-1137-9F02-24A2-D783A956FFDD}"/>
              </a:ext>
            </a:extLst>
          </p:cNvPr>
          <p:cNvSpPr/>
          <p:nvPr/>
        </p:nvSpPr>
        <p:spPr>
          <a:xfrm rot="5400000">
            <a:off x="10327737" y="4690759"/>
            <a:ext cx="335280" cy="2174942"/>
          </a:xfrm>
          <a:prstGeom prst="rightBrace">
            <a:avLst>
              <a:gd name="adj1" fmla="val 833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BlokTextu 38">
            <a:extLst>
              <a:ext uri="{FF2B5EF4-FFF2-40B4-BE49-F238E27FC236}">
                <a16:creationId xmlns:a16="http://schemas.microsoft.com/office/drawing/2014/main" id="{9A14FD88-64A4-A477-EF55-681390DAAF5E}"/>
              </a:ext>
            </a:extLst>
          </p:cNvPr>
          <p:cNvSpPr txBox="1"/>
          <p:nvPr/>
        </p:nvSpPr>
        <p:spPr>
          <a:xfrm>
            <a:off x="8646252" y="5997106"/>
            <a:ext cx="3336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Knowledge mainly captures </a:t>
            </a:r>
          </a:p>
          <a:p>
            <a:r>
              <a:rPr lang="en-US" dirty="0"/>
              <a:t>differences between members</a:t>
            </a:r>
          </a:p>
        </p:txBody>
      </p:sp>
      <p:sp>
        <p:nvSpPr>
          <p:cNvPr id="41" name="Pravá zložená zátvorka 40">
            <a:extLst>
              <a:ext uri="{FF2B5EF4-FFF2-40B4-BE49-F238E27FC236}">
                <a16:creationId xmlns:a16="http://schemas.microsoft.com/office/drawing/2014/main" id="{B908F0D1-BAB7-1B32-96B2-699D80CA3758}"/>
              </a:ext>
            </a:extLst>
          </p:cNvPr>
          <p:cNvSpPr/>
          <p:nvPr/>
        </p:nvSpPr>
        <p:spPr>
          <a:xfrm rot="5400000">
            <a:off x="10299939" y="-525297"/>
            <a:ext cx="335280" cy="3002790"/>
          </a:xfrm>
          <a:prstGeom prst="rightBrace">
            <a:avLst>
              <a:gd name="adj1" fmla="val 833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BlokTextu 41">
            <a:extLst>
              <a:ext uri="{FF2B5EF4-FFF2-40B4-BE49-F238E27FC236}">
                <a16:creationId xmlns:a16="http://schemas.microsoft.com/office/drawing/2014/main" id="{72E53ED0-2FE5-ADFE-9103-3A02D091D0E8}"/>
              </a:ext>
            </a:extLst>
          </p:cNvPr>
          <p:cNvSpPr txBox="1"/>
          <p:nvPr/>
        </p:nvSpPr>
        <p:spPr>
          <a:xfrm>
            <a:off x="8587228" y="3591707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tx1">
                    <a:lumMod val="65000"/>
                  </a:schemeClr>
                </a:solidFill>
              </a:rPr>
              <a:t>of this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3" name="BlokTextu 42">
            <a:extLst>
              <a:ext uri="{FF2B5EF4-FFF2-40B4-BE49-F238E27FC236}">
                <a16:creationId xmlns:a16="http://schemas.microsoft.com/office/drawing/2014/main" id="{EF896E9C-C495-DBFC-D18E-3528C9B74D99}"/>
              </a:ext>
            </a:extLst>
          </p:cNvPr>
          <p:cNvSpPr txBox="1"/>
          <p:nvPr/>
        </p:nvSpPr>
        <p:spPr>
          <a:xfrm>
            <a:off x="3421989" y="470544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tx1">
                    <a:lumMod val="65000"/>
                  </a:schemeClr>
                </a:solidFill>
              </a:rPr>
              <a:t>The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4" name="BlokTextu 43">
            <a:extLst>
              <a:ext uri="{FF2B5EF4-FFF2-40B4-BE49-F238E27FC236}">
                <a16:creationId xmlns:a16="http://schemas.microsoft.com/office/drawing/2014/main" id="{817BF29D-05AD-575F-C3B3-78D137629FD4}"/>
              </a:ext>
            </a:extLst>
          </p:cNvPr>
          <p:cNvSpPr txBox="1"/>
          <p:nvPr/>
        </p:nvSpPr>
        <p:spPr>
          <a:xfrm>
            <a:off x="22562" y="1566200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tx1">
                    <a:lumMod val="65000"/>
                  </a:schemeClr>
                </a:solidFill>
              </a:rPr>
              <a:t>drives the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5" name="BlokTextu 44">
            <a:extLst>
              <a:ext uri="{FF2B5EF4-FFF2-40B4-BE49-F238E27FC236}">
                <a16:creationId xmlns:a16="http://schemas.microsoft.com/office/drawing/2014/main" id="{BBE3E9C7-1D95-C124-8F92-59FAE2BCFBAF}"/>
              </a:ext>
            </a:extLst>
          </p:cNvPr>
          <p:cNvSpPr txBox="1"/>
          <p:nvPr/>
        </p:nvSpPr>
        <p:spPr>
          <a:xfrm>
            <a:off x="4696845" y="1993088"/>
            <a:ext cx="3534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tx1">
                    <a:lumMod val="65000"/>
                  </a:schemeClr>
                </a:solidFill>
              </a:rPr>
              <a:t>of software parts in the form of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6" name="BlokTextu 45">
            <a:extLst>
              <a:ext uri="{FF2B5EF4-FFF2-40B4-BE49-F238E27FC236}">
                <a16:creationId xmlns:a16="http://schemas.microsoft.com/office/drawing/2014/main" id="{060523F9-BEF4-C8C4-E5D3-2C15DEC3FAC8}"/>
              </a:ext>
            </a:extLst>
          </p:cNvPr>
          <p:cNvSpPr txBox="1"/>
          <p:nvPr/>
        </p:nvSpPr>
        <p:spPr>
          <a:xfrm>
            <a:off x="1300110" y="3625052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tx1">
                    <a:lumMod val="65000"/>
                  </a:schemeClr>
                </a:solidFill>
              </a:rPr>
              <a:t>while the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7" name="BlokTextu 46">
            <a:extLst>
              <a:ext uri="{FF2B5EF4-FFF2-40B4-BE49-F238E27FC236}">
                <a16:creationId xmlns:a16="http://schemas.microsoft.com/office/drawing/2014/main" id="{5B4A72A9-B79F-8CF5-F0AA-25F57439099C}"/>
              </a:ext>
            </a:extLst>
          </p:cNvPr>
          <p:cNvSpPr txBox="1"/>
          <p:nvPr/>
        </p:nvSpPr>
        <p:spPr>
          <a:xfrm>
            <a:off x="6389484" y="5216437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chemeClr val="tx1">
                    <a:lumMod val="65000"/>
                  </a:schemeClr>
                </a:solidFill>
              </a:rPr>
              <a:t>of the software product </a:t>
            </a:r>
          </a:p>
          <a:p>
            <a:r>
              <a:rPr lang="en-US" sz="1800" i="1" dirty="0">
                <a:solidFill>
                  <a:schemeClr val="tx1">
                    <a:lumMod val="65000"/>
                  </a:schemeClr>
                </a:solidFill>
              </a:rPr>
              <a:t>line mainly based on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022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28308A-E447-04F3-6035-B53532C8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04" y="556027"/>
            <a:ext cx="10378593" cy="1320800"/>
          </a:xfrm>
        </p:spPr>
        <p:txBody>
          <a:bodyPr>
            <a:noAutofit/>
          </a:bodyPr>
          <a:lstStyle/>
          <a:p>
            <a:r>
              <a:rPr lang="en-US" sz="4800" b="1" dirty="0"/>
              <a:t>Studying the SPL </a:t>
            </a:r>
            <a:br>
              <a:rPr lang="sk-SK" sz="4800" b="1" dirty="0"/>
            </a:br>
            <a:r>
              <a:rPr lang="en-US" sz="4800" b="1" dirty="0"/>
              <a:t>evolution and variability</a:t>
            </a:r>
            <a:endParaRPr lang="sk-SK" sz="4800" b="1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8FF56A2F-300F-58A7-2E23-A27F9C272289}"/>
              </a:ext>
            </a:extLst>
          </p:cNvPr>
          <p:cNvSpPr txBox="1"/>
          <p:nvPr/>
        </p:nvSpPr>
        <p:spPr>
          <a:xfrm>
            <a:off x="6363415" y="2873822"/>
            <a:ext cx="5527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General handling of the variability is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still not fully covered/supported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by variability management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19EF827-471A-DD9F-E312-DE74DDB59419}"/>
              </a:ext>
            </a:extLst>
          </p:cNvPr>
          <p:cNvSpPr txBox="1"/>
          <p:nvPr/>
        </p:nvSpPr>
        <p:spPr>
          <a:xfrm>
            <a:off x="429711" y="2735277"/>
            <a:ext cx="4591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Less rigorous evaluations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of variability management</a:t>
            </a:r>
            <a:endParaRPr lang="sk-SK" sz="2800" b="1" dirty="0">
              <a:solidFill>
                <a:srgbClr val="FF0000"/>
              </a:solidFill>
            </a:endParaRPr>
          </a:p>
        </p:txBody>
      </p:sp>
      <p:sp>
        <p:nvSpPr>
          <p:cNvPr id="6" name="Šípka: doprava 5">
            <a:extLst>
              <a:ext uri="{FF2B5EF4-FFF2-40B4-BE49-F238E27FC236}">
                <a16:creationId xmlns:a16="http://schemas.microsoft.com/office/drawing/2014/main" id="{01F4B360-4DA4-DCB5-ED31-3B91DAC8A8E8}"/>
              </a:ext>
            </a:extLst>
          </p:cNvPr>
          <p:cNvSpPr/>
          <p:nvPr/>
        </p:nvSpPr>
        <p:spPr>
          <a:xfrm>
            <a:off x="5251830" y="3049443"/>
            <a:ext cx="888670" cy="694707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737DC9E1-6A2D-5FE7-F232-83FA73883B2D}"/>
              </a:ext>
            </a:extLst>
          </p:cNvPr>
          <p:cNvSpPr txBox="1"/>
          <p:nvPr/>
        </p:nvSpPr>
        <p:spPr>
          <a:xfrm>
            <a:off x="581890" y="3853538"/>
            <a:ext cx="4616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-knowledge modeling, </a:t>
            </a:r>
          </a:p>
          <a:p>
            <a:r>
              <a:rPr lang="en-US" dirty="0"/>
              <a:t>-applying principles of variability modeling</a:t>
            </a:r>
          </a:p>
          <a:p>
            <a:r>
              <a:rPr lang="en-US" dirty="0"/>
              <a:t>-simulating feature interactions</a:t>
            </a:r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3A95CDE-3F29-C2DD-92C5-F293EA8A1159}"/>
              </a:ext>
            </a:extLst>
          </p:cNvPr>
          <p:cNvSpPr txBox="1"/>
          <p:nvPr/>
        </p:nvSpPr>
        <p:spPr>
          <a:xfrm>
            <a:off x="1911927" y="5026253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…to handle variability</a:t>
            </a:r>
            <a:endParaRPr lang="sk-SK" b="1" i="1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BB1EE08-BD6A-526C-D73C-615D455C46AA}"/>
              </a:ext>
            </a:extLst>
          </p:cNvPr>
          <p:cNvSpPr txBox="1"/>
          <p:nvPr/>
        </p:nvSpPr>
        <p:spPr>
          <a:xfrm>
            <a:off x="1054815" y="6295718"/>
            <a:ext cx="7441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various models and data representations are required for this purpose</a:t>
            </a:r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EC118AB-0D81-D606-2D69-54184C8F9245}"/>
              </a:ext>
            </a:extLst>
          </p:cNvPr>
          <p:cNvSpPr txBox="1"/>
          <p:nvPr/>
        </p:nvSpPr>
        <p:spPr>
          <a:xfrm>
            <a:off x="5627501" y="4987834"/>
            <a:ext cx="64593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M. </a:t>
            </a:r>
            <a:r>
              <a:rPr lang="sk-SK" dirty="0" err="1"/>
              <a:t>Galster</a:t>
            </a:r>
            <a:r>
              <a:rPr lang="sk-SK" dirty="0"/>
              <a:t>, D. </a:t>
            </a:r>
            <a:r>
              <a:rPr lang="sk-SK" dirty="0" err="1"/>
              <a:t>Weyns</a:t>
            </a:r>
            <a:r>
              <a:rPr lang="sk-SK" dirty="0"/>
              <a:t>, D. </a:t>
            </a:r>
            <a:r>
              <a:rPr lang="sk-SK" dirty="0" err="1"/>
              <a:t>Tofan</a:t>
            </a:r>
            <a:r>
              <a:rPr lang="sk-SK" dirty="0"/>
              <a:t>, B. </a:t>
            </a:r>
            <a:r>
              <a:rPr lang="sk-SK" dirty="0" err="1"/>
              <a:t>Michalik</a:t>
            </a:r>
            <a:r>
              <a:rPr lang="sk-SK" dirty="0"/>
              <a:t>, and P. </a:t>
            </a:r>
            <a:r>
              <a:rPr lang="sk-SK" dirty="0" err="1"/>
              <a:t>Avgeriou</a:t>
            </a:r>
            <a:r>
              <a:rPr lang="sk-SK" dirty="0"/>
              <a:t>. </a:t>
            </a:r>
            <a:endParaRPr lang="en-US" dirty="0"/>
          </a:p>
          <a:p>
            <a:r>
              <a:rPr lang="sk-SK" dirty="0"/>
              <a:t>Variability in software </a:t>
            </a:r>
            <a:r>
              <a:rPr lang="sk-SK" dirty="0" err="1"/>
              <a:t>systems</a:t>
            </a:r>
            <a:r>
              <a:rPr lang="sk-SK" dirty="0"/>
              <a:t>—a </a:t>
            </a:r>
            <a:endParaRPr lang="en-US" dirty="0"/>
          </a:p>
          <a:p>
            <a:r>
              <a:rPr lang="sk-SK" dirty="0" err="1"/>
              <a:t>systematic</a:t>
            </a:r>
            <a:r>
              <a:rPr lang="sk-SK" dirty="0"/>
              <a:t> </a:t>
            </a:r>
            <a:r>
              <a:rPr lang="sk-SK" dirty="0" err="1"/>
              <a:t>literature</a:t>
            </a:r>
            <a:r>
              <a:rPr lang="sk-SK" dirty="0"/>
              <a:t> </a:t>
            </a:r>
            <a:r>
              <a:rPr lang="sk-SK" dirty="0" err="1"/>
              <a:t>review</a:t>
            </a:r>
            <a:r>
              <a:rPr lang="sk-SK" dirty="0"/>
              <a:t>.</a:t>
            </a:r>
            <a:r>
              <a:rPr lang="en-US" dirty="0"/>
              <a:t> </a:t>
            </a:r>
            <a:r>
              <a:rPr lang="sk-SK" dirty="0"/>
              <a:t>IEEE </a:t>
            </a:r>
            <a:r>
              <a:rPr lang="sk-SK" dirty="0" err="1"/>
              <a:t>Transactions</a:t>
            </a:r>
            <a:r>
              <a:rPr lang="sk-SK" dirty="0"/>
              <a:t> on </a:t>
            </a:r>
            <a:endParaRPr lang="en-US" dirty="0"/>
          </a:p>
          <a:p>
            <a:r>
              <a:rPr lang="sk-SK" dirty="0"/>
              <a:t>Software </a:t>
            </a:r>
            <a:r>
              <a:rPr lang="sk-SK" dirty="0" err="1"/>
              <a:t>Engineering</a:t>
            </a:r>
            <a:r>
              <a:rPr lang="sk-SK" dirty="0"/>
              <a:t>, 40(3):282–306, 2014.</a:t>
            </a:r>
          </a:p>
        </p:txBody>
      </p:sp>
    </p:spTree>
    <p:extLst>
      <p:ext uri="{BB962C8B-B14F-4D97-AF65-F5344CB8AC3E}">
        <p14:creationId xmlns:p14="http://schemas.microsoft.com/office/powerpoint/2010/main" val="2964061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36769E-CC46-4EBC-5DC6-25CF08644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5" y="86993"/>
            <a:ext cx="8596668" cy="902939"/>
          </a:xfrm>
        </p:spPr>
        <p:txBody>
          <a:bodyPr>
            <a:noAutofit/>
          </a:bodyPr>
          <a:lstStyle/>
          <a:p>
            <a:r>
              <a:rPr lang="en-US" sz="4800" b="1" dirty="0"/>
              <a:t>Hierarchic nature of configuration expressions</a:t>
            </a:r>
            <a:endParaRPr lang="sk-SK" sz="4800" b="1" dirty="0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8F17A301-D646-DA79-D5CB-E1976B8A6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910" y="1796316"/>
            <a:ext cx="8596668" cy="4827509"/>
          </a:xfrm>
        </p:spPr>
        <p:txBody>
          <a:bodyPr>
            <a:normAutofit/>
          </a:bodyPr>
          <a:lstStyle/>
          <a:p>
            <a:r>
              <a:rPr lang="en-US" sz="2000" dirty="0"/>
              <a:t>{</a:t>
            </a:r>
          </a:p>
          <a:p>
            <a:pPr lvl="1"/>
            <a:r>
              <a:rPr lang="en-US" sz="2000" dirty="0">
                <a:highlight>
                  <a:srgbClr val="008000"/>
                </a:highlight>
              </a:rPr>
              <a:t>“AND“: {</a:t>
            </a:r>
          </a:p>
          <a:p>
            <a:pPr lvl="2"/>
            <a:r>
              <a:rPr lang="en-US" sz="2000" dirty="0"/>
              <a:t>“Statistics”: true,</a:t>
            </a:r>
          </a:p>
          <a:p>
            <a:pPr lvl="2"/>
            <a:r>
              <a:rPr lang="en-US" sz="2000" dirty="0"/>
              <a:t>“Challenge”: false,</a:t>
            </a:r>
          </a:p>
          <a:p>
            <a:pPr lvl="2"/>
            <a:r>
              <a:rPr lang="en-US" sz="2000" dirty="0">
                <a:highlight>
                  <a:srgbClr val="FF0000"/>
                </a:highlight>
              </a:rPr>
              <a:t>“AND”: {</a:t>
            </a:r>
          </a:p>
          <a:p>
            <a:pPr lvl="3"/>
            <a:r>
              <a:rPr lang="en-US" sz="2000" dirty="0"/>
              <a:t>“Computer”: true,</a:t>
            </a:r>
          </a:p>
          <a:p>
            <a:pPr lvl="3"/>
            <a:r>
              <a:rPr lang="en-US" sz="2000" dirty="0"/>
              <a:t>“Row”: “</a:t>
            </a:r>
            <a:r>
              <a:rPr lang="en-US" sz="2000" dirty="0" err="1"/>
              <a:t>RandomRow</a:t>
            </a:r>
            <a:r>
              <a:rPr lang="en-US" sz="2000" dirty="0"/>
              <a:t>”,</a:t>
            </a:r>
          </a:p>
          <a:p>
            <a:pPr lvl="3"/>
            <a:r>
              <a:rPr lang="en-US" sz="2000" dirty="0"/>
              <a:t>“Column”: “</a:t>
            </a:r>
            <a:r>
              <a:rPr lang="en-US" sz="2000" dirty="0" err="1"/>
              <a:t>RandomColumn</a:t>
            </a:r>
            <a:r>
              <a:rPr lang="en-US" sz="2000" dirty="0"/>
              <a:t>”</a:t>
            </a:r>
          </a:p>
          <a:p>
            <a:pPr lvl="2"/>
            <a:r>
              <a:rPr lang="en-US" sz="2000" dirty="0">
                <a:highlight>
                  <a:srgbClr val="FF0000"/>
                </a:highlight>
              </a:rPr>
              <a:t>}</a:t>
            </a:r>
          </a:p>
          <a:p>
            <a:pPr lvl="1"/>
            <a:r>
              <a:rPr lang="en-US" sz="2000" dirty="0">
                <a:highlight>
                  <a:srgbClr val="008000"/>
                </a:highlight>
              </a:rPr>
              <a:t>}</a:t>
            </a:r>
          </a:p>
          <a:p>
            <a:r>
              <a:rPr lang="en-US" sz="2000" dirty="0"/>
              <a:t>}</a:t>
            </a:r>
            <a:endParaRPr lang="sk-SK" sz="2000" dirty="0"/>
          </a:p>
        </p:txBody>
      </p:sp>
      <p:pic>
        <p:nvPicPr>
          <p:cNvPr id="3" name="Zástupný objekt pre obsah 4">
            <a:extLst>
              <a:ext uri="{FF2B5EF4-FFF2-40B4-BE49-F238E27FC236}">
                <a16:creationId xmlns:a16="http://schemas.microsoft.com/office/drawing/2014/main" id="{7D0D9FBD-3AC5-A516-6905-DCCB977EB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7"/>
          <a:stretch/>
        </p:blipFill>
        <p:spPr>
          <a:xfrm>
            <a:off x="7353733" y="1457092"/>
            <a:ext cx="4263690" cy="1874969"/>
          </a:xfrm>
          <a:prstGeom prst="rect">
            <a:avLst/>
          </a:prstGeom>
        </p:spPr>
      </p:pic>
      <p:sp>
        <p:nvSpPr>
          <p:cNvPr id="5" name="Šípka: doprava 4">
            <a:extLst>
              <a:ext uri="{FF2B5EF4-FFF2-40B4-BE49-F238E27FC236}">
                <a16:creationId xmlns:a16="http://schemas.microsoft.com/office/drawing/2014/main" id="{E7F81B33-3881-A11C-D74A-9CB317F0A8E6}"/>
              </a:ext>
            </a:extLst>
          </p:cNvPr>
          <p:cNvSpPr/>
          <p:nvPr/>
        </p:nvSpPr>
        <p:spPr>
          <a:xfrm rot="21226989">
            <a:off x="2995051" y="2010216"/>
            <a:ext cx="4485735" cy="349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: doprava 6">
            <a:extLst>
              <a:ext uri="{FF2B5EF4-FFF2-40B4-BE49-F238E27FC236}">
                <a16:creationId xmlns:a16="http://schemas.microsoft.com/office/drawing/2014/main" id="{A4A74294-715B-3C03-912F-C9D8E7B3A4E4}"/>
              </a:ext>
            </a:extLst>
          </p:cNvPr>
          <p:cNvSpPr/>
          <p:nvPr/>
        </p:nvSpPr>
        <p:spPr>
          <a:xfrm rot="20734503">
            <a:off x="3476766" y="2792068"/>
            <a:ext cx="5956992" cy="349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851A4AD9-F111-8F65-DBA5-E93C6F5BAE5C}"/>
              </a:ext>
            </a:extLst>
          </p:cNvPr>
          <p:cNvSpPr txBox="1"/>
          <p:nvPr/>
        </p:nvSpPr>
        <p:spPr>
          <a:xfrm>
            <a:off x="4690188" y="3056658"/>
            <a:ext cx="2473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Configuration related </a:t>
            </a:r>
          </a:p>
          <a:p>
            <a:r>
              <a:rPr lang="en-US" dirty="0">
                <a:highlight>
                  <a:srgbClr val="FF0000"/>
                </a:highlight>
              </a:rPr>
              <a:t>to computer as player</a:t>
            </a:r>
            <a:endParaRPr lang="sk-SK" dirty="0">
              <a:highlight>
                <a:srgbClr val="FF0000"/>
              </a:highlight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106630A-9F42-C7E4-DD62-2D9CBAF01C92}"/>
              </a:ext>
            </a:extLst>
          </p:cNvPr>
          <p:cNvSpPr txBox="1"/>
          <p:nvPr/>
        </p:nvSpPr>
        <p:spPr>
          <a:xfrm>
            <a:off x="4060848" y="1872248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8000"/>
                </a:highlight>
              </a:rPr>
              <a:t>Configuration </a:t>
            </a:r>
          </a:p>
          <a:p>
            <a:r>
              <a:rPr lang="en-US" dirty="0">
                <a:highlight>
                  <a:srgbClr val="008000"/>
                </a:highlight>
              </a:rPr>
              <a:t>of the first later</a:t>
            </a:r>
            <a:endParaRPr lang="sk-SK" dirty="0">
              <a:highlight>
                <a:srgbClr val="008000"/>
              </a:highlight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42E00F7-ED03-4749-6776-85BA6E40A4A1}"/>
              </a:ext>
            </a:extLst>
          </p:cNvPr>
          <p:cNvSpPr txBox="1"/>
          <p:nvPr/>
        </p:nvSpPr>
        <p:spPr>
          <a:xfrm>
            <a:off x="6289287" y="4684248"/>
            <a:ext cx="56989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Focus during their creation can be on:</a:t>
            </a:r>
          </a:p>
          <a:p>
            <a:r>
              <a:rPr lang="en-US" sz="2400" dirty="0"/>
              <a:t>	- hierarchy levels</a:t>
            </a:r>
          </a:p>
          <a:p>
            <a:r>
              <a:rPr lang="en-US" sz="2400" dirty="0"/>
              <a:t>	- feature groups</a:t>
            </a:r>
          </a:p>
          <a:p>
            <a:r>
              <a:rPr lang="en-US" sz="2400" dirty="0"/>
              <a:t>	- certain hierarchies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9147543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2C36C5-0493-8088-E064-C8DC06841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Other possibilities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71B804C-BA44-EC3A-6C70-60297C54E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Data should be used further to </a:t>
            </a:r>
            <a:r>
              <a:rPr lang="en-US" sz="3200" b="1" i="1" dirty="0">
                <a:solidFill>
                  <a:srgbClr val="FF0000"/>
                </a:solidFill>
              </a:rPr>
              <a:t>detect defects </a:t>
            </a:r>
            <a:r>
              <a:rPr lang="en-US" sz="3200" dirty="0"/>
              <a:t>and </a:t>
            </a:r>
            <a:r>
              <a:rPr lang="en-US" sz="3200" b="1" i="1" dirty="0">
                <a:solidFill>
                  <a:srgbClr val="FF0000"/>
                </a:solidFill>
              </a:rPr>
              <a:t>provide quality assurance </a:t>
            </a:r>
            <a:r>
              <a:rPr lang="en-US" sz="3200" dirty="0"/>
              <a:t>between selected variants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33486C0B-DB9C-7ECB-DB4B-AD3604919A64}"/>
              </a:ext>
            </a:extLst>
          </p:cNvPr>
          <p:cNvSpPr txBox="1"/>
          <p:nvPr/>
        </p:nvSpPr>
        <p:spPr>
          <a:xfrm>
            <a:off x="3358121" y="5233334"/>
            <a:ext cx="7332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L. Chen, M. Ali Babar, and N. Ali. Variability management in software</a:t>
            </a:r>
          </a:p>
          <a:p>
            <a:r>
              <a:rPr lang="en-US" dirty="0"/>
              <a:t> product lines: A systematic review. pages 81–90, 01 2009. </a:t>
            </a:r>
          </a:p>
        </p:txBody>
      </p:sp>
    </p:spTree>
    <p:extLst>
      <p:ext uri="{BB962C8B-B14F-4D97-AF65-F5344CB8AC3E}">
        <p14:creationId xmlns:p14="http://schemas.microsoft.com/office/powerpoint/2010/main" val="37064062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81A719-D7ED-16EC-4451-EA9437116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88" y="277837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b="1" dirty="0"/>
              <a:t>Evaluation of our Angular SPL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Nadpis 1">
                <a:extLst>
                  <a:ext uri="{FF2B5EF4-FFF2-40B4-BE49-F238E27FC236}">
                    <a16:creationId xmlns:a16="http://schemas.microsoft.com/office/drawing/2014/main" id="{D3D28230-6779-AFBD-F8F3-FFC5CBAE9A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2180" y="1371600"/>
                <a:ext cx="8596668" cy="132080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𝑺𝑺𝑪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𝑪𝒄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𝑪𝒄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+|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𝑪𝒗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b="1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29 +40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0,4209</a:t>
                </a:r>
                <a:endParaRPr lang="en-US" dirty="0"/>
              </a:p>
            </p:txBody>
          </p:sp>
        </mc:Choice>
        <mc:Fallback xmlns="">
          <p:sp>
            <p:nvSpPr>
              <p:cNvPr id="6" name="Nadpis 1">
                <a:extLst>
                  <a:ext uri="{FF2B5EF4-FFF2-40B4-BE49-F238E27FC236}">
                    <a16:creationId xmlns:a16="http://schemas.microsoft.com/office/drawing/2014/main" id="{D3D28230-6779-AFBD-F8F3-FFC5CBAE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80" y="1371600"/>
                <a:ext cx="8596668" cy="1320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Nadpis 1">
                <a:extLst>
                  <a:ext uri="{FF2B5EF4-FFF2-40B4-BE49-F238E27FC236}">
                    <a16:creationId xmlns:a16="http://schemas.microsoft.com/office/drawing/2014/main" id="{2CB2CA8E-ABB5-D017-1D05-88DC14F070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9426" y="2676770"/>
                <a:ext cx="8596668" cy="132080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𝑽𝑪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𝑪𝒗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𝑪𝒗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+|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𝑪𝒄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b="1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0,57971</a:t>
                </a:r>
                <a:endParaRPr lang="en-US" dirty="0"/>
              </a:p>
            </p:txBody>
          </p:sp>
        </mc:Choice>
        <mc:Fallback xmlns="">
          <p:sp>
            <p:nvSpPr>
              <p:cNvPr id="7" name="Nadpis 1">
                <a:extLst>
                  <a:ext uri="{FF2B5EF4-FFF2-40B4-BE49-F238E27FC236}">
                    <a16:creationId xmlns:a16="http://schemas.microsoft.com/office/drawing/2014/main" id="{2CB2CA8E-ABB5-D017-1D05-88DC14F07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26" y="2676770"/>
                <a:ext cx="8596668" cy="1320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BlokTextu 7">
            <a:extLst>
              <a:ext uri="{FF2B5EF4-FFF2-40B4-BE49-F238E27FC236}">
                <a16:creationId xmlns:a16="http://schemas.microsoft.com/office/drawing/2014/main" id="{5155803F-FB3E-14D5-E31A-9A27364E00FD}"/>
              </a:ext>
            </a:extLst>
          </p:cNvPr>
          <p:cNvSpPr txBox="1"/>
          <p:nvPr/>
        </p:nvSpPr>
        <p:spPr>
          <a:xfrm>
            <a:off x="7269120" y="2994251"/>
            <a:ext cx="312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The more variability, the…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D723E89B-3569-7346-0AF1-DE00640F308A}"/>
              </a:ext>
            </a:extLst>
          </p:cNvPr>
          <p:cNvSpPr txBox="1"/>
          <p:nvPr/>
        </p:nvSpPr>
        <p:spPr>
          <a:xfrm>
            <a:off x="7619072" y="3337170"/>
            <a:ext cx="439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BETTER USER MENTAL MODEL SUPPORT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DE9A351D-130A-720D-0B18-E3DFE9B461DE}"/>
              </a:ext>
            </a:extLst>
          </p:cNvPr>
          <p:cNvSpPr txBox="1"/>
          <p:nvPr/>
        </p:nvSpPr>
        <p:spPr>
          <a:xfrm>
            <a:off x="7116928" y="1495809"/>
            <a:ext cx="333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The more commonality, the…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C0DAE9EE-49EE-27DF-FA11-0A4D27F84E5F}"/>
              </a:ext>
            </a:extLst>
          </p:cNvPr>
          <p:cNvSpPr txBox="1"/>
          <p:nvPr/>
        </p:nvSpPr>
        <p:spPr>
          <a:xfrm>
            <a:off x="7573757" y="1837508"/>
            <a:ext cx="4485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BETTER REUSE OF ASSETS ACROSS </a:t>
            </a:r>
          </a:p>
          <a:p>
            <a:r>
              <a:rPr lang="en-US" b="1" dirty="0">
                <a:solidFill>
                  <a:srgbClr val="FF0000"/>
                </a:solidFill>
              </a:rPr>
              <a:t>PRODUCT FAMILY MEMBERS (PRODUCTS)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3E75D835-8CCE-F9B5-0AB4-AEBD0327F3A3}"/>
              </a:ext>
            </a:extLst>
          </p:cNvPr>
          <p:cNvSpPr txBox="1"/>
          <p:nvPr/>
        </p:nvSpPr>
        <p:spPr>
          <a:xfrm rot="172664">
            <a:off x="5735081" y="3845864"/>
            <a:ext cx="5758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If some features are conditionally common, </a:t>
            </a:r>
          </a:p>
          <a:p>
            <a:r>
              <a:rPr lang="en-US" i="1" dirty="0"/>
              <a:t>	then in our assumption are evaluated as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Nadpis 1">
                <a:extLst>
                  <a:ext uri="{FF2B5EF4-FFF2-40B4-BE49-F238E27FC236}">
                    <a16:creationId xmlns:a16="http://schemas.microsoft.com/office/drawing/2014/main" id="{D038B0A1-0D61-9049-2D5F-630CF8FCC6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795934" y="4670709"/>
                <a:ext cx="8596668" cy="132080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457200" rtl="0" eaLnBrk="1" latinLnBrk="0" hangingPunct="1">
                  <a:spcBef>
                    <a:spcPct val="0"/>
                  </a:spcBef>
                  <a:buNone/>
                  <a:defRPr sz="3600" kern="12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𝑹𝑩𝑹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l-GR"/>
                            <m:t>Σ</m:t>
                          </m:r>
                          <m:r>
                            <m:rPr>
                              <m:nor/>
                            </m:rPr>
                            <a:rPr lang="sk-SK" baseline="-25000" smtClean="0">
                              <a:solidFill>
                                <a:srgbClr val="00B050"/>
                              </a:solidFill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sk-SK"/>
                            <m:t> </m:t>
                          </m:r>
                          <m:r>
                            <m:rPr>
                              <m:nor/>
                            </m:rPr>
                            <a:rPr lang="sk-SK" smtClean="0">
                              <a:solidFill>
                                <a:srgbClr val="7030A0"/>
                              </a:solidFill>
                            </a:rPr>
                            <m:t>Cost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sk-SK"/>
                            <m:t>C</m:t>
                          </m:r>
                          <m:r>
                            <m:rPr>
                              <m:nor/>
                            </m:rPr>
                            <a:rPr lang="sk-SK" baseline="-25000" smtClean="0">
                              <a:solidFill>
                                <a:srgbClr val="00B050"/>
                              </a:solidFill>
                            </a:rPr>
                            <m:t>k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l-GR"/>
                            <m:t>Σ</m:t>
                          </m:r>
                          <m:r>
                            <m:rPr>
                              <m:nor/>
                            </m:rPr>
                            <a:rPr lang="sk-SK" baseline="-25000"/>
                            <m:t>j</m:t>
                          </m:r>
                          <m:r>
                            <m:rPr>
                              <m:nor/>
                            </m:rPr>
                            <a:rPr lang="sk-SK"/>
                            <m:t> </m:t>
                          </m:r>
                          <m:r>
                            <m:rPr>
                              <m:nor/>
                            </m:rPr>
                            <a:rPr lang="sk-SK" smtClean="0">
                              <a:solidFill>
                                <a:srgbClr val="7030A0"/>
                              </a:solidFill>
                            </a:rPr>
                            <m:t>Cost</m:t>
                          </m:r>
                          <m:r>
                            <m:rPr>
                              <m:nor/>
                            </m:rPr>
                            <a:rPr lang="en-US" b="0" i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sk-SK" smtClean="0">
                              <a:solidFill>
                                <a:srgbClr val="FF0000"/>
                              </a:solidFill>
                            </a:rPr>
                            <m:t>C</m:t>
                          </m:r>
                        </m:den>
                      </m:f>
                    </m:oMath>
                  </m:oMathPara>
                </a14:m>
                <a:endParaRPr lang="sk-SK" dirty="0"/>
              </a:p>
            </p:txBody>
          </p:sp>
        </mc:Choice>
        <mc:Fallback xmlns="">
          <p:sp>
            <p:nvSpPr>
              <p:cNvPr id="13" name="Nadpis 1">
                <a:extLst>
                  <a:ext uri="{FF2B5EF4-FFF2-40B4-BE49-F238E27FC236}">
                    <a16:creationId xmlns:a16="http://schemas.microsoft.com/office/drawing/2014/main" id="{D038B0A1-0D61-9049-2D5F-630CF8FCC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95934" y="4670709"/>
                <a:ext cx="8596668" cy="13208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BlokTextu 13">
            <a:extLst>
              <a:ext uri="{FF2B5EF4-FFF2-40B4-BE49-F238E27FC236}">
                <a16:creationId xmlns:a16="http://schemas.microsoft.com/office/drawing/2014/main" id="{0D3D269F-B67E-9CA5-A741-14B2341A7244}"/>
              </a:ext>
            </a:extLst>
          </p:cNvPr>
          <p:cNvSpPr txBox="1"/>
          <p:nvPr/>
        </p:nvSpPr>
        <p:spPr>
          <a:xfrm>
            <a:off x="2418659" y="6395497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Additive results for variation points are shown in the next table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DF60BE00-882F-B5BE-7D33-BF8E8659D8D3}"/>
              </a:ext>
            </a:extLst>
          </p:cNvPr>
          <p:cNvSpPr txBox="1"/>
          <p:nvPr/>
        </p:nvSpPr>
        <p:spPr>
          <a:xfrm>
            <a:off x="5184792" y="4733447"/>
            <a:ext cx="2945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Value of given component </a:t>
            </a:r>
          </a:p>
          <a:p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dirty="0"/>
              <a:t> is measured by</a:t>
            </a:r>
            <a:r>
              <a:rPr lang="en-US" b="1" dirty="0"/>
              <a:t> </a:t>
            </a:r>
            <a:r>
              <a:rPr lang="en-US" b="1" dirty="0">
                <a:solidFill>
                  <a:srgbClr val="7030A0"/>
                </a:solidFill>
              </a:rPr>
              <a:t>LOC</a:t>
            </a:r>
            <a:r>
              <a:rPr lang="en-US" b="1" dirty="0"/>
              <a:t> </a:t>
            </a:r>
          </a:p>
          <a:p>
            <a:r>
              <a:rPr lang="en-US" b="1" dirty="0">
                <a:solidFill>
                  <a:srgbClr val="7030A0"/>
                </a:solidFill>
              </a:rPr>
              <a:t>(the lines of code)</a:t>
            </a:r>
          </a:p>
        </p:txBody>
      </p:sp>
      <p:sp>
        <p:nvSpPr>
          <p:cNvPr id="16" name="Šípka: doprava 15">
            <a:extLst>
              <a:ext uri="{FF2B5EF4-FFF2-40B4-BE49-F238E27FC236}">
                <a16:creationId xmlns:a16="http://schemas.microsoft.com/office/drawing/2014/main" id="{9E58BB24-B8A8-8C86-E2BC-40C5D4F07D52}"/>
              </a:ext>
            </a:extLst>
          </p:cNvPr>
          <p:cNvSpPr/>
          <p:nvPr/>
        </p:nvSpPr>
        <p:spPr>
          <a:xfrm rot="20372153">
            <a:off x="4199396" y="5283420"/>
            <a:ext cx="1036727" cy="2708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EF8649D6-A662-F8BD-F953-B511F3A9240A}"/>
              </a:ext>
            </a:extLst>
          </p:cNvPr>
          <p:cNvSpPr txBox="1"/>
          <p:nvPr/>
        </p:nvSpPr>
        <p:spPr>
          <a:xfrm>
            <a:off x="7509137" y="5184923"/>
            <a:ext cx="2797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TypeScript code </a:t>
            </a:r>
            <a:r>
              <a:rPr lang="en-US" b="1" dirty="0">
                <a:solidFill>
                  <a:srgbClr val="7030A0"/>
                </a:solidFill>
              </a:rPr>
              <a:t>(fc=3)</a:t>
            </a:r>
            <a:r>
              <a:rPr lang="en-US" dirty="0"/>
              <a:t>, </a:t>
            </a:r>
          </a:p>
          <a:p>
            <a:r>
              <a:rPr lang="en-US" b="1" i="1" dirty="0"/>
              <a:t>template code </a:t>
            </a:r>
            <a:r>
              <a:rPr lang="en-US" b="1" dirty="0">
                <a:solidFill>
                  <a:srgbClr val="7030A0"/>
                </a:solidFill>
              </a:rPr>
              <a:t>(ft=2)</a:t>
            </a:r>
          </a:p>
          <a:p>
            <a:r>
              <a:rPr lang="en-US" b="1" i="1" dirty="0"/>
              <a:t>styles</a:t>
            </a:r>
            <a:r>
              <a:rPr lang="en-US" dirty="0"/>
              <a:t> </a:t>
            </a:r>
            <a:r>
              <a:rPr lang="en-US" b="1" dirty="0">
                <a:solidFill>
                  <a:srgbClr val="7030A0"/>
                </a:solidFill>
              </a:rPr>
              <a:t>(fs=0.25)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561C890B-3C8B-2450-5031-833E152978FD}"/>
              </a:ext>
            </a:extLst>
          </p:cNvPr>
          <p:cNvSpPr txBox="1"/>
          <p:nvPr/>
        </p:nvSpPr>
        <p:spPr>
          <a:xfrm rot="21157581">
            <a:off x="1842379" y="4315809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Sum of components k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A876CC3D-C6B5-0B1F-1907-2B6C6D08545E}"/>
              </a:ext>
            </a:extLst>
          </p:cNvPr>
          <p:cNvSpPr txBox="1"/>
          <p:nvPr/>
        </p:nvSpPr>
        <p:spPr>
          <a:xfrm rot="21294006">
            <a:off x="920056" y="5721444"/>
            <a:ext cx="2116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Sum of all </a:t>
            </a:r>
          </a:p>
          <a:p>
            <a:r>
              <a:rPr lang="en-US" i="1" dirty="0"/>
              <a:t>components in SPL</a:t>
            </a:r>
          </a:p>
        </p:txBody>
      </p:sp>
    </p:spTree>
    <p:extLst>
      <p:ext uri="{BB962C8B-B14F-4D97-AF65-F5344CB8AC3E}">
        <p14:creationId xmlns:p14="http://schemas.microsoft.com/office/powerpoint/2010/main" val="5064257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15B587-337D-4442-89B6-62D5962CE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62" y="490846"/>
            <a:ext cx="8596668" cy="1320800"/>
          </a:xfrm>
        </p:spPr>
        <p:txBody>
          <a:bodyPr>
            <a:normAutofit/>
          </a:bodyPr>
          <a:lstStyle/>
          <a:p>
            <a:r>
              <a:rPr lang="sk-SK" sz="4800" b="1" dirty="0"/>
              <a:t>Agenda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F2E6C13-94CF-E2C7-D54A-B4C8A9DE3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71" y="1685577"/>
            <a:ext cx="9191021" cy="42119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Software product lines – what are they used for?</a:t>
            </a:r>
          </a:p>
          <a:p>
            <a:r>
              <a:rPr lang="en-US" dirty="0"/>
              <a:t>Motivation – research on variability in parallel with software quality, and extraction of knowledge from related products</a:t>
            </a:r>
          </a:p>
          <a:p>
            <a:r>
              <a:rPr lang="en-US" dirty="0"/>
              <a:t>Resolving commonality and variability in TypeScript stateful applications</a:t>
            </a:r>
          </a:p>
          <a:p>
            <a:r>
              <a:rPr lang="en-US" dirty="0"/>
              <a:t>Evaluating the effectiveness of software product line establishment</a:t>
            </a:r>
          </a:p>
          <a:p>
            <a:pPr lvl="1"/>
            <a:r>
              <a:rPr lang="en-US" dirty="0"/>
              <a:t>presented on prepared stateful canvas-based TypeScript SPA product line</a:t>
            </a:r>
          </a:p>
          <a:p>
            <a:r>
              <a:rPr lang="en-US" dirty="0"/>
              <a:t>Supporting product line evolution by extraction and comprehension of knowledge from related software products (presented on the real use-case)</a:t>
            </a:r>
          </a:p>
          <a:p>
            <a:pPr lvl="1"/>
            <a:r>
              <a:rPr lang="en-US" dirty="0"/>
              <a:t>presented on prepared fractal recursion-based product line</a:t>
            </a:r>
          </a:p>
          <a:p>
            <a:r>
              <a:rPr lang="en-US" dirty="0"/>
              <a:t>Various data representations of software product features and capabilities</a:t>
            </a:r>
          </a:p>
          <a:p>
            <a:r>
              <a:rPr lang="en-US" dirty="0"/>
              <a:t>Evaluation of models for aesthetics assignment and quality of resulting products</a:t>
            </a:r>
          </a:p>
          <a:p>
            <a:r>
              <a:rPr lang="en-US" dirty="0"/>
              <a:t>Results and future work, Bibliography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926415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ázok 34">
            <a:extLst>
              <a:ext uri="{FF2B5EF4-FFF2-40B4-BE49-F238E27FC236}">
                <a16:creationId xmlns:a16="http://schemas.microsoft.com/office/drawing/2014/main" id="{274D4A89-CA8D-8BEE-CB9F-BFD0F7501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185" y="208879"/>
            <a:ext cx="6985309" cy="5513685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46DF9FE9-538D-77C1-F679-BD3763C97E61}"/>
              </a:ext>
            </a:extLst>
          </p:cNvPr>
          <p:cNvSpPr txBox="1"/>
          <p:nvPr/>
        </p:nvSpPr>
        <p:spPr>
          <a:xfrm>
            <a:off x="160198" y="5803908"/>
            <a:ext cx="80122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/>
            <a:r>
              <a:rPr lang="en-US" b="0" i="0" dirty="0">
                <a:effectLst/>
                <a:latin typeface="inherit"/>
              </a:rPr>
              <a:t>Rashid, A., Royer, J., &amp; </a:t>
            </a:r>
            <a:r>
              <a:rPr lang="en-US" b="0" i="0" dirty="0" err="1">
                <a:effectLst/>
                <a:latin typeface="inherit"/>
              </a:rPr>
              <a:t>Rummler</a:t>
            </a:r>
            <a:r>
              <a:rPr lang="en-US" b="0" i="0" dirty="0">
                <a:effectLst/>
                <a:latin typeface="inherit"/>
              </a:rPr>
              <a:t>, A. (Eds.). (2011). </a:t>
            </a:r>
            <a:r>
              <a:rPr lang="en-US" b="0" i="1" dirty="0">
                <a:effectLst/>
                <a:latin typeface="noto sans" panose="020B0502040504020204" pitchFamily="34"/>
              </a:rPr>
              <a:t>Aspect-Oriented, Model-Driven </a:t>
            </a:r>
          </a:p>
          <a:p>
            <a:pPr algn="l" fontAlgn="base"/>
            <a:r>
              <a:rPr lang="en-US" b="0" i="1" dirty="0">
                <a:effectLst/>
                <a:latin typeface="noto sans" panose="020B0502040504020204" pitchFamily="34"/>
              </a:rPr>
              <a:t>Software Product Lines: The AMPLE Way</a:t>
            </a:r>
            <a:r>
              <a:rPr lang="en-US" b="0" i="0" dirty="0">
                <a:effectLst/>
                <a:latin typeface="inherit"/>
              </a:rPr>
              <a:t>. Cambridge: Cambridge University </a:t>
            </a:r>
          </a:p>
          <a:p>
            <a:pPr algn="l" fontAlgn="base"/>
            <a:r>
              <a:rPr lang="en-US" b="0" i="0" dirty="0">
                <a:effectLst/>
                <a:latin typeface="inherit"/>
              </a:rPr>
              <a:t>Press. doi:10.1017/CBO9781139003629</a:t>
            </a:r>
          </a:p>
          <a:p>
            <a:endParaRPr lang="en-US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D3BA9FFF-A8FF-569E-A432-C8CAA0DCE1AE}"/>
              </a:ext>
            </a:extLst>
          </p:cNvPr>
          <p:cNvSpPr txBox="1"/>
          <p:nvPr/>
        </p:nvSpPr>
        <p:spPr>
          <a:xfrm>
            <a:off x="8727679" y="4695772"/>
            <a:ext cx="2476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Generates trace links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E5C3665-D88A-C9E2-A010-91EADC35A614}"/>
              </a:ext>
            </a:extLst>
          </p:cNvPr>
          <p:cNvSpPr txBox="1"/>
          <p:nvPr/>
        </p:nvSpPr>
        <p:spPr>
          <a:xfrm>
            <a:off x="8958264" y="165325"/>
            <a:ext cx="302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Syntactic information </a:t>
            </a:r>
          </a:p>
          <a:p>
            <a:r>
              <a:rPr lang="en-US" b="1" dirty="0"/>
              <a:t>about action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D4404C57-5FE6-A35C-7C9A-DFA474CC76BF}"/>
              </a:ext>
            </a:extLst>
          </p:cNvPr>
          <p:cNvSpPr txBox="1"/>
          <p:nvPr/>
        </p:nvSpPr>
        <p:spPr>
          <a:xfrm>
            <a:off x="3788854" y="3277332"/>
            <a:ext cx="3550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			Transforms target </a:t>
            </a:r>
          </a:p>
          <a:p>
            <a:r>
              <a:rPr lang="en-US" b="1" dirty="0"/>
              <a:t>models based on configurations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FD93E3E7-E8C0-F3C2-08C3-5E003B997390}"/>
              </a:ext>
            </a:extLst>
          </p:cNvPr>
          <p:cNvSpPr txBox="1"/>
          <p:nvPr/>
        </p:nvSpPr>
        <p:spPr>
          <a:xfrm>
            <a:off x="8532331" y="2624474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One form of </a:t>
            </a:r>
          </a:p>
          <a:p>
            <a:r>
              <a:rPr lang="en-US" b="1" dirty="0"/>
              <a:t>evaluation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337C2CEF-E633-9EE8-BF1D-B00F54FCAC7B}"/>
              </a:ext>
            </a:extLst>
          </p:cNvPr>
          <p:cNvSpPr txBox="1"/>
          <p:nvPr/>
        </p:nvSpPr>
        <p:spPr>
          <a:xfrm>
            <a:off x="3788854" y="127535"/>
            <a:ext cx="4453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Information about the </a:t>
            </a:r>
          </a:p>
          <a:p>
            <a:r>
              <a:rPr lang="en-US" b="1" dirty="0"/>
              <a:t>type of variability model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A2D515CD-0471-2B1C-48D0-C357C6E1914E}"/>
              </a:ext>
            </a:extLst>
          </p:cNvPr>
          <p:cNvSpPr txBox="1"/>
          <p:nvPr/>
        </p:nvSpPr>
        <p:spPr>
          <a:xfrm>
            <a:off x="8005795" y="5625378"/>
            <a:ext cx="3812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Additional information for action </a:t>
            </a:r>
          </a:p>
          <a:p>
            <a:r>
              <a:rPr lang="en-US" b="1" dirty="0"/>
              <a:t>associated with transformation</a:t>
            </a:r>
          </a:p>
          <a:p>
            <a:r>
              <a:rPr lang="en-US" b="1" dirty="0"/>
              <a:t> of target models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6FBFF1B-2561-EEDB-2536-5871DFC766E9}"/>
              </a:ext>
            </a:extLst>
          </p:cNvPr>
          <p:cNvSpPr txBox="1"/>
          <p:nvPr/>
        </p:nvSpPr>
        <p:spPr>
          <a:xfrm>
            <a:off x="9298352" y="788145"/>
            <a:ext cx="2689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-action name, </a:t>
            </a:r>
          </a:p>
          <a:p>
            <a:r>
              <a:rPr lang="en-US" b="1" dirty="0">
                <a:solidFill>
                  <a:srgbClr val="00B0F0"/>
                </a:solidFill>
              </a:rPr>
              <a:t>-number of parameters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2A995E7E-191E-C1C9-2505-4F021B81A209}"/>
              </a:ext>
            </a:extLst>
          </p:cNvPr>
          <p:cNvSpPr txBox="1"/>
          <p:nvPr/>
        </p:nvSpPr>
        <p:spPr>
          <a:xfrm>
            <a:off x="3156150" y="4994890"/>
            <a:ext cx="380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(parser, something based </a:t>
            </a:r>
          </a:p>
          <a:p>
            <a:r>
              <a:rPr lang="en-US" b="1" i="1" dirty="0">
                <a:solidFill>
                  <a:srgbClr val="00B050"/>
                </a:solidFill>
              </a:rPr>
              <a:t>on model elements,…)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51D8F0F-DDC6-01D6-2DED-A162D52E29DE}"/>
              </a:ext>
            </a:extLst>
          </p:cNvPr>
          <p:cNvSpPr txBox="1"/>
          <p:nvPr/>
        </p:nvSpPr>
        <p:spPr>
          <a:xfrm>
            <a:off x="2805166" y="4720974"/>
            <a:ext cx="3096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Model-transformation code</a:t>
            </a:r>
          </a:p>
        </p:txBody>
      </p:sp>
      <p:sp>
        <p:nvSpPr>
          <p:cNvPr id="36" name="BlokTextu 35">
            <a:extLst>
              <a:ext uri="{FF2B5EF4-FFF2-40B4-BE49-F238E27FC236}">
                <a16:creationId xmlns:a16="http://schemas.microsoft.com/office/drawing/2014/main" id="{2EE2C464-8807-7683-6F35-E112213CD655}"/>
              </a:ext>
            </a:extLst>
          </p:cNvPr>
          <p:cNvSpPr txBox="1"/>
          <p:nvPr/>
        </p:nvSpPr>
        <p:spPr>
          <a:xfrm>
            <a:off x="225593" y="4720974"/>
            <a:ext cx="198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VML LANGUAGES</a:t>
            </a:r>
          </a:p>
        </p:txBody>
      </p:sp>
      <p:sp>
        <p:nvSpPr>
          <p:cNvPr id="37" name="BlokTextu 36">
            <a:extLst>
              <a:ext uri="{FF2B5EF4-FFF2-40B4-BE49-F238E27FC236}">
                <a16:creationId xmlns:a16="http://schemas.microsoft.com/office/drawing/2014/main" id="{58F2BEEA-F445-0504-1D59-40514B480E30}"/>
              </a:ext>
            </a:extLst>
          </p:cNvPr>
          <p:cNvSpPr txBox="1"/>
          <p:nvPr/>
        </p:nvSpPr>
        <p:spPr>
          <a:xfrm>
            <a:off x="544301" y="5051202"/>
            <a:ext cx="1343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VML4RE</a:t>
            </a:r>
          </a:p>
          <a:p>
            <a:r>
              <a:rPr lang="en-US" dirty="0"/>
              <a:t>- VML4Arch</a:t>
            </a:r>
          </a:p>
        </p:txBody>
      </p:sp>
      <p:sp>
        <p:nvSpPr>
          <p:cNvPr id="38" name="Nadpis 1">
            <a:extLst>
              <a:ext uri="{FF2B5EF4-FFF2-40B4-BE49-F238E27FC236}">
                <a16:creationId xmlns:a16="http://schemas.microsoft.com/office/drawing/2014/main" id="{50D28CB6-C0DE-D7B1-F02F-A23950CB6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93" y="121183"/>
            <a:ext cx="4005576" cy="1320800"/>
          </a:xfrm>
        </p:spPr>
        <p:txBody>
          <a:bodyPr>
            <a:noAutofit/>
          </a:bodyPr>
          <a:lstStyle/>
          <a:p>
            <a:r>
              <a:rPr lang="en-US" sz="4400" b="1" dirty="0"/>
              <a:t>Meta-model for VML language instance descriptions</a:t>
            </a:r>
          </a:p>
        </p:txBody>
      </p:sp>
    </p:spTree>
    <p:extLst>
      <p:ext uri="{BB962C8B-B14F-4D97-AF65-F5344CB8AC3E}">
        <p14:creationId xmlns:p14="http://schemas.microsoft.com/office/powerpoint/2010/main" val="17479198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19C36A-52BC-EA55-9F7A-008EFF7F0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97" y="289931"/>
            <a:ext cx="4273807" cy="1320800"/>
          </a:xfrm>
        </p:spPr>
        <p:txBody>
          <a:bodyPr>
            <a:noAutofit/>
          </a:bodyPr>
          <a:lstStyle/>
          <a:p>
            <a:r>
              <a:rPr lang="sk-SK" sz="4400" b="1" dirty="0" err="1"/>
              <a:t>Meta</a:t>
            </a:r>
            <a:r>
              <a:rPr lang="sk-SK" sz="4400" b="1" dirty="0"/>
              <a:t>-model </a:t>
            </a:r>
            <a:br>
              <a:rPr lang="sk-SK" sz="4400" b="1" dirty="0"/>
            </a:br>
            <a:r>
              <a:rPr lang="sk-SK" sz="4400" b="1" dirty="0" err="1"/>
              <a:t>for</a:t>
            </a:r>
            <a:r>
              <a:rPr lang="sk-SK" sz="4400" b="1" dirty="0"/>
              <a:t> variability</a:t>
            </a:r>
            <a:br>
              <a:rPr lang="sk-SK" sz="4400" b="1" dirty="0"/>
            </a:br>
            <a:r>
              <a:rPr lang="sk-SK" sz="4400" b="1" dirty="0"/>
              <a:t> management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903CB61-12FC-93C5-9866-5E16A7A16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t="4284" r="11468" b="4931"/>
          <a:stretch/>
        </p:blipFill>
        <p:spPr>
          <a:xfrm>
            <a:off x="4033023" y="120387"/>
            <a:ext cx="8051180" cy="5603905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2B89C8FA-29E4-B6A8-3BC9-F98AE71F44AC}"/>
              </a:ext>
            </a:extLst>
          </p:cNvPr>
          <p:cNvSpPr txBox="1"/>
          <p:nvPr/>
        </p:nvSpPr>
        <p:spPr>
          <a:xfrm>
            <a:off x="432659" y="5857915"/>
            <a:ext cx="80122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/>
            <a:r>
              <a:rPr lang="sk-SK" b="0" i="0" dirty="0" err="1">
                <a:effectLst/>
                <a:latin typeface="inherit"/>
              </a:rPr>
              <a:t>Rashid</a:t>
            </a:r>
            <a:r>
              <a:rPr lang="sk-SK" b="0" i="0" dirty="0">
                <a:effectLst/>
                <a:latin typeface="inherit"/>
              </a:rPr>
              <a:t>, A., </a:t>
            </a:r>
            <a:r>
              <a:rPr lang="sk-SK" b="0" i="0" dirty="0" err="1">
                <a:effectLst/>
                <a:latin typeface="inherit"/>
              </a:rPr>
              <a:t>Royer</a:t>
            </a:r>
            <a:r>
              <a:rPr lang="sk-SK" b="0" i="0" dirty="0">
                <a:effectLst/>
                <a:latin typeface="inherit"/>
              </a:rPr>
              <a:t>, J., &amp; </a:t>
            </a:r>
            <a:r>
              <a:rPr lang="sk-SK" b="0" i="0" dirty="0" err="1">
                <a:effectLst/>
                <a:latin typeface="inherit"/>
              </a:rPr>
              <a:t>Rummler</a:t>
            </a:r>
            <a:r>
              <a:rPr lang="sk-SK" b="0" i="0" dirty="0">
                <a:effectLst/>
                <a:latin typeface="inherit"/>
              </a:rPr>
              <a:t>, A. (</a:t>
            </a:r>
            <a:r>
              <a:rPr lang="sk-SK" b="0" i="0" dirty="0" err="1">
                <a:effectLst/>
                <a:latin typeface="inherit"/>
              </a:rPr>
              <a:t>Eds</a:t>
            </a:r>
            <a:r>
              <a:rPr lang="sk-SK" b="0" i="0" dirty="0">
                <a:effectLst/>
                <a:latin typeface="inherit"/>
              </a:rPr>
              <a:t>.). (2011). </a:t>
            </a:r>
            <a:r>
              <a:rPr lang="sk-SK" b="0" i="1" dirty="0" err="1">
                <a:effectLst/>
                <a:latin typeface="noto sans" panose="020B0502040504020204" pitchFamily="34"/>
              </a:rPr>
              <a:t>Aspect-Oriented</a:t>
            </a:r>
            <a:r>
              <a:rPr lang="sk-SK" b="0" i="1" dirty="0">
                <a:effectLst/>
                <a:latin typeface="noto sans" panose="020B0502040504020204" pitchFamily="34"/>
              </a:rPr>
              <a:t>, Model-</a:t>
            </a:r>
            <a:r>
              <a:rPr lang="sk-SK" b="0" i="1" dirty="0" err="1">
                <a:effectLst/>
                <a:latin typeface="noto sans" panose="020B0502040504020204" pitchFamily="34"/>
              </a:rPr>
              <a:t>Driven</a:t>
            </a:r>
            <a:r>
              <a:rPr lang="sk-SK" b="0" i="1" dirty="0">
                <a:effectLst/>
                <a:latin typeface="noto sans" panose="020B0502040504020204" pitchFamily="34"/>
              </a:rPr>
              <a:t> </a:t>
            </a:r>
          </a:p>
          <a:p>
            <a:pPr algn="l" fontAlgn="base"/>
            <a:r>
              <a:rPr lang="sk-SK" b="0" i="1" dirty="0">
                <a:effectLst/>
                <a:latin typeface="noto sans" panose="020B0502040504020204" pitchFamily="34"/>
              </a:rPr>
              <a:t>Software </a:t>
            </a:r>
            <a:r>
              <a:rPr lang="sk-SK" b="0" i="1" dirty="0" err="1">
                <a:effectLst/>
                <a:latin typeface="noto sans" panose="020B0502040504020204" pitchFamily="34"/>
              </a:rPr>
              <a:t>Product</a:t>
            </a:r>
            <a:r>
              <a:rPr lang="sk-SK" b="0" i="1" dirty="0">
                <a:effectLst/>
                <a:latin typeface="noto sans" panose="020B0502040504020204" pitchFamily="34"/>
              </a:rPr>
              <a:t> </a:t>
            </a:r>
            <a:r>
              <a:rPr lang="sk-SK" b="0" i="1" dirty="0" err="1">
                <a:effectLst/>
                <a:latin typeface="noto sans" panose="020B0502040504020204" pitchFamily="34"/>
              </a:rPr>
              <a:t>Lines</a:t>
            </a:r>
            <a:r>
              <a:rPr lang="sk-SK" b="0" i="1" dirty="0">
                <a:effectLst/>
                <a:latin typeface="noto sans" panose="020B0502040504020204" pitchFamily="34"/>
              </a:rPr>
              <a:t>: </a:t>
            </a:r>
            <a:r>
              <a:rPr lang="sk-SK" b="0" i="1" dirty="0" err="1">
                <a:effectLst/>
                <a:latin typeface="noto sans" panose="020B0502040504020204" pitchFamily="34"/>
              </a:rPr>
              <a:t>The</a:t>
            </a:r>
            <a:r>
              <a:rPr lang="sk-SK" b="0" i="1" dirty="0">
                <a:effectLst/>
                <a:latin typeface="noto sans" panose="020B0502040504020204" pitchFamily="34"/>
              </a:rPr>
              <a:t> AMPLE </a:t>
            </a:r>
            <a:r>
              <a:rPr lang="sk-SK" b="0" i="1" dirty="0" err="1">
                <a:effectLst/>
                <a:latin typeface="noto sans" panose="020B0502040504020204" pitchFamily="34"/>
              </a:rPr>
              <a:t>Way</a:t>
            </a:r>
            <a:r>
              <a:rPr lang="sk-SK" b="0" i="0" dirty="0">
                <a:effectLst/>
                <a:latin typeface="inherit"/>
              </a:rPr>
              <a:t>. </a:t>
            </a:r>
            <a:r>
              <a:rPr lang="sk-SK" b="0" i="0" dirty="0" err="1">
                <a:effectLst/>
                <a:latin typeface="inherit"/>
              </a:rPr>
              <a:t>Cambridge</a:t>
            </a:r>
            <a:r>
              <a:rPr lang="sk-SK" b="0" i="0" dirty="0">
                <a:effectLst/>
                <a:latin typeface="inherit"/>
              </a:rPr>
              <a:t>: </a:t>
            </a:r>
            <a:r>
              <a:rPr lang="sk-SK" b="0" i="0" dirty="0" err="1">
                <a:effectLst/>
                <a:latin typeface="inherit"/>
              </a:rPr>
              <a:t>Cambridge</a:t>
            </a:r>
            <a:r>
              <a:rPr lang="sk-SK" b="0" i="0" dirty="0">
                <a:effectLst/>
                <a:latin typeface="inherit"/>
              </a:rPr>
              <a:t> </a:t>
            </a:r>
            <a:r>
              <a:rPr lang="sk-SK" b="0" i="0" dirty="0" err="1">
                <a:effectLst/>
                <a:latin typeface="inherit"/>
              </a:rPr>
              <a:t>University</a:t>
            </a:r>
            <a:r>
              <a:rPr lang="sk-SK" b="0" i="0" dirty="0">
                <a:effectLst/>
                <a:latin typeface="inherit"/>
              </a:rPr>
              <a:t> </a:t>
            </a:r>
          </a:p>
          <a:p>
            <a:pPr algn="l" fontAlgn="base"/>
            <a:r>
              <a:rPr lang="sk-SK" b="0" i="0" dirty="0">
                <a:effectLst/>
                <a:latin typeface="inherit"/>
              </a:rPr>
              <a:t>Press. doi:10.1017/CBO9781139003629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159148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2C929E-1339-7A49-BDD5-ABB1FF9B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24" y="143726"/>
            <a:ext cx="10280598" cy="1320800"/>
          </a:xfrm>
        </p:spPr>
        <p:txBody>
          <a:bodyPr>
            <a:noAutofit/>
          </a:bodyPr>
          <a:lstStyle/>
          <a:p>
            <a:r>
              <a:rPr lang="sk-SK" sz="5400" b="1" dirty="0"/>
              <a:t>VML </a:t>
            </a:r>
            <a:r>
              <a:rPr lang="sk-SK" sz="5400" b="1" dirty="0" err="1"/>
              <a:t>language</a:t>
            </a:r>
            <a:r>
              <a:rPr lang="sk-SK" sz="5400" b="1" dirty="0"/>
              <a:t> – </a:t>
            </a:r>
            <a:r>
              <a:rPr lang="sk-SK" sz="5400" b="1" dirty="0" err="1"/>
              <a:t>the</a:t>
            </a:r>
            <a:r>
              <a:rPr lang="sk-SK" sz="5400" b="1" dirty="0"/>
              <a:t> </a:t>
            </a:r>
            <a:r>
              <a:rPr lang="sk-SK" sz="5400" b="1" dirty="0" err="1"/>
              <a:t>process</a:t>
            </a:r>
            <a:endParaRPr lang="sk-SK" sz="5400" b="1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AB9BD09-71F8-FB02-1AE0-770727135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9032" r="6404" b="19486"/>
          <a:stretch/>
        </p:blipFill>
        <p:spPr>
          <a:xfrm>
            <a:off x="3389143" y="1310774"/>
            <a:ext cx="8519533" cy="3730929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5C9E2EA9-F8B6-7792-0F7B-95696BACB7BD}"/>
              </a:ext>
            </a:extLst>
          </p:cNvPr>
          <p:cNvSpPr txBox="1"/>
          <p:nvPr/>
        </p:nvSpPr>
        <p:spPr>
          <a:xfrm>
            <a:off x="425224" y="5791007"/>
            <a:ext cx="80122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/>
            <a:r>
              <a:rPr lang="sk-SK" b="0" i="0" dirty="0" err="1">
                <a:effectLst/>
                <a:latin typeface="inherit"/>
              </a:rPr>
              <a:t>Rashid</a:t>
            </a:r>
            <a:r>
              <a:rPr lang="sk-SK" b="0" i="0" dirty="0">
                <a:effectLst/>
                <a:latin typeface="inherit"/>
              </a:rPr>
              <a:t>, A., </a:t>
            </a:r>
            <a:r>
              <a:rPr lang="sk-SK" b="0" i="0" dirty="0" err="1">
                <a:effectLst/>
                <a:latin typeface="inherit"/>
              </a:rPr>
              <a:t>Royer</a:t>
            </a:r>
            <a:r>
              <a:rPr lang="sk-SK" b="0" i="0" dirty="0">
                <a:effectLst/>
                <a:latin typeface="inherit"/>
              </a:rPr>
              <a:t>, J., &amp; </a:t>
            </a:r>
            <a:r>
              <a:rPr lang="sk-SK" b="0" i="0" dirty="0" err="1">
                <a:effectLst/>
                <a:latin typeface="inherit"/>
              </a:rPr>
              <a:t>Rummler</a:t>
            </a:r>
            <a:r>
              <a:rPr lang="sk-SK" b="0" i="0" dirty="0">
                <a:effectLst/>
                <a:latin typeface="inherit"/>
              </a:rPr>
              <a:t>, A. (</a:t>
            </a:r>
            <a:r>
              <a:rPr lang="sk-SK" b="0" i="0" dirty="0" err="1">
                <a:effectLst/>
                <a:latin typeface="inherit"/>
              </a:rPr>
              <a:t>Eds</a:t>
            </a:r>
            <a:r>
              <a:rPr lang="sk-SK" b="0" i="0" dirty="0">
                <a:effectLst/>
                <a:latin typeface="inherit"/>
              </a:rPr>
              <a:t>.). (2011). </a:t>
            </a:r>
            <a:r>
              <a:rPr lang="sk-SK" b="0" i="1" dirty="0" err="1">
                <a:effectLst/>
                <a:latin typeface="noto sans" panose="020B0502040504020204" pitchFamily="34"/>
              </a:rPr>
              <a:t>Aspect-Oriented</a:t>
            </a:r>
            <a:r>
              <a:rPr lang="sk-SK" b="0" i="1" dirty="0">
                <a:effectLst/>
                <a:latin typeface="noto sans" panose="020B0502040504020204" pitchFamily="34"/>
              </a:rPr>
              <a:t>, Model-</a:t>
            </a:r>
            <a:r>
              <a:rPr lang="sk-SK" b="0" i="1" dirty="0" err="1">
                <a:effectLst/>
                <a:latin typeface="noto sans" panose="020B0502040504020204" pitchFamily="34"/>
              </a:rPr>
              <a:t>Driven</a:t>
            </a:r>
            <a:r>
              <a:rPr lang="sk-SK" b="0" i="1" dirty="0">
                <a:effectLst/>
                <a:latin typeface="noto sans" panose="020B0502040504020204" pitchFamily="34"/>
              </a:rPr>
              <a:t> </a:t>
            </a:r>
          </a:p>
          <a:p>
            <a:pPr algn="l" fontAlgn="base"/>
            <a:r>
              <a:rPr lang="sk-SK" b="0" i="1" dirty="0">
                <a:effectLst/>
                <a:latin typeface="noto sans" panose="020B0502040504020204" pitchFamily="34"/>
              </a:rPr>
              <a:t>Software </a:t>
            </a:r>
            <a:r>
              <a:rPr lang="sk-SK" b="0" i="1" dirty="0" err="1">
                <a:effectLst/>
                <a:latin typeface="noto sans" panose="020B0502040504020204" pitchFamily="34"/>
              </a:rPr>
              <a:t>Product</a:t>
            </a:r>
            <a:r>
              <a:rPr lang="sk-SK" b="0" i="1" dirty="0">
                <a:effectLst/>
                <a:latin typeface="noto sans" panose="020B0502040504020204" pitchFamily="34"/>
              </a:rPr>
              <a:t> </a:t>
            </a:r>
            <a:r>
              <a:rPr lang="sk-SK" b="0" i="1" dirty="0" err="1">
                <a:effectLst/>
                <a:latin typeface="noto sans" panose="020B0502040504020204" pitchFamily="34"/>
              </a:rPr>
              <a:t>Lines</a:t>
            </a:r>
            <a:r>
              <a:rPr lang="sk-SK" b="0" i="1" dirty="0">
                <a:effectLst/>
                <a:latin typeface="noto sans" panose="020B0502040504020204" pitchFamily="34"/>
              </a:rPr>
              <a:t>: </a:t>
            </a:r>
            <a:r>
              <a:rPr lang="sk-SK" b="0" i="1" dirty="0" err="1">
                <a:effectLst/>
                <a:latin typeface="noto sans" panose="020B0502040504020204" pitchFamily="34"/>
              </a:rPr>
              <a:t>The</a:t>
            </a:r>
            <a:r>
              <a:rPr lang="sk-SK" b="0" i="1" dirty="0">
                <a:effectLst/>
                <a:latin typeface="noto sans" panose="020B0502040504020204" pitchFamily="34"/>
              </a:rPr>
              <a:t> AMPLE </a:t>
            </a:r>
            <a:r>
              <a:rPr lang="sk-SK" b="0" i="1" dirty="0" err="1">
                <a:effectLst/>
                <a:latin typeface="noto sans" panose="020B0502040504020204" pitchFamily="34"/>
              </a:rPr>
              <a:t>Way</a:t>
            </a:r>
            <a:r>
              <a:rPr lang="sk-SK" b="0" i="0" dirty="0">
                <a:effectLst/>
                <a:latin typeface="inherit"/>
              </a:rPr>
              <a:t>. </a:t>
            </a:r>
            <a:r>
              <a:rPr lang="sk-SK" b="0" i="0" dirty="0" err="1">
                <a:effectLst/>
                <a:latin typeface="inherit"/>
              </a:rPr>
              <a:t>Cambridge</a:t>
            </a:r>
            <a:r>
              <a:rPr lang="sk-SK" b="0" i="0" dirty="0">
                <a:effectLst/>
                <a:latin typeface="inherit"/>
              </a:rPr>
              <a:t>: </a:t>
            </a:r>
            <a:r>
              <a:rPr lang="sk-SK" b="0" i="0" dirty="0" err="1">
                <a:effectLst/>
                <a:latin typeface="inherit"/>
              </a:rPr>
              <a:t>Cambridge</a:t>
            </a:r>
            <a:r>
              <a:rPr lang="sk-SK" b="0" i="0" dirty="0">
                <a:effectLst/>
                <a:latin typeface="inherit"/>
              </a:rPr>
              <a:t> </a:t>
            </a:r>
            <a:r>
              <a:rPr lang="sk-SK" b="0" i="0" dirty="0" err="1">
                <a:effectLst/>
                <a:latin typeface="inherit"/>
              </a:rPr>
              <a:t>University</a:t>
            </a:r>
            <a:r>
              <a:rPr lang="sk-SK" b="0" i="0" dirty="0">
                <a:effectLst/>
                <a:latin typeface="inherit"/>
              </a:rPr>
              <a:t> </a:t>
            </a:r>
          </a:p>
          <a:p>
            <a:pPr algn="l" fontAlgn="base"/>
            <a:r>
              <a:rPr lang="sk-SK" b="0" i="0" dirty="0">
                <a:effectLst/>
                <a:latin typeface="inherit"/>
              </a:rPr>
              <a:t>Press. doi:10.1017/CBO9781139003629</a:t>
            </a:r>
          </a:p>
          <a:p>
            <a:endParaRPr lang="sk-SK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82CDD0B3-AEC3-A376-3012-16F0A947342A}"/>
              </a:ext>
            </a:extLst>
          </p:cNvPr>
          <p:cNvSpPr txBox="1"/>
          <p:nvPr/>
        </p:nvSpPr>
        <p:spPr>
          <a:xfrm>
            <a:off x="394836" y="2308825"/>
            <a:ext cx="252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xTend</a:t>
            </a:r>
            <a:r>
              <a:rPr lang="sk-SK" dirty="0"/>
              <a:t> – model-to-text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1BD676C-FFC5-229E-23A8-7721319B26DC}"/>
              </a:ext>
            </a:extLst>
          </p:cNvPr>
          <p:cNvSpPr txBox="1"/>
          <p:nvPr/>
        </p:nvSpPr>
        <p:spPr>
          <a:xfrm>
            <a:off x="394836" y="2678157"/>
            <a:ext cx="274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xPand</a:t>
            </a:r>
            <a:r>
              <a:rPr lang="sk-SK" dirty="0"/>
              <a:t> – model-to-model 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E026BF32-B02C-4F2A-92C2-4CB8D1F6C603}"/>
              </a:ext>
            </a:extLst>
          </p:cNvPr>
          <p:cNvSpPr txBox="1"/>
          <p:nvPr/>
        </p:nvSpPr>
        <p:spPr>
          <a:xfrm>
            <a:off x="111512" y="1662494"/>
            <a:ext cx="2208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>
                <a:solidFill>
                  <a:srgbClr val="00B050"/>
                </a:solidFill>
              </a:rPr>
              <a:t>TRANSFORMATION </a:t>
            </a:r>
          </a:p>
          <a:p>
            <a:r>
              <a:rPr lang="sk-SK" b="1" dirty="0">
                <a:solidFill>
                  <a:srgbClr val="00B050"/>
                </a:solidFill>
              </a:rPr>
              <a:t>LANGUAGES</a:t>
            </a:r>
          </a:p>
        </p:txBody>
      </p:sp>
    </p:spTree>
    <p:extLst>
      <p:ext uri="{BB962C8B-B14F-4D97-AF65-F5344CB8AC3E}">
        <p14:creationId xmlns:p14="http://schemas.microsoft.com/office/powerpoint/2010/main" val="35494619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58884-AA51-40B5-AFFE-88CF19C5D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5" y="2875132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7200" b="1" dirty="0"/>
              <a:t>Domain analysis </a:t>
            </a:r>
            <a:r>
              <a:rPr lang="sk-SK" sz="7200" dirty="0" err="1"/>
              <a:t>Creation</a:t>
            </a:r>
            <a:r>
              <a:rPr lang="sk-SK" sz="7200" dirty="0"/>
              <a:t> of </a:t>
            </a:r>
            <a:r>
              <a:rPr lang="sk-SK" sz="7200" dirty="0" err="1"/>
              <a:t>features</a:t>
            </a:r>
            <a:endParaRPr lang="sk-SK" sz="7200" dirty="0"/>
          </a:p>
        </p:txBody>
      </p:sp>
    </p:spTree>
    <p:extLst>
      <p:ext uri="{BB962C8B-B14F-4D97-AF65-F5344CB8AC3E}">
        <p14:creationId xmlns:p14="http://schemas.microsoft.com/office/powerpoint/2010/main" val="26132805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AF9A035-92CD-43C9-B18E-BA2AFE8B8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2"/>
            <a:ext cx="9441356" cy="5093057"/>
          </a:xfrm>
        </p:spPr>
        <p:txBody>
          <a:bodyPr>
            <a:normAutofit/>
          </a:bodyPr>
          <a:lstStyle/>
          <a:p>
            <a:r>
              <a:rPr lang="en-US" dirty="0"/>
              <a:t>Created only mandatory features in </a:t>
            </a:r>
            <a:r>
              <a:rPr lang="sk-SK" dirty="0"/>
              <a:t>a </a:t>
            </a:r>
            <a:r>
              <a:rPr lang="en-US" dirty="0"/>
              <a:t>way that not provides:</a:t>
            </a:r>
          </a:p>
          <a:p>
            <a:pPr lvl="1"/>
            <a:r>
              <a:rPr lang="en-US" dirty="0"/>
              <a:t>product derivation</a:t>
            </a:r>
          </a:p>
          <a:p>
            <a:pPr lvl="1"/>
            <a:r>
              <a:rPr lang="en-US" dirty="0"/>
              <a:t>Voluntary features in configurable way</a:t>
            </a:r>
          </a:p>
          <a:p>
            <a:pPr lvl="1"/>
            <a:r>
              <a:rPr lang="en-US" dirty="0"/>
              <a:t>Hardcoded functionality – needs refactoring</a:t>
            </a:r>
          </a:p>
          <a:p>
            <a:pPr lvl="1"/>
            <a:r>
              <a:rPr lang="en-US" dirty="0"/>
              <a:t>Option to choose from options (in case of difficulty in game)</a:t>
            </a:r>
          </a:p>
          <a:p>
            <a:r>
              <a:rPr lang="sk-SK" dirty="0" err="1"/>
              <a:t>Only</a:t>
            </a:r>
            <a:r>
              <a:rPr lang="sk-SK" dirty="0"/>
              <a:t> </a:t>
            </a:r>
            <a:r>
              <a:rPr lang="sk-SK" dirty="0" err="1"/>
              <a:t>console</a:t>
            </a:r>
            <a:r>
              <a:rPr lang="sk-SK" dirty="0"/>
              <a:t> </a:t>
            </a:r>
            <a:r>
              <a:rPr lang="sk-SK" dirty="0" err="1"/>
              <a:t>environment</a:t>
            </a:r>
            <a:r>
              <a:rPr lang="sk-SK" dirty="0"/>
              <a:t> – </a:t>
            </a:r>
            <a:r>
              <a:rPr lang="en-US" dirty="0"/>
              <a:t>(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remake</a:t>
            </a:r>
            <a:r>
              <a:rPr lang="en-US" dirty="0"/>
              <a:t>)</a:t>
            </a:r>
          </a:p>
          <a:p>
            <a:r>
              <a:rPr lang="en-US" dirty="0"/>
              <a:t>No code reuse – repetition on many places</a:t>
            </a:r>
          </a:p>
          <a:p>
            <a:r>
              <a:rPr lang="en-US" dirty="0"/>
              <a:t>Still not extensive game 													</a:t>
            </a:r>
            <a:r>
              <a:rPr lang="sk-SK" dirty="0"/>
              <a:t>– </a:t>
            </a:r>
            <a:r>
              <a:rPr lang="en-US" dirty="0"/>
              <a:t>(but real application for given domain)</a:t>
            </a:r>
          </a:p>
          <a:p>
            <a:r>
              <a:rPr lang="en-US" dirty="0"/>
              <a:t>Lack of encapsulation and object oriented features</a:t>
            </a:r>
          </a:p>
          <a:p>
            <a:pPr lvl="1"/>
            <a:r>
              <a:rPr lang="en-US" dirty="0"/>
              <a:t>Needs divide static method to appropriate classes</a:t>
            </a:r>
          </a:p>
          <a:p>
            <a:pPr lvl="1"/>
            <a:r>
              <a:rPr lang="en-US" dirty="0"/>
              <a:t>Needs manage access from parent object</a:t>
            </a:r>
          </a:p>
          <a:p>
            <a:pPr lvl="1"/>
            <a:r>
              <a:rPr lang="en-US" dirty="0"/>
              <a:t>Business concerns are not fully separated</a:t>
            </a:r>
          </a:p>
          <a:p>
            <a:pPr lvl="1"/>
            <a:endParaRPr lang="en-US" dirty="0"/>
          </a:p>
          <a:p>
            <a:endParaRPr lang="sk-SK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B96EC26-C660-4FE8-9702-991B05B8532E}"/>
              </a:ext>
            </a:extLst>
          </p:cNvPr>
          <p:cNvSpPr txBox="1">
            <a:spLocks/>
          </p:cNvSpPr>
          <p:nvPr/>
        </p:nvSpPr>
        <p:spPr>
          <a:xfrm>
            <a:off x="677334" y="381121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4800" b="1" dirty="0" err="1"/>
              <a:t>Problems</a:t>
            </a:r>
            <a:r>
              <a:rPr lang="sk-SK" sz="4800" b="1" dirty="0"/>
              <a:t> of g</a:t>
            </a:r>
            <a:r>
              <a:rPr lang="en-US" sz="4800" b="1" dirty="0" err="1"/>
              <a:t>iven</a:t>
            </a:r>
            <a:r>
              <a:rPr lang="en-US" sz="4800" b="1" dirty="0"/>
              <a:t> solution</a:t>
            </a:r>
            <a:endParaRPr lang="sk-SK" sz="4800" b="1" dirty="0"/>
          </a:p>
        </p:txBody>
      </p:sp>
    </p:spTree>
    <p:extLst>
      <p:ext uri="{BB962C8B-B14F-4D97-AF65-F5344CB8AC3E}">
        <p14:creationId xmlns:p14="http://schemas.microsoft.com/office/powerpoint/2010/main" val="38638565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3D6BA9-0DA5-4A35-83D4-DE1E5982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76435"/>
            <a:ext cx="8596668" cy="1320800"/>
          </a:xfrm>
        </p:spPr>
        <p:txBody>
          <a:bodyPr>
            <a:noAutofit/>
          </a:bodyPr>
          <a:lstStyle/>
          <a:p>
            <a:r>
              <a:rPr lang="en-US" sz="4800" b="1" dirty="0"/>
              <a:t>Design with aspects as voluntary functionality</a:t>
            </a:r>
            <a:endParaRPr lang="sk-SK" sz="48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414C94C-B3AE-46EA-B187-F18ECC86E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500792"/>
            <a:ext cx="8596668" cy="3880773"/>
          </a:xfrm>
        </p:spPr>
        <p:txBody>
          <a:bodyPr/>
          <a:lstStyle/>
          <a:p>
            <a:r>
              <a:rPr lang="en-US" b="1" i="1" dirty="0"/>
              <a:t>Aspect can be removed from execution – variable functionality</a:t>
            </a:r>
          </a:p>
          <a:p>
            <a:r>
              <a:rPr lang="en-US" b="1" i="1" dirty="0"/>
              <a:t>Aspect can intercepts points in execution and helps to derive product</a:t>
            </a:r>
          </a:p>
          <a:p>
            <a:endParaRPr lang="en-US" dirty="0"/>
          </a:p>
          <a:p>
            <a:r>
              <a:rPr lang="en-US" b="1" dirty="0"/>
              <a:t>Good to extend functionality in various ways</a:t>
            </a:r>
          </a:p>
          <a:p>
            <a:pPr lvl="1"/>
            <a:r>
              <a:rPr lang="en-US" dirty="0"/>
              <a:t>Add voluntary features</a:t>
            </a:r>
          </a:p>
          <a:p>
            <a:pPr lvl="1"/>
            <a:r>
              <a:rPr lang="en-US" dirty="0"/>
              <a:t>Choosing specific strategy from strategy options – from mandatory ones too</a:t>
            </a:r>
          </a:p>
          <a:p>
            <a:pPr lvl="1"/>
            <a:r>
              <a:rPr lang="en-US" dirty="0"/>
              <a:t>Enhance necessary functionality on existing classes (includes classes of additional features)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882766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52F12E-19B8-41B4-93A3-DFE11726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02" y="408432"/>
            <a:ext cx="8596668" cy="1320800"/>
          </a:xfrm>
        </p:spPr>
        <p:txBody>
          <a:bodyPr>
            <a:normAutofit/>
          </a:bodyPr>
          <a:lstStyle/>
          <a:p>
            <a:r>
              <a:rPr lang="en-US" sz="4400" b="1" dirty="0"/>
              <a:t>AND or </a:t>
            </a:r>
            <a:r>
              <a:rPr lang="en-US" sz="4400" b="1" dirty="0" err="1"/>
              <a:t>OR</a:t>
            </a:r>
            <a:r>
              <a:rPr lang="en-US" sz="4400" b="1" dirty="0"/>
              <a:t> JSON TREE</a:t>
            </a:r>
            <a:endParaRPr lang="sk-SK" sz="4400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39E092-36B8-4014-9314-1556732E0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630" y="1488613"/>
            <a:ext cx="8596668" cy="3880773"/>
          </a:xfrm>
        </p:spPr>
        <p:txBody>
          <a:bodyPr/>
          <a:lstStyle/>
          <a:p>
            <a:r>
              <a:rPr lang="en-US" dirty="0"/>
              <a:t>(variable1 OR (Variable2 AND variable3)) AND variable4</a:t>
            </a:r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4EBC3909-B435-4B8D-999B-E0A8B7ADB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54" y="2236562"/>
            <a:ext cx="4759959" cy="3807967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514C5649-04FC-491E-A22B-5723909B3E91}"/>
              </a:ext>
            </a:extLst>
          </p:cNvPr>
          <p:cNvSpPr txBox="1"/>
          <p:nvPr/>
        </p:nvSpPr>
        <p:spPr>
          <a:xfrm>
            <a:off x="6419088" y="3922776"/>
            <a:ext cx="5258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If given variables in config are both true, then</a:t>
            </a:r>
          </a:p>
          <a:p>
            <a:r>
              <a:rPr lang="en-US" dirty="0"/>
              <a:t>AND above is true</a:t>
            </a:r>
            <a:endParaRPr lang="sk-SK" dirty="0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38B51DE4-9A15-4506-B6F8-1D971540CF00}"/>
              </a:ext>
            </a:extLst>
          </p:cNvPr>
          <p:cNvSpPr txBox="1"/>
          <p:nvPr/>
        </p:nvSpPr>
        <p:spPr>
          <a:xfrm>
            <a:off x="5966719" y="2890433"/>
            <a:ext cx="6030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If given variable variable1 is false in config then </a:t>
            </a:r>
          </a:p>
          <a:p>
            <a:r>
              <a:rPr lang="en-US" dirty="0"/>
              <a:t>OR is true, otherwise remaining branches should be true</a:t>
            </a:r>
            <a:endParaRPr lang="sk-SK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203AE1EE-D400-45D1-894E-19D24C5F905B}"/>
              </a:ext>
            </a:extLst>
          </p:cNvPr>
          <p:cNvSpPr txBox="1"/>
          <p:nvPr/>
        </p:nvSpPr>
        <p:spPr>
          <a:xfrm>
            <a:off x="5817367" y="5060626"/>
            <a:ext cx="5362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 If given variable variable4 is true in config and </a:t>
            </a:r>
          </a:p>
          <a:p>
            <a:r>
              <a:rPr lang="en-US" dirty="0"/>
              <a:t>whole OR is true, then parent AND is true</a:t>
            </a:r>
            <a:endParaRPr lang="sk-SK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1A75FDA6-9783-446D-90EC-A6DD79F2C9EE}"/>
              </a:ext>
            </a:extLst>
          </p:cNvPr>
          <p:cNvSpPr txBox="1"/>
          <p:nvPr/>
        </p:nvSpPr>
        <p:spPr>
          <a:xfrm>
            <a:off x="3239133" y="6161255"/>
            <a:ext cx="598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If whole is true, then we can copy annotated method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4101919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3387</TotalTime>
  <Words>8120</Words>
  <Application>Microsoft Office PowerPoint</Application>
  <PresentationFormat>Širokouhlá</PresentationFormat>
  <Paragraphs>988</Paragraphs>
  <Slides>127</Slides>
  <Notes>44</Notes>
  <HiddenSlides>0</HiddenSlides>
  <MMClips>0</MMClips>
  <ScaleCrop>false</ScaleCrop>
  <HeadingPairs>
    <vt:vector size="6" baseType="variant">
      <vt:variant>
        <vt:lpstr>Použité písma</vt:lpstr>
      </vt:variant>
      <vt:variant>
        <vt:i4>10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127</vt:i4>
      </vt:variant>
    </vt:vector>
  </HeadingPairs>
  <TitlesOfParts>
    <vt:vector size="138" baseType="lpstr">
      <vt:lpstr>Arial</vt:lpstr>
      <vt:lpstr>Calibri</vt:lpstr>
      <vt:lpstr>Cambria Math</vt:lpstr>
      <vt:lpstr>inherit</vt:lpstr>
      <vt:lpstr>noto sans</vt:lpstr>
      <vt:lpstr>Times New Roman</vt:lpstr>
      <vt:lpstr>Trebuchet MS</vt:lpstr>
      <vt:lpstr>ui-monospace</vt:lpstr>
      <vt:lpstr>Wingdings</vt:lpstr>
      <vt:lpstr>Wingdings 3</vt:lpstr>
      <vt:lpstr>Fazeta</vt:lpstr>
      <vt:lpstr>Aspect Oriented Knowledge-Driven Evolution of Software Product Lines With Hierarchically-Expressed Variability Information Preserved in Code </vt:lpstr>
      <vt:lpstr>Motivation: Studying the SPL  evolution and variability</vt:lpstr>
      <vt:lpstr>Can our software product line  be capable to support a high number of given requirements?</vt:lpstr>
      <vt:lpstr>Example of Given solution</vt:lpstr>
      <vt:lpstr>Mandatory parts in the game</vt:lpstr>
      <vt:lpstr>Our focus      - focus on variable features</vt:lpstr>
      <vt:lpstr>Types of variations</vt:lpstr>
      <vt:lpstr>Meta-model Concepts</vt:lpstr>
      <vt:lpstr>Hierarchic nature of configuration expressions</vt:lpstr>
      <vt:lpstr>Product derivation</vt:lpstr>
      <vt:lpstr>Product derivation</vt:lpstr>
      <vt:lpstr>Derivation rules</vt:lpstr>
      <vt:lpstr>Prezentácia programu PowerPoint</vt:lpstr>
      <vt:lpstr>Prezentácia programu PowerPoint</vt:lpstr>
      <vt:lpstr>Prezentácia programu PowerPoint</vt:lpstr>
      <vt:lpstr>TypeScript product families</vt:lpstr>
      <vt:lpstr>Restrictions of using aspects in TypeScript</vt:lpstr>
      <vt:lpstr>SPL Process</vt:lpstr>
      <vt:lpstr>STEP 1: Separation of “aspects”            from code</vt:lpstr>
      <vt:lpstr>Prezentácia programu PowerPoint</vt:lpstr>
      <vt:lpstr>Aspect example – to-aop library</vt:lpstr>
      <vt:lpstr>Prezentácia programu PowerPoint</vt:lpstr>
      <vt:lpstr>Prezentácia programu PowerPoint</vt:lpstr>
      <vt:lpstr>Prezentácia programu PowerPoint</vt:lpstr>
      <vt:lpstr>Example: using expressions inside template</vt:lpstr>
      <vt:lpstr>Example: Making gallery variable</vt:lpstr>
      <vt:lpstr>Prezentácia programu PowerPoint</vt:lpstr>
      <vt:lpstr>SSC=|Cc|/(|Cc|+|Cv|) = 3/(3 + 6) = 0,3333</vt:lpstr>
      <vt:lpstr>Measuring Reuse Rate</vt:lpstr>
      <vt:lpstr>Measuring variability</vt:lpstr>
      <vt:lpstr>Prezentácia programu PowerPoint</vt:lpstr>
      <vt:lpstr>Visualization – Puzzle to play - original data</vt:lpstr>
      <vt:lpstr>Results of: 1. Graph merging  2. Hierarchical       clustering </vt:lpstr>
      <vt:lpstr>Matrix-based  hierarchical  clustering</vt:lpstr>
      <vt:lpstr>Initialization based on ingoing and outgoing links</vt:lpstr>
      <vt:lpstr>Evaluating model similarity</vt:lpstr>
      <vt:lpstr>Hierarchical matrix-based clustering</vt:lpstr>
      <vt:lpstr>Prezentácia programu PowerPoint</vt:lpstr>
      <vt:lpstr>Energy-bond algorithm</vt:lpstr>
      <vt:lpstr>Diagonal Point D selection</vt:lpstr>
      <vt:lpstr>Matrix-based graph matching based on node similarity</vt:lpstr>
      <vt:lpstr>Tested  convergence</vt:lpstr>
      <vt:lpstr>Matrix-based graph matching based on  node-edge similarity</vt:lpstr>
      <vt:lpstr>Tested  convergence</vt:lpstr>
      <vt:lpstr>Integration of matrix-based methods</vt:lpstr>
      <vt:lpstr>Prezentácia programu PowerPoint</vt:lpstr>
      <vt:lpstr>Model similarity</vt:lpstr>
      <vt:lpstr>CREATING MULTI-CONTENT AND   MULTI-PURPOSE FRACTAL DATASET</vt:lpstr>
      <vt:lpstr>Given samples  of one type</vt:lpstr>
      <vt:lpstr>Prezentácia programu PowerPoint</vt:lpstr>
      <vt:lpstr>Many types</vt:lpstr>
      <vt:lpstr>The Need for framework</vt:lpstr>
      <vt:lpstr>Evaluating  customized dataset</vt:lpstr>
      <vt:lpstr>Can actual results from model be used as label values?</vt:lpstr>
      <vt:lpstr>Prezentácia programu PowerPoint</vt:lpstr>
      <vt:lpstr>Why fractals?</vt:lpstr>
      <vt:lpstr>Prezentácia programu PowerPoint</vt:lpstr>
      <vt:lpstr>Method  based on  annotations and aspects – recursive  extension</vt:lpstr>
      <vt:lpstr>Prezentácia programu PowerPoint</vt:lpstr>
      <vt:lpstr>Prezentácia programu PowerPoint</vt:lpstr>
      <vt:lpstr>Prezentácia programu PowerPoint</vt:lpstr>
      <vt:lpstr>Prezentácia programu PowerPoint</vt:lpstr>
      <vt:lpstr>Creating the best representations</vt:lpstr>
      <vt:lpstr>Raster  screenshots</vt:lpstr>
      <vt:lpstr>Graph data – nodes and         connections</vt:lpstr>
      <vt:lpstr>Prezentácia programu PowerPoint</vt:lpstr>
      <vt:lpstr>Semi-structured data –        variable dependencies</vt:lpstr>
      <vt:lpstr>Step wise logistic regression</vt:lpstr>
      <vt:lpstr>GNN – accuracy and loss</vt:lpstr>
      <vt:lpstr>Prezentácia programu PowerPoint</vt:lpstr>
      <vt:lpstr>Prezentácia programu PowerPoint</vt:lpstr>
      <vt:lpstr>Resulting capabilities</vt:lpstr>
      <vt:lpstr>Future work</vt:lpstr>
      <vt:lpstr>Published and presented articles on conferences </vt:lpstr>
      <vt:lpstr>Bibliography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Evaluating aesthetic perception on third party model - bias</vt:lpstr>
      <vt:lpstr>Prezentácia programu PowerPoint</vt:lpstr>
      <vt:lpstr>Prezentácia programu PowerPoint</vt:lpstr>
      <vt:lpstr>Results after SPL  creation</vt:lpstr>
      <vt:lpstr>Prezentácia programu PowerPoint</vt:lpstr>
      <vt:lpstr>Results</vt:lpstr>
      <vt:lpstr>Studying the SPL  evolution and variability</vt:lpstr>
      <vt:lpstr>Other possibilities</vt:lpstr>
      <vt:lpstr>Evaluation of our Angular SPL</vt:lpstr>
      <vt:lpstr>Agenda</vt:lpstr>
      <vt:lpstr>Meta-model for VML language instance descriptions</vt:lpstr>
      <vt:lpstr>Meta-model  for variability  management</vt:lpstr>
      <vt:lpstr>VML language – the process</vt:lpstr>
      <vt:lpstr>Domain analysis Creation of features</vt:lpstr>
      <vt:lpstr>Prezentácia programu PowerPoint</vt:lpstr>
      <vt:lpstr>Design with aspects as voluntary functionality</vt:lpstr>
      <vt:lpstr>AND or OR JSON TREE</vt:lpstr>
      <vt:lpstr>Applied annotations types</vt:lpstr>
      <vt:lpstr>Evaluation</vt:lpstr>
      <vt:lpstr>Prezentácia programu PowerPoint</vt:lpstr>
      <vt:lpstr>Application on fractals</vt:lpstr>
      <vt:lpstr>Many possible derivations of fractals</vt:lpstr>
      <vt:lpstr>How to catch all feature variability?</vt:lpstr>
      <vt:lpstr>Prezentácia programu PowerPoint</vt:lpstr>
      <vt:lpstr>What next with fractals?</vt:lpstr>
      <vt:lpstr>Difficulty configuration</vt:lpstr>
      <vt:lpstr>Prezentácia programu PowerPoint</vt:lpstr>
      <vt:lpstr>Prezentácia programu PowerPoint</vt:lpstr>
      <vt:lpstr>Prezentácia programu PowerPoint</vt:lpstr>
      <vt:lpstr>Software design according feature diagram</vt:lpstr>
      <vt:lpstr>Prezentácia programu PowerPoint</vt:lpstr>
      <vt:lpstr>Adding support for computer or user opponent</vt:lpstr>
      <vt:lpstr>Mapping of pointcuts</vt:lpstr>
      <vt:lpstr>Statistics configuration</vt:lpstr>
      <vt:lpstr>Prezentácia programu PowerPoint</vt:lpstr>
      <vt:lpstr>Variable encapsulation problem</vt:lpstr>
      <vt:lpstr>Prezentácia programu PowerPoint</vt:lpstr>
      <vt:lpstr>Prezentácia programu PowerPoint</vt:lpstr>
      <vt:lpstr>Prezentácia programu PowerPoint</vt:lpstr>
      <vt:lpstr>Prezentácia programu PowerPoint</vt:lpstr>
      <vt:lpstr>Object oriented redesign</vt:lpstr>
      <vt:lpstr>Schema after refactoring</vt:lpstr>
      <vt:lpstr>Quality checker  structure</vt:lpstr>
      <vt:lpstr>Evaluating  customized dataset</vt:lpstr>
      <vt:lpstr>Meta-model Concepts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the Software Product Line Evolution Through Aggregated Comprehension of Software Knowledge</dc:title>
  <dc:creator>Jakub Perdek</dc:creator>
  <cp:lastModifiedBy>Jakub Perdek</cp:lastModifiedBy>
  <cp:revision>46</cp:revision>
  <dcterms:created xsi:type="dcterms:W3CDTF">2023-06-06T13:22:06Z</dcterms:created>
  <dcterms:modified xsi:type="dcterms:W3CDTF">2024-08-24T01:19:39Z</dcterms:modified>
</cp:coreProperties>
</file>