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8"/>
  </p:notesMasterIdLst>
  <p:sldIdLst>
    <p:sldId id="256" r:id="rId2"/>
    <p:sldId id="318" r:id="rId3"/>
    <p:sldId id="319" r:id="rId4"/>
    <p:sldId id="429" r:id="rId5"/>
    <p:sldId id="430" r:id="rId6"/>
    <p:sldId id="431" r:id="rId7"/>
    <p:sldId id="376" r:id="rId8"/>
    <p:sldId id="411" r:id="rId9"/>
    <p:sldId id="432" r:id="rId10"/>
    <p:sldId id="300" r:id="rId11"/>
    <p:sldId id="287" r:id="rId12"/>
    <p:sldId id="412" r:id="rId13"/>
    <p:sldId id="413" r:id="rId14"/>
    <p:sldId id="414" r:id="rId15"/>
    <p:sldId id="415" r:id="rId16"/>
    <p:sldId id="416" r:id="rId17"/>
    <p:sldId id="417" r:id="rId18"/>
    <p:sldId id="418" r:id="rId19"/>
    <p:sldId id="427" r:id="rId20"/>
    <p:sldId id="428" r:id="rId21"/>
    <p:sldId id="359" r:id="rId22"/>
    <p:sldId id="420" r:id="rId23"/>
    <p:sldId id="421" r:id="rId24"/>
    <p:sldId id="422" r:id="rId25"/>
    <p:sldId id="423" r:id="rId26"/>
    <p:sldId id="426" r:id="rId27"/>
    <p:sldId id="424" r:id="rId28"/>
    <p:sldId id="425" r:id="rId29"/>
    <p:sldId id="345" r:id="rId30"/>
    <p:sldId id="395" r:id="rId31"/>
    <p:sldId id="396" r:id="rId32"/>
    <p:sldId id="397" r:id="rId33"/>
    <p:sldId id="375" r:id="rId34"/>
    <p:sldId id="399" r:id="rId35"/>
    <p:sldId id="398" r:id="rId36"/>
    <p:sldId id="402" r:id="rId37"/>
    <p:sldId id="269" r:id="rId38"/>
    <p:sldId id="377" r:id="rId39"/>
    <p:sldId id="378" r:id="rId40"/>
    <p:sldId id="379" r:id="rId41"/>
    <p:sldId id="381" r:id="rId42"/>
    <p:sldId id="403" r:id="rId43"/>
    <p:sldId id="404" r:id="rId44"/>
    <p:sldId id="405" r:id="rId45"/>
    <p:sldId id="406" r:id="rId46"/>
    <p:sldId id="407" r:id="rId47"/>
    <p:sldId id="408" r:id="rId48"/>
    <p:sldId id="409" r:id="rId49"/>
    <p:sldId id="380" r:id="rId50"/>
    <p:sldId id="383" r:id="rId51"/>
    <p:sldId id="384" r:id="rId52"/>
    <p:sldId id="385" r:id="rId53"/>
    <p:sldId id="387" r:id="rId54"/>
    <p:sldId id="388" r:id="rId55"/>
    <p:sldId id="389" r:id="rId56"/>
    <p:sldId id="390" r:id="rId57"/>
    <p:sldId id="391" r:id="rId58"/>
    <p:sldId id="392" r:id="rId59"/>
    <p:sldId id="393" r:id="rId60"/>
    <p:sldId id="394" r:id="rId61"/>
    <p:sldId id="386" r:id="rId62"/>
    <p:sldId id="270" r:id="rId63"/>
    <p:sldId id="271" r:id="rId64"/>
    <p:sldId id="272" r:id="rId65"/>
    <p:sldId id="273" r:id="rId66"/>
    <p:sldId id="374" r:id="rId6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19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228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269CB3-E4BF-4182-96DA-CDD768D64D9C}" type="datetimeFigureOut">
              <a:rPr lang="sk-SK" smtClean="0"/>
              <a:t>13. 11. 2024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06E96C-7B10-4D78-9DE8-D30FAF0D772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01115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b="0" i="0" dirty="0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- </a:t>
            </a:r>
            <a:r>
              <a:rPr lang="en-US" b="0" i="0" dirty="0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perspectives of system architecture</a:t>
            </a:r>
            <a:endParaRPr lang="sk-SK" b="0" i="0" dirty="0">
              <a:solidFill>
                <a:srgbClr val="242A30"/>
              </a:solidFill>
              <a:effectLst/>
              <a:latin typeface="Arial" panose="020B0604020202020204" pitchFamily="34" charset="0"/>
            </a:endParaRPr>
          </a:p>
          <a:p>
            <a:r>
              <a:rPr lang="sk-SK" b="0" i="0" dirty="0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- </a:t>
            </a:r>
            <a:r>
              <a:rPr lang="en-US" b="0" i="0" dirty="0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software engineering</a:t>
            </a:r>
            <a:endParaRPr lang="sk-SK" b="0" i="0" dirty="0">
              <a:solidFill>
                <a:srgbClr val="242A30"/>
              </a:solidFill>
              <a:effectLst/>
              <a:latin typeface="Arial" panose="020B0604020202020204" pitchFamily="34" charset="0"/>
            </a:endParaRPr>
          </a:p>
          <a:p>
            <a:r>
              <a:rPr lang="sk-SK" dirty="0">
                <a:solidFill>
                  <a:srgbClr val="242A30"/>
                </a:solidFill>
                <a:latin typeface="Arial" panose="020B0604020202020204" pitchFamily="34" charset="0"/>
              </a:rPr>
              <a:t>- m</a:t>
            </a:r>
            <a:r>
              <a:rPr lang="sk-SK" b="0" i="0" dirty="0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a</a:t>
            </a:r>
            <a:r>
              <a:rPr lang="en-US" b="0" i="0" dirty="0" err="1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intenance</a:t>
            </a:r>
            <a:r>
              <a:rPr lang="en-US" b="0" i="0" dirty="0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 rate of change</a:t>
            </a:r>
            <a:endParaRPr lang="sk-SK" dirty="0"/>
          </a:p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6E96C-7B10-4D78-9DE8-D30FAF0D7727}" type="slidenum">
              <a:rPr lang="sk-SK" smtClean="0"/>
              <a:t>19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55794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52099-E130-4908-93AC-999278F8ED1F}" type="datetimeFigureOut">
              <a:rPr lang="sk-SK" smtClean="0"/>
              <a:t>13. 11. 2024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CEBA-864A-4FF5-9A58-082021AEE80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9382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52099-E130-4908-93AC-999278F8ED1F}" type="datetimeFigureOut">
              <a:rPr lang="sk-SK" smtClean="0"/>
              <a:t>13. 11. 2024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CEBA-864A-4FF5-9A58-082021AEE80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67744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52099-E130-4908-93AC-999278F8ED1F}" type="datetimeFigureOut">
              <a:rPr lang="sk-SK" smtClean="0"/>
              <a:t>13. 11. 2024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CEBA-864A-4FF5-9A58-082021AEE807}" type="slidenum">
              <a:rPr lang="sk-SK" smtClean="0"/>
              <a:t>‹#›</a:t>
            </a:fld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7438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52099-E130-4908-93AC-999278F8ED1F}" type="datetimeFigureOut">
              <a:rPr lang="sk-SK" smtClean="0"/>
              <a:t>13. 11. 2024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CEBA-864A-4FF5-9A58-082021AEE80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45138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52099-E130-4908-93AC-999278F8ED1F}" type="datetimeFigureOut">
              <a:rPr lang="sk-SK" smtClean="0"/>
              <a:t>13. 11. 2024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CEBA-864A-4FF5-9A58-082021AEE807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34321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52099-E130-4908-93AC-999278F8ED1F}" type="datetimeFigureOut">
              <a:rPr lang="sk-SK" smtClean="0"/>
              <a:t>13. 11. 2024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CEBA-864A-4FF5-9A58-082021AEE80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51046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52099-E130-4908-93AC-999278F8ED1F}" type="datetimeFigureOut">
              <a:rPr lang="sk-SK" smtClean="0"/>
              <a:t>13. 11. 2024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CEBA-864A-4FF5-9A58-082021AEE80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05217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52099-E130-4908-93AC-999278F8ED1F}" type="datetimeFigureOut">
              <a:rPr lang="sk-SK" smtClean="0"/>
              <a:t>13. 11. 2024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CEBA-864A-4FF5-9A58-082021AEE80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21751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52099-E130-4908-93AC-999278F8ED1F}" type="datetimeFigureOut">
              <a:rPr lang="sk-SK" smtClean="0"/>
              <a:t>13. 11. 2024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CEBA-864A-4FF5-9A58-082021AEE80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02671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52099-E130-4908-93AC-999278F8ED1F}" type="datetimeFigureOut">
              <a:rPr lang="sk-SK" smtClean="0"/>
              <a:t>13. 11. 2024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CEBA-864A-4FF5-9A58-082021AEE80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41140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52099-E130-4908-93AC-999278F8ED1F}" type="datetimeFigureOut">
              <a:rPr lang="sk-SK" smtClean="0"/>
              <a:t>13. 11. 2024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CEBA-864A-4FF5-9A58-082021AEE80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60387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52099-E130-4908-93AC-999278F8ED1F}" type="datetimeFigureOut">
              <a:rPr lang="sk-SK" smtClean="0"/>
              <a:t>13. 11. 2024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CEBA-864A-4FF5-9A58-082021AEE80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69429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52099-E130-4908-93AC-999278F8ED1F}" type="datetimeFigureOut">
              <a:rPr lang="sk-SK" smtClean="0"/>
              <a:t>13. 11. 2024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CEBA-864A-4FF5-9A58-082021AEE80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68149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52099-E130-4908-93AC-999278F8ED1F}" type="datetimeFigureOut">
              <a:rPr lang="sk-SK" smtClean="0"/>
              <a:t>13. 11. 2024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CEBA-864A-4FF5-9A58-082021AEE80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49804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52099-E130-4908-93AC-999278F8ED1F}" type="datetimeFigureOut">
              <a:rPr lang="sk-SK" smtClean="0"/>
              <a:t>13. 11. 2024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CEBA-864A-4FF5-9A58-082021AEE80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56074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52099-E130-4908-93AC-999278F8ED1F}" type="datetimeFigureOut">
              <a:rPr lang="sk-SK" smtClean="0"/>
              <a:t>13. 11. 2024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CEBA-864A-4FF5-9A58-082021AEE80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3288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52099-E130-4908-93AC-999278F8ED1F}" type="datetimeFigureOut">
              <a:rPr lang="sk-SK" smtClean="0"/>
              <a:t>13. 11. 2024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421CEBA-864A-4FF5-9A58-082021AEE80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95966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rtima.com/articles/the-dci-architecture-a-new-vision-of-object-oriented-programmin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pulse/model-view-controller-architecture-programming-aditira-jamhuri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pulse/model-view-controller-architecture-programming-aditira-jamhuri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pulse/model-view-controller-architecture-programming-aditira-jamhuri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tima.com/articles/the-dci-architecture-a-new-vision-of-object-oriented-programmin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tima.com/articles/the-dci-architecture-a-new-vision-of-object-oriented-programmin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jakubperdek-26e24f.gitlab.io/pdfs/applicationOfThemes.pdf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itepoint.com/dci-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itepoint.com/dci-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informatyka.pl/attach/e-Informatica_-_Volume_3/Vol3Iss1Year2009Informatica.pdf.pd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informatyka.pl/attach/e-Informatica_-_Volume_3/Vol3Iss1Year2009Informatica.pdf.pdf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emf"/><Relationship Id="rId4" Type="http://schemas.openxmlformats.org/officeDocument/2006/relationships/hyperlink" Target="https://www.e-informatyka.pl/attach/e-Informatica_-_Volume_3/Vol3Iss1Year2009Informatica.pdf.pdf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informatyka.pl/attach/e-Informatica_-_Volume_3/Vol3Iss1Year2009Informatica.pdf.pdf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informatyka.pl/attach/e-Informatica_-_Volume_3/Vol3Iss1Year2009Informatica.pdf.pdf" TargetMode="Externa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-informatyka.pl/attach/e-Informatica_-_Volume_3/Vol3Iss1Year2009Informatica.pdf.pdf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informatyka.pl/attach/e-Informatica_-_Volume_3/Vol3Iss1Year2009Informatica.pdf.pdf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informatyka.pl/attach/e-Informatica_-_Volume_3/Vol3Iss1Year2009Informatica.pdf.pdf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informatyka.pl/attach/e-Informatica_-_Volume_3/Vol3Iss1Year2009Informatica.pdf.pdf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informatyka.pl/attach/e-Informatica_-_Volume_3/Vol3Iss1Year2009Informatica.pdf.pdf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informatyka.pl/attach/e-Informatica_-_Volume_3/Vol3Iss1Year2009Informatica.pdf.pd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informatyka.pl/attach/e-Informatica_-_Volume_3/Vol3Iss1Year2009Informatica.pdf.pdf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informatyka.pl/attach/e-Informatica_-_Volume_3/Vol3Iss1Year2009Informatica.pdf.pdf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informatyka.pl/attach/e-Informatica_-_Volume_3/Vol3Iss1Year2009Informatica.pdf.pdf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informatyka.pl/attach/e-Informatica_-_Volume_3/Vol3Iss1Year2009Informatica.pdf.pdf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informatyka.pl/attach/e-Informatica_-_Volume_3/Vol3Iss1Year2009Informatica.pdf.pdf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tepoint.com/dci-the-evolution-of-the-object-oriented-paradigm/" TargetMode="External"/><Relationship Id="rId7" Type="http://schemas.openxmlformats.org/officeDocument/2006/relationships/hyperlink" Target="https://www.e-informatyka.pl/attach/e-Informatica_-_Volume_3/Vol3Iss1Year2009Informatica.pdf.pdf" TargetMode="External"/><Relationship Id="rId2" Type="http://schemas.openxmlformats.org/officeDocument/2006/relationships/hyperlink" Target="https://www.artima.com/articles/the-dci-architecture-a-new-vision-of-object-oriented-programmi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ink.springer.com/chapter/10.1007/978-3-642-28038-2_4" TargetMode="External"/><Relationship Id="rId5" Type="http://schemas.openxmlformats.org/officeDocument/2006/relationships/hyperlink" Target="https://link.springer.com/chapter/10.1007/978-3-642-22386-0_15" TargetMode="External"/><Relationship Id="rId4" Type="http://schemas.openxmlformats.org/officeDocument/2006/relationships/hyperlink" Target="https://ieeexplore.ieee.org/document/5423741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2EFE3A-92BE-4B07-A787-52900A87D4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6" y="2404534"/>
            <a:ext cx="8017259" cy="1646302"/>
          </a:xfrm>
        </p:spPr>
        <p:txBody>
          <a:bodyPr/>
          <a:lstStyle/>
          <a:p>
            <a:r>
              <a:rPr lang="sk-SK" sz="6600" b="1" dirty="0" err="1"/>
              <a:t>Supporting</a:t>
            </a:r>
            <a:r>
              <a:rPr lang="sk-SK" sz="6600" b="1" dirty="0"/>
              <a:t> </a:t>
            </a:r>
            <a:r>
              <a:rPr lang="sk-SK" sz="6600" b="1" dirty="0" err="1"/>
              <a:t>Reuse</a:t>
            </a:r>
            <a:r>
              <a:rPr lang="sk-SK" sz="6600" b="1" dirty="0"/>
              <a:t> </a:t>
            </a:r>
            <a:br>
              <a:rPr lang="sk-SK" sz="6600" b="1" dirty="0"/>
            </a:br>
            <a:r>
              <a:rPr lang="sk-SK" sz="6600" b="1" dirty="0" err="1"/>
              <a:t>With</a:t>
            </a:r>
            <a:r>
              <a:rPr lang="sk-SK" sz="6600" b="1" dirty="0"/>
              <a:t> </a:t>
            </a:r>
            <a:r>
              <a:rPr lang="sk-SK" sz="6600" b="1" dirty="0" err="1"/>
              <a:t>Aspects</a:t>
            </a:r>
            <a:endParaRPr lang="sk-SK" sz="6600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94EF3AD-B1BE-4D67-27D5-26A1C16DC6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3390" y="4050836"/>
            <a:ext cx="6461125" cy="1096899"/>
          </a:xfrm>
        </p:spPr>
        <p:txBody>
          <a:bodyPr>
            <a:normAutofit/>
          </a:bodyPr>
          <a:lstStyle/>
          <a:p>
            <a:r>
              <a:rPr lang="sk-SK" sz="2800" b="1" dirty="0"/>
              <a:t>CDI, Software </a:t>
            </a:r>
            <a:r>
              <a:rPr lang="sk-SK" sz="2800" b="1" dirty="0" err="1"/>
              <a:t>Product</a:t>
            </a:r>
            <a:r>
              <a:rPr lang="sk-SK" sz="2800" b="1" dirty="0"/>
              <a:t> </a:t>
            </a:r>
            <a:r>
              <a:rPr lang="sk-SK" sz="2800" b="1" dirty="0" err="1"/>
              <a:t>Lines</a:t>
            </a:r>
            <a:r>
              <a:rPr lang="sk-SK" sz="2800" b="1" dirty="0"/>
              <a:t> and </a:t>
            </a:r>
            <a:r>
              <a:rPr lang="sk-SK" sz="2800" b="1" dirty="0" err="1"/>
              <a:t>Apect-Oriented</a:t>
            </a:r>
            <a:r>
              <a:rPr lang="sk-SK" sz="2800" b="1" dirty="0"/>
              <a:t> Change </a:t>
            </a:r>
            <a:r>
              <a:rPr lang="sk-SK" sz="2800" b="1" dirty="0" err="1"/>
              <a:t>Realization</a:t>
            </a:r>
            <a:r>
              <a:rPr lang="sk-SK" sz="2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0394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4BF966-7E51-1506-5B8C-BFE552772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041" y="247845"/>
            <a:ext cx="8596668" cy="1320800"/>
          </a:xfrm>
        </p:spPr>
        <p:txBody>
          <a:bodyPr>
            <a:normAutofit/>
          </a:bodyPr>
          <a:lstStyle/>
          <a:p>
            <a:r>
              <a:rPr lang="en-US" sz="6000" b="1" dirty="0"/>
              <a:t>Use of </a:t>
            </a:r>
            <a:r>
              <a:rPr lang="en-US" sz="6000" b="1" dirty="0" err="1"/>
              <a:t>ECaesarJ</a:t>
            </a:r>
            <a:endParaRPr lang="sk-SK" sz="6000" b="1" dirty="0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5981547C-CCF0-5281-E7C1-9738966920E5}"/>
              </a:ext>
            </a:extLst>
          </p:cNvPr>
          <p:cNvSpPr txBox="1"/>
          <p:nvPr/>
        </p:nvSpPr>
        <p:spPr>
          <a:xfrm>
            <a:off x="7408289" y="745991"/>
            <a:ext cx="14414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Why?</a:t>
            </a:r>
            <a:endParaRPr lang="sk-SK" sz="4000" b="1" dirty="0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B921BF69-7484-C2DB-3E01-68EA9A6A6A22}"/>
              </a:ext>
            </a:extLst>
          </p:cNvPr>
          <p:cNvSpPr txBox="1"/>
          <p:nvPr/>
        </p:nvSpPr>
        <p:spPr>
          <a:xfrm>
            <a:off x="146402" y="1568645"/>
            <a:ext cx="39238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Insufficient 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mechanisms in OOP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for modularizing the 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features</a:t>
            </a:r>
            <a:endParaRPr lang="sk-SK" sz="2800" b="1" dirty="0">
              <a:solidFill>
                <a:srgbClr val="FF0000"/>
              </a:solidFill>
            </a:endParaRP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F182569A-EA89-3924-BE50-487321A5601F}"/>
              </a:ext>
            </a:extLst>
          </p:cNvPr>
          <p:cNvSpPr txBox="1"/>
          <p:nvPr/>
        </p:nvSpPr>
        <p:spPr>
          <a:xfrm>
            <a:off x="3739712" y="1559212"/>
            <a:ext cx="81992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00B0F0"/>
                </a:solidFill>
              </a:rPr>
              <a:t>PROVIDES LARGE-SCALE SELECTION AND COMPOSITION MECHANISMS</a:t>
            </a:r>
            <a:endParaRPr lang="sk-SK" sz="3200" b="1" i="1" u="sng" dirty="0"/>
          </a:p>
        </p:txBody>
      </p:sp>
      <p:sp>
        <p:nvSpPr>
          <p:cNvPr id="7" name="Šípka: nadol 6">
            <a:extLst>
              <a:ext uri="{FF2B5EF4-FFF2-40B4-BE49-F238E27FC236}">
                <a16:creationId xmlns:a16="http://schemas.microsoft.com/office/drawing/2014/main" id="{B376C439-3BF3-1EDE-3484-44D21FD88D41}"/>
              </a:ext>
            </a:extLst>
          </p:cNvPr>
          <p:cNvSpPr/>
          <p:nvPr/>
        </p:nvSpPr>
        <p:spPr>
          <a:xfrm rot="19233674">
            <a:off x="8655884" y="2640669"/>
            <a:ext cx="491706" cy="94890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Šípka: nadol 7">
            <a:extLst>
              <a:ext uri="{FF2B5EF4-FFF2-40B4-BE49-F238E27FC236}">
                <a16:creationId xmlns:a16="http://schemas.microsoft.com/office/drawing/2014/main" id="{2097821E-222F-50BB-3DF4-63B0512C96F9}"/>
              </a:ext>
            </a:extLst>
          </p:cNvPr>
          <p:cNvSpPr/>
          <p:nvPr/>
        </p:nvSpPr>
        <p:spPr>
          <a:xfrm rot="1236527">
            <a:off x="5249662" y="2742675"/>
            <a:ext cx="491706" cy="94890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2D930D28-91DA-0D7B-0F2B-C6E1ED828A78}"/>
              </a:ext>
            </a:extLst>
          </p:cNvPr>
          <p:cNvSpPr txBox="1"/>
          <p:nvPr/>
        </p:nvSpPr>
        <p:spPr>
          <a:xfrm>
            <a:off x="3011501" y="3675460"/>
            <a:ext cx="35158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VIRTUAL CLASSES</a:t>
            </a:r>
            <a:endParaRPr lang="sk-SK" sz="3200" b="1" dirty="0"/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7559AEEB-0BFA-1D30-959E-1C93318D21A6}"/>
              </a:ext>
            </a:extLst>
          </p:cNvPr>
          <p:cNvSpPr txBox="1"/>
          <p:nvPr/>
        </p:nvSpPr>
        <p:spPr>
          <a:xfrm>
            <a:off x="7429124" y="3619242"/>
            <a:ext cx="39901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PROPAGATING THE </a:t>
            </a:r>
          </a:p>
          <a:p>
            <a:r>
              <a:rPr lang="en-US" sz="3200" b="1" dirty="0"/>
              <a:t>MIXIN COMPOSITION</a:t>
            </a:r>
            <a:endParaRPr lang="sk-SK" sz="3200" b="1" dirty="0"/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95B166BF-B25A-F89F-EA74-A32DF39C1E06}"/>
              </a:ext>
            </a:extLst>
          </p:cNvPr>
          <p:cNvSpPr txBox="1"/>
          <p:nvPr/>
        </p:nvSpPr>
        <p:spPr>
          <a:xfrm>
            <a:off x="134766" y="3384527"/>
            <a:ext cx="24657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Only </a:t>
            </a:r>
            <a:r>
              <a:rPr lang="en-US" sz="2000" b="1" dirty="0"/>
              <a:t>for individual </a:t>
            </a:r>
          </a:p>
          <a:p>
            <a:r>
              <a:rPr lang="en-US" sz="2000" b="1" dirty="0"/>
              <a:t>objects/classes</a:t>
            </a:r>
            <a:endParaRPr lang="sk-SK" sz="2000" b="1" dirty="0"/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4E1F6DC1-B2A7-DE34-BCAC-69E6BB5612DB}"/>
              </a:ext>
            </a:extLst>
          </p:cNvPr>
          <p:cNvSpPr txBox="1"/>
          <p:nvPr/>
        </p:nvSpPr>
        <p:spPr>
          <a:xfrm>
            <a:off x="369879" y="4741255"/>
            <a:ext cx="23086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Multiple affected </a:t>
            </a:r>
          </a:p>
          <a:p>
            <a:r>
              <a:rPr lang="en-US" sz="2000" b="1" dirty="0"/>
              <a:t>objects/classes</a:t>
            </a:r>
            <a:r>
              <a:rPr lang="en-US" sz="2000" dirty="0"/>
              <a:t> </a:t>
            </a:r>
          </a:p>
          <a:p>
            <a:r>
              <a:rPr lang="en-US" sz="2000" dirty="0"/>
              <a:t>by Features</a:t>
            </a:r>
            <a:endParaRPr lang="sk-SK" sz="2000" dirty="0"/>
          </a:p>
        </p:txBody>
      </p:sp>
      <p:sp>
        <p:nvSpPr>
          <p:cNvPr id="13" name="Šípka: obojsmerná vodorovná 12">
            <a:extLst>
              <a:ext uri="{FF2B5EF4-FFF2-40B4-BE49-F238E27FC236}">
                <a16:creationId xmlns:a16="http://schemas.microsoft.com/office/drawing/2014/main" id="{EECBF565-A0BE-2158-F3AB-1F3218442AAB}"/>
              </a:ext>
            </a:extLst>
          </p:cNvPr>
          <p:cNvSpPr/>
          <p:nvPr/>
        </p:nvSpPr>
        <p:spPr>
          <a:xfrm>
            <a:off x="490838" y="4138330"/>
            <a:ext cx="1518006" cy="557008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C9943901-1048-A066-004B-31E1FE00103E}"/>
              </a:ext>
            </a:extLst>
          </p:cNvPr>
          <p:cNvSpPr txBox="1"/>
          <p:nvPr/>
        </p:nvSpPr>
        <p:spPr>
          <a:xfrm>
            <a:off x="3251210" y="4129312"/>
            <a:ext cx="36423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/>
              <a:t>-</a:t>
            </a:r>
            <a:r>
              <a:rPr lang="en-US" sz="2400" dirty="0"/>
              <a:t>inner classes </a:t>
            </a:r>
          </a:p>
          <a:p>
            <a:r>
              <a:rPr lang="en-US" sz="2400" dirty="0"/>
              <a:t>-late-bound instantiation</a:t>
            </a: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23C7D1C7-412B-509D-3706-44ADBB07A7A9}"/>
              </a:ext>
            </a:extLst>
          </p:cNvPr>
          <p:cNvSpPr txBox="1"/>
          <p:nvPr/>
        </p:nvSpPr>
        <p:spPr>
          <a:xfrm>
            <a:off x="3212230" y="4864329"/>
            <a:ext cx="7038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-can be refined in subclasses </a:t>
            </a:r>
          </a:p>
          <a:p>
            <a:r>
              <a:rPr lang="en-US" sz="2400" dirty="0"/>
              <a:t>of enclosing class</a:t>
            </a:r>
            <a:endParaRPr lang="sk-SK" sz="2400" dirty="0"/>
          </a:p>
          <a:p>
            <a:endParaRPr lang="sk-SK" sz="2400" dirty="0"/>
          </a:p>
        </p:txBody>
      </p:sp>
      <p:sp>
        <p:nvSpPr>
          <p:cNvPr id="16" name="BlokTextu 15">
            <a:extLst>
              <a:ext uri="{FF2B5EF4-FFF2-40B4-BE49-F238E27FC236}">
                <a16:creationId xmlns:a16="http://schemas.microsoft.com/office/drawing/2014/main" id="{1BE1BF5E-E2A2-574D-AB78-8529DEA24BAF}"/>
              </a:ext>
            </a:extLst>
          </p:cNvPr>
          <p:cNvSpPr txBox="1"/>
          <p:nvPr/>
        </p:nvSpPr>
        <p:spPr>
          <a:xfrm>
            <a:off x="3212230" y="5569086"/>
            <a:ext cx="663034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-as family members </a:t>
            </a:r>
          </a:p>
          <a:p>
            <a:r>
              <a:rPr lang="en-US" sz="2400" dirty="0"/>
              <a:t>	– members of instances of </a:t>
            </a:r>
          </a:p>
          <a:p>
            <a:r>
              <a:rPr lang="en-US" sz="2400" dirty="0"/>
              <a:t>	the enclosing class [family objects/classes]</a:t>
            </a:r>
            <a:endParaRPr lang="sk-SK" sz="2400" dirty="0"/>
          </a:p>
          <a:p>
            <a:endParaRPr lang="sk-SK" sz="2400" dirty="0"/>
          </a:p>
        </p:txBody>
      </p:sp>
      <p:sp>
        <p:nvSpPr>
          <p:cNvPr id="17" name="BlokTextu 16">
            <a:extLst>
              <a:ext uri="{FF2B5EF4-FFF2-40B4-BE49-F238E27FC236}">
                <a16:creationId xmlns:a16="http://schemas.microsoft.com/office/drawing/2014/main" id="{CF998805-98B3-12D1-0585-4306A1063122}"/>
              </a:ext>
            </a:extLst>
          </p:cNvPr>
          <p:cNvSpPr txBox="1"/>
          <p:nvPr/>
        </p:nvSpPr>
        <p:spPr>
          <a:xfrm rot="21210045">
            <a:off x="1236356" y="5728773"/>
            <a:ext cx="21178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rgbClr val="00B0F0"/>
                </a:solidFill>
              </a:rPr>
              <a:t>	Large-scale </a:t>
            </a:r>
          </a:p>
          <a:p>
            <a:r>
              <a:rPr lang="en-US" sz="2000" b="1" i="1" dirty="0">
                <a:solidFill>
                  <a:srgbClr val="00B0F0"/>
                </a:solidFill>
              </a:rPr>
              <a:t>     extension </a:t>
            </a:r>
          </a:p>
          <a:p>
            <a:r>
              <a:rPr lang="en-US" sz="2000" b="1" i="1" dirty="0">
                <a:solidFill>
                  <a:srgbClr val="00B0F0"/>
                </a:solidFill>
              </a:rPr>
              <a:t>mechanism</a:t>
            </a:r>
            <a:endParaRPr lang="sk-SK" sz="2000" b="1" i="1" dirty="0">
              <a:solidFill>
                <a:srgbClr val="00B0F0"/>
              </a:solidFill>
            </a:endParaRPr>
          </a:p>
        </p:txBody>
      </p:sp>
      <p:sp>
        <p:nvSpPr>
          <p:cNvPr id="18" name="BlokTextu 17">
            <a:extLst>
              <a:ext uri="{FF2B5EF4-FFF2-40B4-BE49-F238E27FC236}">
                <a16:creationId xmlns:a16="http://schemas.microsoft.com/office/drawing/2014/main" id="{E490C10C-51D7-79BF-205A-7E1CD5EA296A}"/>
              </a:ext>
            </a:extLst>
          </p:cNvPr>
          <p:cNvSpPr txBox="1"/>
          <p:nvPr/>
        </p:nvSpPr>
        <p:spPr>
          <a:xfrm>
            <a:off x="7728303" y="4695338"/>
            <a:ext cx="26869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Composition propagates</a:t>
            </a:r>
          </a:p>
          <a:p>
            <a:r>
              <a:rPr lang="en-US" i="1" dirty="0"/>
              <a:t> into virtual classes</a:t>
            </a:r>
            <a:endParaRPr lang="sk-SK" i="1" dirty="0"/>
          </a:p>
        </p:txBody>
      </p:sp>
      <p:sp>
        <p:nvSpPr>
          <p:cNvPr id="19" name="BlokTextu 18">
            <a:extLst>
              <a:ext uri="{FF2B5EF4-FFF2-40B4-BE49-F238E27FC236}">
                <a16:creationId xmlns:a16="http://schemas.microsoft.com/office/drawing/2014/main" id="{E0540407-CF52-FD73-416F-DE5ED3367037}"/>
              </a:ext>
            </a:extLst>
          </p:cNvPr>
          <p:cNvSpPr txBox="1"/>
          <p:nvPr/>
        </p:nvSpPr>
        <p:spPr>
          <a:xfrm>
            <a:off x="7728303" y="5305237"/>
            <a:ext cx="41415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 INHERITED DECLARATIONS</a:t>
            </a:r>
          </a:p>
          <a:p>
            <a:r>
              <a:rPr lang="en-US" dirty="0"/>
              <a:t> OF VIRTUAL CLASSES </a:t>
            </a:r>
          </a:p>
          <a:p>
            <a:r>
              <a:rPr lang="en-US" dirty="0"/>
              <a:t>WITH THE SAME NAME ARE MERGED </a:t>
            </a:r>
          </a:p>
          <a:p>
            <a:r>
              <a:rPr lang="en-US" dirty="0"/>
              <a:t>					AUTOMATICALLY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91450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D4DA49E4-A49F-9604-628A-E2D3CDFB7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8461" y="3046"/>
            <a:ext cx="6840612" cy="6877654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9A01844A-5179-4306-9DF7-5E0ED03B619A}"/>
              </a:ext>
            </a:extLst>
          </p:cNvPr>
          <p:cNvSpPr txBox="1">
            <a:spLocks/>
          </p:cNvSpPr>
          <p:nvPr/>
        </p:nvSpPr>
        <p:spPr>
          <a:xfrm>
            <a:off x="198897" y="140516"/>
            <a:ext cx="5453442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sz="5400" b="1" dirty="0" err="1"/>
              <a:t>Implementation</a:t>
            </a:r>
            <a:r>
              <a:rPr lang="sk-SK" sz="5400" b="1" dirty="0"/>
              <a:t> </a:t>
            </a:r>
          </a:p>
          <a:p>
            <a:r>
              <a:rPr lang="en-US" sz="5400" b="1" dirty="0"/>
              <a:t>in</a:t>
            </a:r>
            <a:r>
              <a:rPr lang="sk-SK" sz="5400" b="1" dirty="0"/>
              <a:t> </a:t>
            </a:r>
            <a:r>
              <a:rPr lang="sk-SK" sz="5400" b="1" dirty="0" err="1"/>
              <a:t>ECaesarJ</a:t>
            </a:r>
            <a:endParaRPr lang="sk-SK" sz="5400" b="1" dirty="0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F2711CB0-9828-5E80-CCDD-633951C8FEF6}"/>
              </a:ext>
            </a:extLst>
          </p:cNvPr>
          <p:cNvSpPr txBox="1"/>
          <p:nvPr/>
        </p:nvSpPr>
        <p:spPr>
          <a:xfrm>
            <a:off x="462776" y="5852389"/>
            <a:ext cx="53916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/>
              <a:t>Taken</a:t>
            </a:r>
            <a:r>
              <a:rPr lang="sk-SK" dirty="0"/>
              <a:t> </a:t>
            </a:r>
            <a:r>
              <a:rPr lang="sk-SK" dirty="0" err="1"/>
              <a:t>from</a:t>
            </a:r>
            <a:r>
              <a:rPr lang="sk-SK" dirty="0"/>
              <a:t>: </a:t>
            </a:r>
            <a:r>
              <a:rPr lang="en-US" b="0" i="1" dirty="0">
                <a:solidFill>
                  <a:srgbClr val="212529"/>
                </a:solidFill>
                <a:effectLst/>
                <a:latin typeface="Domine"/>
              </a:rPr>
              <a:t>Rashid, A., Royer, J.C., </a:t>
            </a:r>
            <a:r>
              <a:rPr lang="en-US" b="0" i="1" dirty="0" err="1">
                <a:solidFill>
                  <a:srgbClr val="212529"/>
                </a:solidFill>
                <a:effectLst/>
                <a:latin typeface="Domine"/>
              </a:rPr>
              <a:t>Rummler</a:t>
            </a:r>
            <a:r>
              <a:rPr lang="en-US" b="0" i="1" dirty="0">
                <a:solidFill>
                  <a:srgbClr val="212529"/>
                </a:solidFill>
                <a:effectLst/>
                <a:latin typeface="Domine"/>
              </a:rPr>
              <a:t>, A. (eds.): </a:t>
            </a:r>
            <a:endParaRPr lang="sk-SK" b="0" i="1" dirty="0">
              <a:solidFill>
                <a:srgbClr val="212529"/>
              </a:solidFill>
              <a:effectLst/>
              <a:latin typeface="Domine"/>
            </a:endParaRPr>
          </a:p>
          <a:p>
            <a:r>
              <a:rPr lang="en-US" b="0" i="1" dirty="0">
                <a:solidFill>
                  <a:srgbClr val="212529"/>
                </a:solidFill>
                <a:effectLst/>
                <a:latin typeface="Domine"/>
              </a:rPr>
              <a:t>Aspect-Oriented, Model-Driven Software Product Lines: </a:t>
            </a:r>
            <a:endParaRPr lang="sk-SK" b="0" i="1" dirty="0">
              <a:solidFill>
                <a:srgbClr val="212529"/>
              </a:solidFill>
              <a:effectLst/>
              <a:latin typeface="Domine"/>
            </a:endParaRPr>
          </a:p>
          <a:p>
            <a:r>
              <a:rPr lang="en-US" b="0" i="1" dirty="0">
                <a:solidFill>
                  <a:srgbClr val="212529"/>
                </a:solidFill>
                <a:effectLst/>
                <a:latin typeface="Domine"/>
              </a:rPr>
              <a:t>The AMPLE Way (09 2011)</a:t>
            </a:r>
            <a:endParaRPr lang="sk-SK" dirty="0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CDBDDC71-D631-7558-DB5C-A361458500F5}"/>
              </a:ext>
            </a:extLst>
          </p:cNvPr>
          <p:cNvSpPr txBox="1"/>
          <p:nvPr/>
        </p:nvSpPr>
        <p:spPr>
          <a:xfrm>
            <a:off x="125697" y="2096358"/>
            <a:ext cx="489749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/>
              <a:t>feature-oriented </a:t>
            </a:r>
          </a:p>
          <a:p>
            <a:r>
              <a:rPr lang="en-US" sz="3600" i="1" dirty="0"/>
              <a:t>	modularization of </a:t>
            </a:r>
          </a:p>
          <a:p>
            <a:r>
              <a:rPr lang="en-US" sz="3600" i="1" dirty="0"/>
              <a:t>software product lines</a:t>
            </a:r>
            <a:endParaRPr lang="sk-SK" sz="3600" i="1" dirty="0"/>
          </a:p>
        </p:txBody>
      </p:sp>
      <p:sp>
        <p:nvSpPr>
          <p:cNvPr id="10" name="Šípka: nadol 9">
            <a:extLst>
              <a:ext uri="{FF2B5EF4-FFF2-40B4-BE49-F238E27FC236}">
                <a16:creationId xmlns:a16="http://schemas.microsoft.com/office/drawing/2014/main" id="{2AD93097-3251-E2D8-74D4-C166F3BB0667}"/>
              </a:ext>
            </a:extLst>
          </p:cNvPr>
          <p:cNvSpPr/>
          <p:nvPr/>
        </p:nvSpPr>
        <p:spPr>
          <a:xfrm rot="4552652">
            <a:off x="5883928" y="3971441"/>
            <a:ext cx="491706" cy="61931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Šípka: nadol 10">
            <a:extLst>
              <a:ext uri="{FF2B5EF4-FFF2-40B4-BE49-F238E27FC236}">
                <a16:creationId xmlns:a16="http://schemas.microsoft.com/office/drawing/2014/main" id="{8C759706-181F-2472-4640-CE85AD3D230B}"/>
              </a:ext>
            </a:extLst>
          </p:cNvPr>
          <p:cNvSpPr/>
          <p:nvPr/>
        </p:nvSpPr>
        <p:spPr>
          <a:xfrm rot="2621579">
            <a:off x="5640029" y="2373267"/>
            <a:ext cx="491706" cy="174972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Šípka: nadol 11">
            <a:extLst>
              <a:ext uri="{FF2B5EF4-FFF2-40B4-BE49-F238E27FC236}">
                <a16:creationId xmlns:a16="http://schemas.microsoft.com/office/drawing/2014/main" id="{5375639E-D5DA-3BAE-0E98-E52C75CADD93}"/>
              </a:ext>
            </a:extLst>
          </p:cNvPr>
          <p:cNvSpPr/>
          <p:nvPr/>
        </p:nvSpPr>
        <p:spPr>
          <a:xfrm rot="2657744">
            <a:off x="5655238" y="385865"/>
            <a:ext cx="491706" cy="96415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29057252-2302-4E47-44CF-4D01F749B4D6}"/>
              </a:ext>
            </a:extLst>
          </p:cNvPr>
          <p:cNvSpPr txBox="1"/>
          <p:nvPr/>
        </p:nvSpPr>
        <p:spPr>
          <a:xfrm>
            <a:off x="4388755" y="1127899"/>
            <a:ext cx="16738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Feature</a:t>
            </a:r>
            <a:endParaRPr lang="sk-SK" sz="3200" b="1" dirty="0"/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9EDCE6A7-9C0C-21C4-8779-A5714F155B16}"/>
              </a:ext>
            </a:extLst>
          </p:cNvPr>
          <p:cNvSpPr txBox="1"/>
          <p:nvPr/>
        </p:nvSpPr>
        <p:spPr>
          <a:xfrm>
            <a:off x="4023486" y="1551270"/>
            <a:ext cx="2279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</a:rPr>
              <a:t>In family class</a:t>
            </a:r>
            <a:endParaRPr lang="sk-SK" sz="2400" b="1" i="1" dirty="0">
              <a:solidFill>
                <a:srgbClr val="FF0000"/>
              </a:solidFill>
            </a:endParaRP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8FB26E64-4B1E-672A-1260-9C4B418152F1}"/>
              </a:ext>
            </a:extLst>
          </p:cNvPr>
          <p:cNvSpPr txBox="1"/>
          <p:nvPr/>
        </p:nvSpPr>
        <p:spPr>
          <a:xfrm>
            <a:off x="4232401" y="3849964"/>
            <a:ext cx="173957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Domain </a:t>
            </a:r>
          </a:p>
          <a:p>
            <a:r>
              <a:rPr lang="en-US" sz="3200" b="1" dirty="0"/>
              <a:t>objects</a:t>
            </a:r>
            <a:endParaRPr lang="sk-SK" sz="3200" b="1" dirty="0"/>
          </a:p>
        </p:txBody>
      </p:sp>
      <p:sp>
        <p:nvSpPr>
          <p:cNvPr id="16" name="BlokTextu 15">
            <a:extLst>
              <a:ext uri="{FF2B5EF4-FFF2-40B4-BE49-F238E27FC236}">
                <a16:creationId xmlns:a16="http://schemas.microsoft.com/office/drawing/2014/main" id="{25294394-7161-FD4B-8036-5BCC9B91892E}"/>
              </a:ext>
            </a:extLst>
          </p:cNvPr>
          <p:cNvSpPr txBox="1"/>
          <p:nvPr/>
        </p:nvSpPr>
        <p:spPr>
          <a:xfrm>
            <a:off x="4340448" y="4765156"/>
            <a:ext cx="16241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</a:rPr>
              <a:t>In  virtual</a:t>
            </a:r>
          </a:p>
          <a:p>
            <a:r>
              <a:rPr lang="en-US" sz="2400" b="1" i="1" dirty="0">
                <a:solidFill>
                  <a:srgbClr val="FF0000"/>
                </a:solidFill>
              </a:rPr>
              <a:t> classes</a:t>
            </a:r>
            <a:endParaRPr lang="sk-SK" sz="2400" b="1" i="1" dirty="0">
              <a:solidFill>
                <a:srgbClr val="FF0000"/>
              </a:solidFill>
            </a:endParaRPr>
          </a:p>
        </p:txBody>
      </p:sp>
      <p:sp>
        <p:nvSpPr>
          <p:cNvPr id="17" name="BlokTextu 16">
            <a:extLst>
              <a:ext uri="{FF2B5EF4-FFF2-40B4-BE49-F238E27FC236}">
                <a16:creationId xmlns:a16="http://schemas.microsoft.com/office/drawing/2014/main" id="{91F5B97F-4DBB-38B6-EC2B-3AB16FDD1A6C}"/>
              </a:ext>
            </a:extLst>
          </p:cNvPr>
          <p:cNvSpPr txBox="1"/>
          <p:nvPr/>
        </p:nvSpPr>
        <p:spPr>
          <a:xfrm>
            <a:off x="790635" y="4512304"/>
            <a:ext cx="20617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</a:rPr>
              <a:t>c</a:t>
            </a:r>
            <a:r>
              <a:rPr lang="en-US" sz="5400" b="1" dirty="0" err="1"/>
              <a:t>class</a:t>
            </a:r>
            <a:endParaRPr lang="sk-SK" sz="5400" b="1" dirty="0"/>
          </a:p>
        </p:txBody>
      </p:sp>
      <p:sp>
        <p:nvSpPr>
          <p:cNvPr id="18" name="BlokTextu 17">
            <a:extLst>
              <a:ext uri="{FF2B5EF4-FFF2-40B4-BE49-F238E27FC236}">
                <a16:creationId xmlns:a16="http://schemas.microsoft.com/office/drawing/2014/main" id="{AC87DF2A-BDED-D292-34E8-577F7459A17C}"/>
              </a:ext>
            </a:extLst>
          </p:cNvPr>
          <p:cNvSpPr txBox="1"/>
          <p:nvPr/>
        </p:nvSpPr>
        <p:spPr>
          <a:xfrm>
            <a:off x="1154887" y="5384418"/>
            <a:ext cx="2997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New </a:t>
            </a:r>
            <a:r>
              <a:rPr lang="en-US" dirty="0" err="1"/>
              <a:t>CaesarJ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structure </a:t>
            </a:r>
            <a:endParaRPr lang="sk-SK" dirty="0"/>
          </a:p>
        </p:txBody>
      </p:sp>
      <p:sp>
        <p:nvSpPr>
          <p:cNvPr id="19" name="BlokTextu 18">
            <a:extLst>
              <a:ext uri="{FF2B5EF4-FFF2-40B4-BE49-F238E27FC236}">
                <a16:creationId xmlns:a16="http://schemas.microsoft.com/office/drawing/2014/main" id="{F82A1FBB-221B-2ECD-E5F8-42CF5D0D1E0D}"/>
              </a:ext>
            </a:extLst>
          </p:cNvPr>
          <p:cNvSpPr txBox="1"/>
          <p:nvPr/>
        </p:nvSpPr>
        <p:spPr>
          <a:xfrm>
            <a:off x="53207" y="3971219"/>
            <a:ext cx="42114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 not confuse this with Java </a:t>
            </a:r>
            <a:r>
              <a:rPr lang="en-US" b="1" dirty="0"/>
              <a:t>class</a:t>
            </a:r>
          </a:p>
          <a:p>
            <a:r>
              <a:rPr lang="en-US" dirty="0"/>
              <a:t>		-to use it as extension </a:t>
            </a:r>
            <a:r>
              <a:rPr lang="en-US" dirty="0" err="1"/>
              <a:t>ofJava</a:t>
            </a:r>
            <a:endParaRPr lang="sk-SK" dirty="0"/>
          </a:p>
        </p:txBody>
      </p:sp>
      <p:sp>
        <p:nvSpPr>
          <p:cNvPr id="20" name="Šípka: nadol 19">
            <a:extLst>
              <a:ext uri="{FF2B5EF4-FFF2-40B4-BE49-F238E27FC236}">
                <a16:creationId xmlns:a16="http://schemas.microsoft.com/office/drawing/2014/main" id="{FA3242FB-75E3-3902-0DCB-AE5948B954CA}"/>
              </a:ext>
            </a:extLst>
          </p:cNvPr>
          <p:cNvSpPr/>
          <p:nvPr/>
        </p:nvSpPr>
        <p:spPr>
          <a:xfrm rot="20532467">
            <a:off x="547109" y="4416656"/>
            <a:ext cx="491706" cy="40135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5917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6BC6F6-61D9-73F4-615F-2942BAAB7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70" y="79877"/>
            <a:ext cx="12193277" cy="1320800"/>
          </a:xfrm>
        </p:spPr>
        <p:txBody>
          <a:bodyPr>
            <a:noAutofit/>
          </a:bodyPr>
          <a:lstStyle/>
          <a:p>
            <a:r>
              <a:rPr lang="en-US" sz="5400" b="1" i="0" dirty="0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The DCI Architecture: </a:t>
            </a:r>
            <a:br>
              <a:rPr lang="sk-SK" sz="5400" b="1" i="0" dirty="0">
                <a:solidFill>
                  <a:srgbClr val="242A30"/>
                </a:solidFill>
                <a:effectLst/>
                <a:latin typeface="Arial" panose="020B0604020202020204" pitchFamily="34" charset="0"/>
              </a:rPr>
            </a:br>
            <a:r>
              <a:rPr lang="en-US" sz="6000" b="1" i="0" dirty="0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A New Vision of Object-Oriented Programming</a:t>
            </a:r>
            <a:endParaRPr lang="sk-SK" sz="6000" b="1" dirty="0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C27FB345-395A-AFA6-29D8-D7CDEC772B85}"/>
              </a:ext>
            </a:extLst>
          </p:cNvPr>
          <p:cNvSpPr txBox="1"/>
          <p:nvPr/>
        </p:nvSpPr>
        <p:spPr>
          <a:xfrm>
            <a:off x="236255" y="6285397"/>
            <a:ext cx="11719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/>
              <a:t>Source</a:t>
            </a:r>
            <a:r>
              <a:rPr lang="sk-SK" dirty="0"/>
              <a:t>: </a:t>
            </a:r>
            <a:r>
              <a:rPr lang="sk-SK" dirty="0">
                <a:hlinkClick r:id="rId2"/>
              </a:rPr>
              <a:t>https://www.artima.com/articles/the-dci-architecture-a-new-vision-of-object-oriented-programming</a:t>
            </a:r>
            <a:r>
              <a:rPr lang="sk-SK" dirty="0"/>
              <a:t> 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23F3084F-5C21-67E6-A02E-267D4E2B281F}"/>
              </a:ext>
            </a:extLst>
          </p:cNvPr>
          <p:cNvSpPr txBox="1"/>
          <p:nvPr/>
        </p:nvSpPr>
        <p:spPr>
          <a:xfrm>
            <a:off x="311770" y="2844225"/>
            <a:ext cx="9960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i="1" dirty="0"/>
              <a:t>- </a:t>
            </a:r>
            <a:r>
              <a:rPr lang="sk-SK" sz="3200" b="1" i="1" dirty="0" err="1"/>
              <a:t>Vision</a:t>
            </a:r>
            <a:r>
              <a:rPr lang="sk-SK" sz="3200" b="1" i="1" dirty="0"/>
              <a:t> to </a:t>
            </a:r>
            <a:r>
              <a:rPr lang="sk-SK" sz="3200" b="1" i="1" dirty="0" err="1"/>
              <a:t>capture</a:t>
            </a:r>
            <a:r>
              <a:rPr lang="sk-SK" sz="3200" b="1" i="1" dirty="0"/>
              <a:t> </a:t>
            </a:r>
            <a:r>
              <a:rPr lang="sk-SK" sz="3200" b="1" i="1" dirty="0" err="1"/>
              <a:t>the</a:t>
            </a:r>
            <a:r>
              <a:rPr lang="sk-SK" sz="3200" b="1" i="1" dirty="0"/>
              <a:t> end user </a:t>
            </a:r>
            <a:r>
              <a:rPr lang="sk-SK" sz="3200" b="1" i="1" dirty="0" err="1"/>
              <a:t>cognitive</a:t>
            </a:r>
            <a:r>
              <a:rPr lang="sk-SK" sz="3200" b="1" i="1" dirty="0"/>
              <a:t> model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22BB09D6-B9C7-74C4-AA80-D8FB97C2EF4D}"/>
              </a:ext>
            </a:extLst>
          </p:cNvPr>
          <p:cNvSpPr txBox="1"/>
          <p:nvPr/>
        </p:nvSpPr>
        <p:spPr>
          <a:xfrm>
            <a:off x="869379" y="3472244"/>
            <a:ext cx="10517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/>
              <a:t>Model of </a:t>
            </a:r>
            <a:r>
              <a:rPr lang="sk-SK" sz="3200" dirty="0" err="1"/>
              <a:t>roles</a:t>
            </a:r>
            <a:r>
              <a:rPr lang="sk-SK" sz="3200" dirty="0"/>
              <a:t> and </a:t>
            </a:r>
            <a:r>
              <a:rPr lang="sk-SK" sz="3200" dirty="0" err="1"/>
              <a:t>interaction</a:t>
            </a:r>
            <a:r>
              <a:rPr lang="sk-SK" sz="3200" dirty="0"/>
              <a:t> </a:t>
            </a:r>
            <a:r>
              <a:rPr lang="sk-SK" sz="3200" dirty="0" err="1"/>
              <a:t>between</a:t>
            </a:r>
            <a:r>
              <a:rPr lang="sk-SK" sz="3200" dirty="0"/>
              <a:t> </a:t>
            </a:r>
            <a:r>
              <a:rPr lang="sk-SK" sz="3200" dirty="0" err="1"/>
              <a:t>these</a:t>
            </a:r>
            <a:r>
              <a:rPr lang="sk-SK" sz="3200" dirty="0"/>
              <a:t> </a:t>
            </a:r>
            <a:r>
              <a:rPr lang="sk-SK" sz="3200" dirty="0" err="1"/>
              <a:t>roles</a:t>
            </a:r>
            <a:endParaRPr lang="sk-SK" sz="3200" dirty="0"/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E81D1073-E16E-8C37-7BA6-9A3D093100C7}"/>
              </a:ext>
            </a:extLst>
          </p:cNvPr>
          <p:cNvSpPr txBox="1"/>
          <p:nvPr/>
        </p:nvSpPr>
        <p:spPr>
          <a:xfrm>
            <a:off x="2763361" y="5868494"/>
            <a:ext cx="8816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err="1">
                <a:solidFill>
                  <a:srgbClr val="FF0000"/>
                </a:solidFill>
              </a:rPr>
              <a:t>Objects</a:t>
            </a:r>
            <a:r>
              <a:rPr lang="sk-SK" sz="2400" b="1" dirty="0">
                <a:solidFill>
                  <a:srgbClr val="FF0000"/>
                </a:solidFill>
              </a:rPr>
              <a:t> </a:t>
            </a:r>
            <a:r>
              <a:rPr lang="sk-SK" sz="2400" b="1" dirty="0" err="1">
                <a:solidFill>
                  <a:srgbClr val="FF0000"/>
                </a:solidFill>
              </a:rPr>
              <a:t>capture</a:t>
            </a:r>
            <a:r>
              <a:rPr lang="sk-SK" sz="2400" b="1" dirty="0">
                <a:solidFill>
                  <a:srgbClr val="FF0000"/>
                </a:solidFill>
              </a:rPr>
              <a:t> </a:t>
            </a:r>
            <a:r>
              <a:rPr lang="sk-SK" sz="2400" b="1" dirty="0" err="1">
                <a:solidFill>
                  <a:srgbClr val="FF0000"/>
                </a:solidFill>
              </a:rPr>
              <a:t>structure</a:t>
            </a:r>
            <a:r>
              <a:rPr lang="sk-SK" sz="2400" b="1" dirty="0">
                <a:solidFill>
                  <a:srgbClr val="FF0000"/>
                </a:solidFill>
              </a:rPr>
              <a:t>, </a:t>
            </a:r>
            <a:r>
              <a:rPr lang="sk-SK" sz="2400" b="1" dirty="0" err="1">
                <a:solidFill>
                  <a:srgbClr val="FF0000"/>
                </a:solidFill>
              </a:rPr>
              <a:t>but</a:t>
            </a:r>
            <a:r>
              <a:rPr lang="sk-SK" sz="2400" b="1" dirty="0">
                <a:solidFill>
                  <a:srgbClr val="FF0000"/>
                </a:solidFill>
              </a:rPr>
              <a:t> </a:t>
            </a:r>
            <a:r>
              <a:rPr lang="sk-SK" sz="2400" b="1" dirty="0" err="1">
                <a:solidFill>
                  <a:srgbClr val="FF0000"/>
                </a:solidFill>
              </a:rPr>
              <a:t>fail</a:t>
            </a:r>
            <a:r>
              <a:rPr lang="sk-SK" sz="2400" b="1" dirty="0">
                <a:solidFill>
                  <a:srgbClr val="FF0000"/>
                </a:solidFill>
              </a:rPr>
              <a:t> to </a:t>
            </a:r>
            <a:r>
              <a:rPr lang="sk-SK" sz="2400" b="1" dirty="0" err="1">
                <a:solidFill>
                  <a:srgbClr val="FF0000"/>
                </a:solidFill>
              </a:rPr>
              <a:t>capture</a:t>
            </a:r>
            <a:r>
              <a:rPr lang="sk-SK" sz="2400" b="1" dirty="0">
                <a:solidFill>
                  <a:srgbClr val="FF0000"/>
                </a:solidFill>
              </a:rPr>
              <a:t> </a:t>
            </a:r>
            <a:r>
              <a:rPr lang="sk-SK" sz="2400" b="1" dirty="0" err="1">
                <a:solidFill>
                  <a:srgbClr val="FF0000"/>
                </a:solidFill>
              </a:rPr>
              <a:t>system</a:t>
            </a:r>
            <a:r>
              <a:rPr lang="sk-SK" sz="2400" b="1" dirty="0">
                <a:solidFill>
                  <a:srgbClr val="FF0000"/>
                </a:solidFill>
              </a:rPr>
              <a:t> </a:t>
            </a:r>
            <a:r>
              <a:rPr lang="sk-SK" sz="2400" b="1" dirty="0" err="1">
                <a:solidFill>
                  <a:srgbClr val="FF0000"/>
                </a:solidFill>
              </a:rPr>
              <a:t>action</a:t>
            </a:r>
            <a:endParaRPr lang="sk-SK" sz="2400" b="1" dirty="0">
              <a:solidFill>
                <a:srgbClr val="FF0000"/>
              </a:solidFill>
            </a:endParaRP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679D71A3-5953-A81C-7577-59A3424185FD}"/>
              </a:ext>
            </a:extLst>
          </p:cNvPr>
          <p:cNvSpPr txBox="1"/>
          <p:nvPr/>
        </p:nvSpPr>
        <p:spPr>
          <a:xfrm flipH="1">
            <a:off x="311770" y="4275047"/>
            <a:ext cx="102085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i="0" dirty="0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- A </a:t>
            </a:r>
            <a:r>
              <a:rPr lang="sk-SK" sz="2800" b="1" i="0" dirty="0" err="1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way</a:t>
            </a:r>
            <a:r>
              <a:rPr lang="sk-SK" sz="2800" b="1" i="0" dirty="0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dirty="0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how to combine roles, algorithms, objects, and associations between them to provide a stronger mapping between the code and the end-user mental model</a:t>
            </a:r>
            <a:endParaRPr lang="sk-SK" sz="2800" b="1" dirty="0"/>
          </a:p>
        </p:txBody>
      </p:sp>
    </p:spTree>
    <p:extLst>
      <p:ext uri="{BB962C8B-B14F-4D97-AF65-F5344CB8AC3E}">
        <p14:creationId xmlns:p14="http://schemas.microsoft.com/office/powerpoint/2010/main" val="3003878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>
            <a:extLst>
              <a:ext uri="{FF2B5EF4-FFF2-40B4-BE49-F238E27FC236}">
                <a16:creationId xmlns:a16="http://schemas.microsoft.com/office/drawing/2014/main" id="{917A6439-7B8A-3617-EADD-D6B077EB32A2}"/>
              </a:ext>
            </a:extLst>
          </p:cNvPr>
          <p:cNvSpPr txBox="1"/>
          <p:nvPr/>
        </p:nvSpPr>
        <p:spPr>
          <a:xfrm>
            <a:off x="1777042" y="1337258"/>
            <a:ext cx="6538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 err="1"/>
              <a:t>Not</a:t>
            </a:r>
            <a:r>
              <a:rPr lang="sk-SK" sz="2400" dirty="0"/>
              <a:t> just </a:t>
            </a:r>
            <a:r>
              <a:rPr lang="sk-SK" sz="2400" dirty="0" err="1"/>
              <a:t>any</a:t>
            </a:r>
            <a:r>
              <a:rPr lang="sk-SK" sz="2400" dirty="0"/>
              <a:t> </a:t>
            </a:r>
            <a:r>
              <a:rPr lang="sk-SK" sz="2400" dirty="0" err="1"/>
              <a:t>composition</a:t>
            </a:r>
            <a:r>
              <a:rPr lang="sk-SK" sz="2400" dirty="0"/>
              <a:t> of </a:t>
            </a:r>
            <a:r>
              <a:rPr lang="sk-SK" sz="2400" dirty="0" err="1"/>
              <a:t>Observer</a:t>
            </a:r>
            <a:r>
              <a:rPr lang="sk-SK" sz="2400" dirty="0"/>
              <a:t> </a:t>
            </a:r>
            <a:r>
              <a:rPr lang="sk-SK" sz="2400" dirty="0" err="1"/>
              <a:t>pattern</a:t>
            </a:r>
            <a:r>
              <a:rPr lang="sk-SK" sz="2400" dirty="0"/>
              <a:t> </a:t>
            </a:r>
          </a:p>
        </p:txBody>
      </p:sp>
      <p:pic>
        <p:nvPicPr>
          <p:cNvPr id="2050" name="Picture 2" descr="Model View Controller architecture in Programming">
            <a:extLst>
              <a:ext uri="{FF2B5EF4-FFF2-40B4-BE49-F238E27FC236}">
                <a16:creationId xmlns:a16="http://schemas.microsoft.com/office/drawing/2014/main" id="{F4651EC9-53B4-62DB-374C-61F272AE0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66688"/>
            <a:ext cx="11220720" cy="626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1A4DAB1-A3D0-DF0C-CF86-FF3230097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4572" y="247290"/>
            <a:ext cx="2290153" cy="1320800"/>
          </a:xfrm>
        </p:spPr>
        <p:txBody>
          <a:bodyPr>
            <a:noAutofit/>
          </a:bodyPr>
          <a:lstStyle/>
          <a:p>
            <a:r>
              <a:rPr lang="sk-SK" sz="7200" b="1" dirty="0"/>
              <a:t>MVC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F9340AE2-A4E2-7324-ADE4-2D545816AD09}"/>
              </a:ext>
            </a:extLst>
          </p:cNvPr>
          <p:cNvSpPr txBox="1"/>
          <p:nvPr/>
        </p:nvSpPr>
        <p:spPr>
          <a:xfrm>
            <a:off x="548490" y="6402583"/>
            <a:ext cx="11483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/>
              <a:t>Source</a:t>
            </a:r>
            <a:r>
              <a:rPr lang="sk-SK" dirty="0"/>
              <a:t>: </a:t>
            </a:r>
            <a:r>
              <a:rPr lang="sk-SK" dirty="0">
                <a:hlinkClick r:id="rId3"/>
              </a:rPr>
              <a:t>https://www.linkedin.com/pulse/model-view-controller-architecture-programming-aditira-jamhuri</a:t>
            </a:r>
            <a:r>
              <a:rPr lang="sk-S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5521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AFEE30-B858-329A-AEBE-C89F7D16E0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>
            <a:extLst>
              <a:ext uri="{FF2B5EF4-FFF2-40B4-BE49-F238E27FC236}">
                <a16:creationId xmlns:a16="http://schemas.microsoft.com/office/drawing/2014/main" id="{B2CCD5E1-8771-42B8-1D81-FE5FBEA63F1D}"/>
              </a:ext>
            </a:extLst>
          </p:cNvPr>
          <p:cNvSpPr txBox="1"/>
          <p:nvPr/>
        </p:nvSpPr>
        <p:spPr>
          <a:xfrm>
            <a:off x="1777042" y="1337258"/>
            <a:ext cx="6538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 err="1"/>
              <a:t>Not</a:t>
            </a:r>
            <a:r>
              <a:rPr lang="sk-SK" sz="2400" dirty="0"/>
              <a:t> just </a:t>
            </a:r>
            <a:r>
              <a:rPr lang="sk-SK" sz="2400" dirty="0" err="1"/>
              <a:t>any</a:t>
            </a:r>
            <a:r>
              <a:rPr lang="sk-SK" sz="2400" dirty="0"/>
              <a:t> </a:t>
            </a:r>
            <a:r>
              <a:rPr lang="sk-SK" sz="2400" dirty="0" err="1"/>
              <a:t>composition</a:t>
            </a:r>
            <a:r>
              <a:rPr lang="sk-SK" sz="2400" dirty="0"/>
              <a:t> of </a:t>
            </a:r>
            <a:r>
              <a:rPr lang="sk-SK" sz="2400" dirty="0" err="1"/>
              <a:t>Observer</a:t>
            </a:r>
            <a:r>
              <a:rPr lang="sk-SK" sz="2400" dirty="0"/>
              <a:t> </a:t>
            </a:r>
            <a:r>
              <a:rPr lang="sk-SK" sz="2400" dirty="0" err="1"/>
              <a:t>pattern</a:t>
            </a:r>
            <a:r>
              <a:rPr lang="sk-SK" sz="2400" dirty="0"/>
              <a:t> </a:t>
            </a:r>
          </a:p>
        </p:txBody>
      </p:sp>
      <p:pic>
        <p:nvPicPr>
          <p:cNvPr id="2050" name="Picture 2" descr="Model View Controller architecture in Programming">
            <a:extLst>
              <a:ext uri="{FF2B5EF4-FFF2-40B4-BE49-F238E27FC236}">
                <a16:creationId xmlns:a16="http://schemas.microsoft.com/office/drawing/2014/main" id="{1120B060-580B-DEB8-852C-32CEC654D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19031"/>
            <a:ext cx="11220720" cy="626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76EEB3A-9470-AE89-BBA4-C899E0404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4572" y="247290"/>
            <a:ext cx="2290153" cy="1320800"/>
          </a:xfrm>
        </p:spPr>
        <p:txBody>
          <a:bodyPr>
            <a:noAutofit/>
          </a:bodyPr>
          <a:lstStyle/>
          <a:p>
            <a:r>
              <a:rPr lang="sk-SK" sz="7200" b="1" dirty="0"/>
              <a:t>MVC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BB9B73D6-EEDD-1825-42A6-B595ED9A5E3B}"/>
              </a:ext>
            </a:extLst>
          </p:cNvPr>
          <p:cNvSpPr txBox="1"/>
          <p:nvPr/>
        </p:nvSpPr>
        <p:spPr>
          <a:xfrm>
            <a:off x="548490" y="6402583"/>
            <a:ext cx="11483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/>
              <a:t>Source</a:t>
            </a:r>
            <a:r>
              <a:rPr lang="sk-SK" dirty="0"/>
              <a:t>: </a:t>
            </a:r>
            <a:r>
              <a:rPr lang="sk-SK" dirty="0">
                <a:hlinkClick r:id="rId3"/>
              </a:rPr>
              <a:t>https://www.linkedin.com/pulse/model-view-controller-architecture-programming-aditira-jamhuri</a:t>
            </a:r>
            <a:r>
              <a:rPr lang="sk-SK" dirty="0"/>
              <a:t> </a:t>
            </a:r>
          </a:p>
        </p:txBody>
      </p:sp>
      <p:sp>
        <p:nvSpPr>
          <p:cNvPr id="3" name="Šípka: nadol 2">
            <a:extLst>
              <a:ext uri="{FF2B5EF4-FFF2-40B4-BE49-F238E27FC236}">
                <a16:creationId xmlns:a16="http://schemas.microsoft.com/office/drawing/2014/main" id="{789BC7F4-9BC1-CB27-1C84-D65119853929}"/>
              </a:ext>
            </a:extLst>
          </p:cNvPr>
          <p:cNvSpPr/>
          <p:nvPr/>
        </p:nvSpPr>
        <p:spPr>
          <a:xfrm rot="16200000">
            <a:off x="5280005" y="3819195"/>
            <a:ext cx="289450" cy="419530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Šípka: nadol 5">
            <a:extLst>
              <a:ext uri="{FF2B5EF4-FFF2-40B4-BE49-F238E27FC236}">
                <a16:creationId xmlns:a16="http://schemas.microsoft.com/office/drawing/2014/main" id="{BEFABF7E-ECE7-48FC-2677-1CF39F9753C5}"/>
              </a:ext>
            </a:extLst>
          </p:cNvPr>
          <p:cNvSpPr/>
          <p:nvPr/>
        </p:nvSpPr>
        <p:spPr>
          <a:xfrm rot="18691384">
            <a:off x="5261723" y="788732"/>
            <a:ext cx="305194" cy="578322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Šípka: nadol 6">
            <a:extLst>
              <a:ext uri="{FF2B5EF4-FFF2-40B4-BE49-F238E27FC236}">
                <a16:creationId xmlns:a16="http://schemas.microsoft.com/office/drawing/2014/main" id="{771F2BBD-42A5-969F-494C-669D9C592FD3}"/>
              </a:ext>
            </a:extLst>
          </p:cNvPr>
          <p:cNvSpPr/>
          <p:nvPr/>
        </p:nvSpPr>
        <p:spPr>
          <a:xfrm rot="1815034">
            <a:off x="8842011" y="3664657"/>
            <a:ext cx="285123" cy="128526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42B6B427-AC09-0264-B236-1E81CD1D3BAE}"/>
              </a:ext>
            </a:extLst>
          </p:cNvPr>
          <p:cNvSpPr txBox="1"/>
          <p:nvPr/>
        </p:nvSpPr>
        <p:spPr>
          <a:xfrm>
            <a:off x="7466702" y="4679575"/>
            <a:ext cx="17091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800" b="1" dirty="0" err="1"/>
              <a:t>Roles</a:t>
            </a:r>
            <a:endParaRPr lang="sk-SK" sz="4800" b="1" dirty="0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009C9932-DF57-11CD-E327-741D35BE0A15}"/>
              </a:ext>
            </a:extLst>
          </p:cNvPr>
          <p:cNvSpPr txBox="1"/>
          <p:nvPr/>
        </p:nvSpPr>
        <p:spPr>
          <a:xfrm>
            <a:off x="7759405" y="5340411"/>
            <a:ext cx="37400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0" i="0" dirty="0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Model-</a:t>
            </a:r>
            <a:r>
              <a:rPr lang="sk-SK" sz="2800" b="0" i="0" dirty="0" err="1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View</a:t>
            </a:r>
            <a:r>
              <a:rPr lang="sk-SK" sz="2800" b="0" i="0" dirty="0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-</a:t>
            </a:r>
            <a:r>
              <a:rPr lang="sk-SK" sz="2800" b="0" i="0" dirty="0" err="1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Controller</a:t>
            </a:r>
            <a:endParaRPr lang="sk-SK" sz="2800" b="0" i="0" dirty="0">
              <a:solidFill>
                <a:srgbClr val="242A30"/>
              </a:solidFill>
              <a:effectLst/>
              <a:latin typeface="Arial" panose="020B0604020202020204" pitchFamily="34" charset="0"/>
            </a:endParaRPr>
          </a:p>
          <a:p>
            <a:r>
              <a:rPr lang="sk-SK" sz="2800" b="0" i="0" dirty="0" err="1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Perspective</a:t>
            </a:r>
            <a:endParaRPr lang="sk-SK" sz="2800" dirty="0"/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97E1DC00-58C4-F1A2-F805-1A9E6F728B78}"/>
              </a:ext>
            </a:extLst>
          </p:cNvPr>
          <p:cNvSpPr txBox="1"/>
          <p:nvPr/>
        </p:nvSpPr>
        <p:spPr>
          <a:xfrm>
            <a:off x="9082571" y="4092638"/>
            <a:ext cx="34691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err="1">
                <a:solidFill>
                  <a:srgbClr val="FF0000"/>
                </a:solidFill>
              </a:rPr>
              <a:t>Defines</a:t>
            </a:r>
            <a:r>
              <a:rPr lang="sk-SK" sz="2400" b="1" dirty="0">
                <a:solidFill>
                  <a:srgbClr val="FF0000"/>
                </a:solidFill>
              </a:rPr>
              <a:t> </a:t>
            </a:r>
            <a:r>
              <a:rPr lang="sk-SK" sz="2400" b="1" dirty="0" err="1">
                <a:solidFill>
                  <a:srgbClr val="FF0000"/>
                </a:solidFill>
              </a:rPr>
              <a:t>interaction</a:t>
            </a:r>
            <a:r>
              <a:rPr lang="sk-SK" sz="2400" b="1" dirty="0">
                <a:solidFill>
                  <a:srgbClr val="FF0000"/>
                </a:solidFill>
              </a:rPr>
              <a:t> </a:t>
            </a:r>
            <a:r>
              <a:rPr lang="sk-SK" sz="2400" b="1" dirty="0" err="1">
                <a:solidFill>
                  <a:srgbClr val="FF0000"/>
                </a:solidFill>
              </a:rPr>
              <a:t>between</a:t>
            </a:r>
            <a:r>
              <a:rPr lang="sk-SK" sz="2400" b="1" dirty="0">
                <a:solidFill>
                  <a:srgbClr val="FF0000"/>
                </a:solidFill>
              </a:rPr>
              <a:t> 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the objects that play them</a:t>
            </a:r>
            <a:endParaRPr lang="sk-SK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456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5C107E-394C-D76A-2326-084DB8E27C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>
            <a:extLst>
              <a:ext uri="{FF2B5EF4-FFF2-40B4-BE49-F238E27FC236}">
                <a16:creationId xmlns:a16="http://schemas.microsoft.com/office/drawing/2014/main" id="{12043A2D-1845-92A3-F752-7988C933A4C0}"/>
              </a:ext>
            </a:extLst>
          </p:cNvPr>
          <p:cNvSpPr txBox="1"/>
          <p:nvPr/>
        </p:nvSpPr>
        <p:spPr>
          <a:xfrm>
            <a:off x="1777042" y="1337258"/>
            <a:ext cx="6538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 err="1"/>
              <a:t>Not</a:t>
            </a:r>
            <a:r>
              <a:rPr lang="sk-SK" sz="2400" dirty="0"/>
              <a:t> just </a:t>
            </a:r>
            <a:r>
              <a:rPr lang="sk-SK" sz="2400" dirty="0" err="1"/>
              <a:t>any</a:t>
            </a:r>
            <a:r>
              <a:rPr lang="sk-SK" sz="2400" dirty="0"/>
              <a:t> </a:t>
            </a:r>
            <a:r>
              <a:rPr lang="sk-SK" sz="2400" dirty="0" err="1"/>
              <a:t>composition</a:t>
            </a:r>
            <a:r>
              <a:rPr lang="sk-SK" sz="2400" dirty="0"/>
              <a:t> of </a:t>
            </a:r>
            <a:r>
              <a:rPr lang="sk-SK" sz="2400" dirty="0" err="1"/>
              <a:t>Observer</a:t>
            </a:r>
            <a:r>
              <a:rPr lang="sk-SK" sz="2400" dirty="0"/>
              <a:t> </a:t>
            </a:r>
            <a:r>
              <a:rPr lang="sk-SK" sz="2400" dirty="0" err="1"/>
              <a:t>pattern</a:t>
            </a:r>
            <a:r>
              <a:rPr lang="sk-SK" sz="2400" dirty="0"/>
              <a:t> </a:t>
            </a:r>
          </a:p>
        </p:txBody>
      </p:sp>
      <p:pic>
        <p:nvPicPr>
          <p:cNvPr id="2050" name="Picture 2" descr="Model View Controller architecture in Programming">
            <a:extLst>
              <a:ext uri="{FF2B5EF4-FFF2-40B4-BE49-F238E27FC236}">
                <a16:creationId xmlns:a16="http://schemas.microsoft.com/office/drawing/2014/main" id="{52CA40DC-BFD7-F222-6FC2-DBB2D39A9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38" y="86085"/>
            <a:ext cx="11220720" cy="626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947461B-9240-C010-919D-097D407C4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4572" y="247290"/>
            <a:ext cx="2290153" cy="1320800"/>
          </a:xfrm>
        </p:spPr>
        <p:txBody>
          <a:bodyPr>
            <a:noAutofit/>
          </a:bodyPr>
          <a:lstStyle/>
          <a:p>
            <a:r>
              <a:rPr lang="sk-SK" sz="7200" b="1" dirty="0"/>
              <a:t>MVC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1D6366E3-B18F-63C6-FC55-5BBA6DE97AD1}"/>
              </a:ext>
            </a:extLst>
          </p:cNvPr>
          <p:cNvSpPr txBox="1"/>
          <p:nvPr/>
        </p:nvSpPr>
        <p:spPr>
          <a:xfrm>
            <a:off x="548490" y="6402583"/>
            <a:ext cx="11483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/>
              <a:t>Source</a:t>
            </a:r>
            <a:r>
              <a:rPr lang="sk-SK" dirty="0"/>
              <a:t>: </a:t>
            </a:r>
            <a:r>
              <a:rPr lang="sk-SK" dirty="0">
                <a:hlinkClick r:id="rId3"/>
              </a:rPr>
              <a:t>https://www.linkedin.com/pulse/model-view-controller-architecture-programming-aditira-jamhuri</a:t>
            </a:r>
            <a:r>
              <a:rPr lang="sk-SK" dirty="0"/>
              <a:t> 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973D5FDD-178E-F715-4CAE-12D5F3B6A0B1}"/>
              </a:ext>
            </a:extLst>
          </p:cNvPr>
          <p:cNvSpPr txBox="1"/>
          <p:nvPr/>
        </p:nvSpPr>
        <p:spPr>
          <a:xfrm>
            <a:off x="6921247" y="5870747"/>
            <a:ext cx="46201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0" i="0" dirty="0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Model-</a:t>
            </a:r>
            <a:r>
              <a:rPr lang="sk-SK" sz="2800" b="0" i="0" dirty="0" err="1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View</a:t>
            </a:r>
            <a:r>
              <a:rPr lang="sk-SK" sz="2800" b="0" i="0" dirty="0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-</a:t>
            </a:r>
            <a:r>
              <a:rPr lang="sk-SK" sz="2800" b="0" i="0" dirty="0" err="1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Controller</a:t>
            </a:r>
            <a:r>
              <a:rPr lang="sk-SK" sz="2800" b="0" i="0" dirty="0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-</a:t>
            </a:r>
            <a:r>
              <a:rPr lang="sk-SK" sz="2800" b="0" i="1" dirty="0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User</a:t>
            </a:r>
            <a:endParaRPr lang="sk-SK" sz="2800" dirty="0"/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B9E83C32-6E0D-5A41-9CB8-E6D1404DDEDB}"/>
              </a:ext>
            </a:extLst>
          </p:cNvPr>
          <p:cNvSpPr txBox="1"/>
          <p:nvPr/>
        </p:nvSpPr>
        <p:spPr>
          <a:xfrm>
            <a:off x="7156373" y="4791022"/>
            <a:ext cx="46185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0" i="0" dirty="0" err="1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sk-SK" sz="2400" b="0" i="0" dirty="0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k-SK" sz="2400" b="0" i="0" dirty="0" err="1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way</a:t>
            </a:r>
            <a:r>
              <a:rPr lang="sk-SK" sz="2400" b="0" i="0" dirty="0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k-SK" sz="2400" b="0" i="0" dirty="0" err="1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how</a:t>
            </a:r>
            <a:r>
              <a:rPr lang="sk-SK" sz="2400" b="0" i="0" dirty="0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 to </a:t>
            </a:r>
            <a:r>
              <a:rPr lang="en-US" sz="2400" b="0" i="0" dirty="0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separate</a:t>
            </a:r>
            <a:endParaRPr lang="sk-SK" sz="2400" b="0" i="0" dirty="0">
              <a:solidFill>
                <a:srgbClr val="242A30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2400" b="0" i="0" dirty="0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the representation of information</a:t>
            </a:r>
            <a:endParaRPr lang="sk-SK" sz="2400" b="0" i="0" dirty="0">
              <a:solidFill>
                <a:srgbClr val="242A30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2400" b="0" i="0" dirty="0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from user interaction</a:t>
            </a:r>
            <a:endParaRPr lang="sk-SK" sz="2400" dirty="0"/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5DF2BDD3-2D8D-554C-FD03-E45190E74E6F}"/>
              </a:ext>
            </a:extLst>
          </p:cNvPr>
          <p:cNvSpPr txBox="1"/>
          <p:nvPr/>
        </p:nvSpPr>
        <p:spPr>
          <a:xfrm>
            <a:off x="5139648" y="5860027"/>
            <a:ext cx="19127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/>
              <a:t>CAPACITY:</a:t>
            </a: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68D83559-C7BA-36E5-D01B-7C7E64181B71}"/>
              </a:ext>
            </a:extLst>
          </p:cNvPr>
          <p:cNvSpPr txBox="1"/>
          <p:nvPr/>
        </p:nvSpPr>
        <p:spPr>
          <a:xfrm>
            <a:off x="9597360" y="4376854"/>
            <a:ext cx="15295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i="0" dirty="0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MVC-U</a:t>
            </a:r>
            <a:endParaRPr lang="sk-SK" sz="3200" b="1" dirty="0"/>
          </a:p>
        </p:txBody>
      </p:sp>
    </p:spTree>
    <p:extLst>
      <p:ext uri="{BB962C8B-B14F-4D97-AF65-F5344CB8AC3E}">
        <p14:creationId xmlns:p14="http://schemas.microsoft.com/office/powerpoint/2010/main" val="485768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2C9EFCBA-6B35-E85B-88B7-2B2862315E14}"/>
              </a:ext>
            </a:extLst>
          </p:cNvPr>
          <p:cNvSpPr txBox="1">
            <a:spLocks/>
          </p:cNvSpPr>
          <p:nvPr/>
        </p:nvSpPr>
        <p:spPr>
          <a:xfrm>
            <a:off x="132548" y="431707"/>
            <a:ext cx="3825655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sz="8800" b="1" dirty="0"/>
              <a:t>MVC-U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B0191BBE-9716-3AFF-936B-F2E8D8398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215" y="3584365"/>
            <a:ext cx="7996686" cy="301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BlokTextu 13">
            <a:extLst>
              <a:ext uri="{FF2B5EF4-FFF2-40B4-BE49-F238E27FC236}">
                <a16:creationId xmlns:a16="http://schemas.microsoft.com/office/drawing/2014/main" id="{448DAD11-C51F-1AE5-6890-C690DAFA07DC}"/>
              </a:ext>
            </a:extLst>
          </p:cNvPr>
          <p:cNvSpPr txBox="1"/>
          <p:nvPr/>
        </p:nvSpPr>
        <p:spPr>
          <a:xfrm>
            <a:off x="4201313" y="545802"/>
            <a:ext cx="32752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400" b="1" dirty="0" err="1"/>
              <a:t>Information</a:t>
            </a:r>
            <a:endParaRPr lang="sk-SK" sz="4400" b="1" dirty="0"/>
          </a:p>
        </p:txBody>
      </p:sp>
      <p:sp>
        <p:nvSpPr>
          <p:cNvPr id="16" name="BlokTextu 15">
            <a:extLst>
              <a:ext uri="{FF2B5EF4-FFF2-40B4-BE49-F238E27FC236}">
                <a16:creationId xmlns:a16="http://schemas.microsoft.com/office/drawing/2014/main" id="{CC2F1568-C7C0-82C8-6BD6-9ACD2C57D9AB}"/>
              </a:ext>
            </a:extLst>
          </p:cNvPr>
          <p:cNvSpPr txBox="1"/>
          <p:nvPr/>
        </p:nvSpPr>
        <p:spPr>
          <a:xfrm>
            <a:off x="3715093" y="257224"/>
            <a:ext cx="2996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i="1" dirty="0" err="1"/>
              <a:t>Interpretation</a:t>
            </a:r>
            <a:r>
              <a:rPr lang="sk-SK" sz="2000" b="1" i="1" dirty="0"/>
              <a:t> of </a:t>
            </a:r>
            <a:r>
              <a:rPr lang="sk-SK" sz="2000" b="1" i="1" dirty="0" err="1"/>
              <a:t>data</a:t>
            </a:r>
            <a:r>
              <a:rPr lang="sk-SK" sz="2000" b="1" i="1" dirty="0"/>
              <a:t>:</a:t>
            </a:r>
          </a:p>
        </p:txBody>
      </p:sp>
      <p:sp>
        <p:nvSpPr>
          <p:cNvPr id="17" name="BlokTextu 16">
            <a:extLst>
              <a:ext uri="{FF2B5EF4-FFF2-40B4-BE49-F238E27FC236}">
                <a16:creationId xmlns:a16="http://schemas.microsoft.com/office/drawing/2014/main" id="{CFA43E22-4880-D4DC-B20E-D79E9B6B19F2}"/>
              </a:ext>
            </a:extLst>
          </p:cNvPr>
          <p:cNvSpPr txBox="1"/>
          <p:nvPr/>
        </p:nvSpPr>
        <p:spPr>
          <a:xfrm>
            <a:off x="4318717" y="1199480"/>
            <a:ext cx="29065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0" i="1" dirty="0" err="1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Key</a:t>
            </a:r>
            <a:r>
              <a:rPr lang="sk-SK" sz="2400" b="0" i="1" dirty="0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 element in end </a:t>
            </a:r>
          </a:p>
          <a:p>
            <a:r>
              <a:rPr lang="sk-SK" sz="2400" b="0" i="1" dirty="0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user </a:t>
            </a:r>
            <a:r>
              <a:rPr lang="sk-SK" sz="2400" b="0" i="1" dirty="0" err="1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mental</a:t>
            </a:r>
            <a:r>
              <a:rPr lang="sk-SK" sz="2400" b="0" i="1" dirty="0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 model</a:t>
            </a:r>
            <a:endParaRPr lang="sk-SK" sz="2400" dirty="0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D43B8521-E389-CAAC-29E0-173D9895D5F3}"/>
              </a:ext>
            </a:extLst>
          </p:cNvPr>
          <p:cNvSpPr txBox="1"/>
          <p:nvPr/>
        </p:nvSpPr>
        <p:spPr>
          <a:xfrm>
            <a:off x="1718561" y="2267636"/>
            <a:ext cx="13740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400" b="1" dirty="0" err="1"/>
              <a:t>Data</a:t>
            </a:r>
            <a:endParaRPr lang="sk-SK" sz="4400" b="1" dirty="0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9FE5834F-6438-0ADF-D530-467A5316366D}"/>
              </a:ext>
            </a:extLst>
          </p:cNvPr>
          <p:cNvSpPr txBox="1"/>
          <p:nvPr/>
        </p:nvSpPr>
        <p:spPr>
          <a:xfrm>
            <a:off x="5382499" y="2260926"/>
            <a:ext cx="49568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400" b="1" dirty="0" err="1"/>
              <a:t>Staff</a:t>
            </a:r>
            <a:r>
              <a:rPr lang="sk-SK" sz="4400" b="1" dirty="0"/>
              <a:t> in User </a:t>
            </a:r>
            <a:r>
              <a:rPr lang="sk-SK" sz="4400" b="1" dirty="0" err="1"/>
              <a:t>Head</a:t>
            </a:r>
            <a:endParaRPr lang="sk-SK" sz="4400" b="1" dirty="0"/>
          </a:p>
        </p:txBody>
      </p:sp>
      <p:sp>
        <p:nvSpPr>
          <p:cNvPr id="9" name="Šípka: obojsmerná vodorovná 8">
            <a:extLst>
              <a:ext uri="{FF2B5EF4-FFF2-40B4-BE49-F238E27FC236}">
                <a16:creationId xmlns:a16="http://schemas.microsoft.com/office/drawing/2014/main" id="{EF547666-D5BB-DE48-5ACF-107B00AE8EBB}"/>
              </a:ext>
            </a:extLst>
          </p:cNvPr>
          <p:cNvSpPr/>
          <p:nvPr/>
        </p:nvSpPr>
        <p:spPr>
          <a:xfrm>
            <a:off x="3366408" y="2189771"/>
            <a:ext cx="1906438" cy="925169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C3CE1B51-303A-7891-7668-4F75B4BDD59C}"/>
              </a:ext>
            </a:extLst>
          </p:cNvPr>
          <p:cNvSpPr txBox="1"/>
          <p:nvPr/>
        </p:nvSpPr>
        <p:spPr>
          <a:xfrm>
            <a:off x="115020" y="3030367"/>
            <a:ext cx="3355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-</a:t>
            </a:r>
            <a:r>
              <a:rPr lang="sk-SK" dirty="0" err="1"/>
              <a:t>representation</a:t>
            </a:r>
            <a:r>
              <a:rPr lang="sk-SK" dirty="0"/>
              <a:t> of </a:t>
            </a:r>
            <a:r>
              <a:rPr lang="sk-SK" dirty="0" err="1"/>
              <a:t>information</a:t>
            </a:r>
            <a:endParaRPr lang="sk-SK" dirty="0"/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E0788B36-79F6-28DF-FC1A-59F643486C8A}"/>
              </a:ext>
            </a:extLst>
          </p:cNvPr>
          <p:cNvSpPr txBox="1"/>
          <p:nvPr/>
        </p:nvSpPr>
        <p:spPr>
          <a:xfrm>
            <a:off x="563478" y="3399699"/>
            <a:ext cx="2217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/>
              <a:t>-in </a:t>
            </a:r>
            <a:r>
              <a:rPr lang="sk-SK" b="1" dirty="0" err="1"/>
              <a:t>computers</a:t>
            </a:r>
            <a:r>
              <a:rPr lang="sk-SK" b="1" dirty="0"/>
              <a:t>: </a:t>
            </a:r>
            <a:r>
              <a:rPr lang="sk-SK" dirty="0" err="1"/>
              <a:t>bits</a:t>
            </a:r>
            <a:endParaRPr lang="sk-SK" dirty="0"/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AFA57E62-ADA3-C07F-5EDC-01D6483C64DD}"/>
              </a:ext>
            </a:extLst>
          </p:cNvPr>
          <p:cNvSpPr txBox="1"/>
          <p:nvPr/>
        </p:nvSpPr>
        <p:spPr>
          <a:xfrm>
            <a:off x="5669337" y="3415123"/>
            <a:ext cx="5299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/>
              <a:t>-</a:t>
            </a:r>
            <a:r>
              <a:rPr lang="sk-SK" b="1" dirty="0" err="1"/>
              <a:t>meaning</a:t>
            </a:r>
            <a:r>
              <a:rPr lang="sk-SK" b="1" dirty="0"/>
              <a:t> in user </a:t>
            </a:r>
            <a:r>
              <a:rPr lang="sk-SK" b="1" dirty="0" err="1"/>
              <a:t>head</a:t>
            </a:r>
            <a:r>
              <a:rPr lang="sk-SK" b="1" dirty="0"/>
              <a:t>: </a:t>
            </a:r>
            <a:r>
              <a:rPr lang="sk-SK" dirty="0" err="1"/>
              <a:t>interaction</a:t>
            </a:r>
            <a:r>
              <a:rPr lang="sk-SK" dirty="0"/>
              <a:t> </a:t>
            </a:r>
            <a:r>
              <a:rPr lang="sk-SK" dirty="0" err="1"/>
              <a:t>between</a:t>
            </a:r>
            <a:r>
              <a:rPr lang="sk-SK" dirty="0"/>
              <a:t> </a:t>
            </a:r>
            <a:r>
              <a:rPr lang="sk-SK" dirty="0" err="1"/>
              <a:t>bits</a:t>
            </a:r>
            <a:endParaRPr lang="sk-SK" dirty="0"/>
          </a:p>
        </p:txBody>
      </p:sp>
      <p:sp>
        <p:nvSpPr>
          <p:cNvPr id="13" name="Šípka: obojsmerná vodorovná 12">
            <a:extLst>
              <a:ext uri="{FF2B5EF4-FFF2-40B4-BE49-F238E27FC236}">
                <a16:creationId xmlns:a16="http://schemas.microsoft.com/office/drawing/2014/main" id="{D28D6315-74E1-9E77-6B59-05836C3EA4B6}"/>
              </a:ext>
            </a:extLst>
          </p:cNvPr>
          <p:cNvSpPr/>
          <p:nvPr/>
        </p:nvSpPr>
        <p:spPr>
          <a:xfrm>
            <a:off x="2776610" y="3415123"/>
            <a:ext cx="2833535" cy="369333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9" name="BlokTextu 18">
            <a:extLst>
              <a:ext uri="{FF2B5EF4-FFF2-40B4-BE49-F238E27FC236}">
                <a16:creationId xmlns:a16="http://schemas.microsoft.com/office/drawing/2014/main" id="{E18C7DB2-A858-5855-0679-6AD32806F906}"/>
              </a:ext>
            </a:extLst>
          </p:cNvPr>
          <p:cNvSpPr txBox="1"/>
          <p:nvPr/>
        </p:nvSpPr>
        <p:spPr>
          <a:xfrm>
            <a:off x="7327548" y="1236236"/>
            <a:ext cx="34804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i="1" dirty="0" err="1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sk-SK" b="1" i="1" dirty="0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k-SK" b="1" i="1" dirty="0" err="1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aim</a:t>
            </a:r>
            <a:r>
              <a:rPr lang="sk-SK" b="1" i="1" dirty="0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 of </a:t>
            </a:r>
            <a:r>
              <a:rPr lang="sk-SK" b="1" i="1" dirty="0" err="1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good</a:t>
            </a:r>
            <a:r>
              <a:rPr lang="sk-SK" b="1" i="1" dirty="0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 program:</a:t>
            </a:r>
          </a:p>
          <a:p>
            <a:r>
              <a:rPr lang="en-US" b="0" i="0" dirty="0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capturing the information model </a:t>
            </a:r>
            <a:endParaRPr lang="sk-SK" b="0" i="0" dirty="0">
              <a:solidFill>
                <a:srgbClr val="242A30"/>
              </a:solidFill>
              <a:effectLst/>
              <a:latin typeface="Arial" panose="020B0604020202020204" pitchFamily="34" charset="0"/>
            </a:endParaRPr>
          </a:p>
          <a:p>
            <a:r>
              <a:rPr lang="en-US" b="0" i="0" dirty="0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in the data model</a:t>
            </a:r>
            <a:endParaRPr lang="sk-SK" dirty="0"/>
          </a:p>
        </p:txBody>
      </p:sp>
      <p:sp>
        <p:nvSpPr>
          <p:cNvPr id="20" name="BlokTextu 19">
            <a:extLst>
              <a:ext uri="{FF2B5EF4-FFF2-40B4-BE49-F238E27FC236}">
                <a16:creationId xmlns:a16="http://schemas.microsoft.com/office/drawing/2014/main" id="{878DCF3B-9000-05F6-060B-FF8C0DD57025}"/>
              </a:ext>
            </a:extLst>
          </p:cNvPr>
          <p:cNvSpPr txBox="1"/>
          <p:nvPr/>
        </p:nvSpPr>
        <p:spPr>
          <a:xfrm>
            <a:off x="215177" y="4042633"/>
            <a:ext cx="71962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err="1"/>
              <a:t>Union</a:t>
            </a:r>
            <a:r>
              <a:rPr lang="sk-SK" sz="2800" b="1" dirty="0"/>
              <a:t> of </a:t>
            </a:r>
            <a:r>
              <a:rPr lang="sk-SK" sz="2800" b="1" dirty="0" err="1">
                <a:solidFill>
                  <a:srgbClr val="FF0000"/>
                </a:solidFill>
              </a:rPr>
              <a:t>cognitive</a:t>
            </a:r>
            <a:r>
              <a:rPr lang="sk-SK" sz="2800" b="1" dirty="0">
                <a:solidFill>
                  <a:srgbClr val="FF0000"/>
                </a:solidFill>
              </a:rPr>
              <a:t> model </a:t>
            </a:r>
            <a:r>
              <a:rPr lang="sk-SK" sz="2800" b="1" dirty="0"/>
              <a:t>and </a:t>
            </a:r>
            <a:r>
              <a:rPr lang="sk-SK" sz="2800" b="1" dirty="0" err="1">
                <a:solidFill>
                  <a:srgbClr val="FF0000"/>
                </a:solidFill>
              </a:rPr>
              <a:t>data</a:t>
            </a:r>
            <a:r>
              <a:rPr lang="sk-SK" sz="2800" b="1" dirty="0">
                <a:solidFill>
                  <a:srgbClr val="FF0000"/>
                </a:solidFill>
              </a:rPr>
              <a:t> model</a:t>
            </a:r>
          </a:p>
        </p:txBody>
      </p:sp>
      <p:sp>
        <p:nvSpPr>
          <p:cNvPr id="21" name="BlokTextu 20">
            <a:extLst>
              <a:ext uri="{FF2B5EF4-FFF2-40B4-BE49-F238E27FC236}">
                <a16:creationId xmlns:a16="http://schemas.microsoft.com/office/drawing/2014/main" id="{390DDEDD-58E1-7B91-9022-BF8F7F74B061}"/>
              </a:ext>
            </a:extLst>
          </p:cNvPr>
          <p:cNvSpPr txBox="1"/>
          <p:nvPr/>
        </p:nvSpPr>
        <p:spPr>
          <a:xfrm>
            <a:off x="381845" y="4565853"/>
            <a:ext cx="445666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u="sng" dirty="0">
                <a:solidFill>
                  <a:srgbClr val="242A30"/>
                </a:solidFill>
                <a:latin typeface="Arial" panose="020B0604020202020204" pitchFamily="34" charset="0"/>
              </a:rPr>
              <a:t>D</a:t>
            </a:r>
            <a:r>
              <a:rPr lang="en-US" sz="2800" b="1" u="sng" dirty="0" err="1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irect</a:t>
            </a:r>
            <a:r>
              <a:rPr lang="en-US" sz="2800" b="1" u="sng" dirty="0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 manipulation </a:t>
            </a:r>
            <a:endParaRPr lang="sk-SK" sz="2800" b="1" u="sng" dirty="0">
              <a:solidFill>
                <a:srgbClr val="242A30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2800" b="1" u="sng" dirty="0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metaphor:</a:t>
            </a:r>
            <a:endParaRPr lang="sk-SK" sz="2800" b="1" u="sng" dirty="0">
              <a:solidFill>
                <a:srgbClr val="242A30"/>
              </a:solidFill>
              <a:effectLst/>
              <a:latin typeface="Arial" panose="020B0604020202020204" pitchFamily="34" charset="0"/>
            </a:endParaRPr>
          </a:p>
          <a:p>
            <a:r>
              <a:rPr lang="en-US" b="0" i="0" dirty="0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1" dirty="0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the sense that end users are actually manipulating objects</a:t>
            </a:r>
            <a:r>
              <a:rPr lang="sk-SK" sz="2000" i="1" dirty="0">
                <a:solidFill>
                  <a:srgbClr val="242A30"/>
                </a:solidFill>
                <a:latin typeface="Arial" panose="020B0604020202020204" pitchFamily="34" charset="0"/>
              </a:rPr>
              <a:t> </a:t>
            </a:r>
            <a:r>
              <a:rPr lang="en-US" sz="2000" b="0" i="1" dirty="0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in memory that reflect the images in their head</a:t>
            </a:r>
            <a:endParaRPr lang="sk-SK" sz="2000" i="1" dirty="0"/>
          </a:p>
        </p:txBody>
      </p:sp>
      <p:sp>
        <p:nvSpPr>
          <p:cNvPr id="22" name="BlokTextu 21">
            <a:extLst>
              <a:ext uri="{FF2B5EF4-FFF2-40B4-BE49-F238E27FC236}">
                <a16:creationId xmlns:a16="http://schemas.microsoft.com/office/drawing/2014/main" id="{A24F8916-B499-2DA9-7E65-55D673A30114}"/>
              </a:ext>
            </a:extLst>
          </p:cNvPr>
          <p:cNvSpPr txBox="1"/>
          <p:nvPr/>
        </p:nvSpPr>
        <p:spPr>
          <a:xfrm>
            <a:off x="381845" y="6484462"/>
            <a:ext cx="11626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/>
              <a:t>Source</a:t>
            </a:r>
            <a:r>
              <a:rPr lang="sk-SK" dirty="0"/>
              <a:t>: </a:t>
            </a:r>
            <a:r>
              <a:rPr lang="sk-SK" dirty="0">
                <a:hlinkClick r:id="rId3"/>
              </a:rPr>
              <a:t>https://www.artima.com/articles/the-dci-architecture-a-new-vision-of-object-oriented-programming</a:t>
            </a:r>
            <a:r>
              <a:rPr lang="sk-S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4660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F3CB08-707F-8ED7-DCF0-0622C493B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57" y="238664"/>
            <a:ext cx="11261624" cy="1320800"/>
          </a:xfrm>
        </p:spPr>
        <p:txBody>
          <a:bodyPr>
            <a:noAutofit/>
          </a:bodyPr>
          <a:lstStyle/>
          <a:p>
            <a:r>
              <a:rPr lang="sk-SK" sz="6000" b="1" dirty="0" err="1"/>
              <a:t>Direct</a:t>
            </a:r>
            <a:r>
              <a:rPr lang="sk-SK" sz="6000" b="1" dirty="0"/>
              <a:t> </a:t>
            </a:r>
            <a:r>
              <a:rPr lang="sk-SK" sz="6000" b="1" dirty="0" err="1"/>
              <a:t>Manipulation</a:t>
            </a:r>
            <a:r>
              <a:rPr lang="sk-SK" sz="6000" b="1" dirty="0"/>
              <a:t> </a:t>
            </a:r>
            <a:r>
              <a:rPr lang="sk-SK" sz="6000" b="1" dirty="0" err="1"/>
              <a:t>Metaphor</a:t>
            </a:r>
            <a:endParaRPr lang="sk-SK" sz="6000" b="1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5BC76D2-A158-503B-6807-BBD18E3E8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042" y="2811929"/>
            <a:ext cx="8057072" cy="365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30F32EC3-D7F3-8202-F0BF-06A6059EC520}"/>
              </a:ext>
            </a:extLst>
          </p:cNvPr>
          <p:cNvSpPr txBox="1"/>
          <p:nvPr/>
        </p:nvSpPr>
        <p:spPr>
          <a:xfrm>
            <a:off x="565484" y="6488668"/>
            <a:ext cx="11626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/>
              <a:t>Source</a:t>
            </a:r>
            <a:r>
              <a:rPr lang="sk-SK" dirty="0"/>
              <a:t>: </a:t>
            </a:r>
            <a:r>
              <a:rPr lang="sk-SK" dirty="0">
                <a:hlinkClick r:id="rId3"/>
              </a:rPr>
              <a:t>https://www.artima.com/articles/the-dci-architecture-a-new-vision-of-object-oriented-programming</a:t>
            </a:r>
            <a:r>
              <a:rPr lang="sk-SK" dirty="0"/>
              <a:t> 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3A6F656C-77B3-318F-9662-7EC186436CB0}"/>
              </a:ext>
            </a:extLst>
          </p:cNvPr>
          <p:cNvSpPr txBox="1"/>
          <p:nvPr/>
        </p:nvSpPr>
        <p:spPr>
          <a:xfrm>
            <a:off x="1781599" y="5965448"/>
            <a:ext cx="46201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0" i="0" dirty="0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Model-</a:t>
            </a:r>
            <a:r>
              <a:rPr lang="sk-SK" sz="2800" b="0" i="0" dirty="0" err="1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View</a:t>
            </a:r>
            <a:r>
              <a:rPr lang="sk-SK" sz="2800" b="0" i="0" dirty="0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-</a:t>
            </a:r>
            <a:r>
              <a:rPr lang="sk-SK" sz="2800" b="0" i="0" dirty="0" err="1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Controller</a:t>
            </a:r>
            <a:r>
              <a:rPr lang="sk-SK" sz="2800" b="0" i="0" dirty="0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-</a:t>
            </a:r>
            <a:r>
              <a:rPr lang="sk-SK" sz="2800" b="0" i="1" dirty="0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User</a:t>
            </a:r>
            <a:endParaRPr lang="sk-SK" sz="2800" dirty="0"/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2EB67D84-1536-B144-7360-E0FC0EF2B84B}"/>
              </a:ext>
            </a:extLst>
          </p:cNvPr>
          <p:cNvSpPr txBox="1"/>
          <p:nvPr/>
        </p:nvSpPr>
        <p:spPr>
          <a:xfrm>
            <a:off x="0" y="5954728"/>
            <a:ext cx="19127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/>
              <a:t>CAPACITY: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5659F91F-5119-5F11-CBC1-20703F4A4AB2}"/>
              </a:ext>
            </a:extLst>
          </p:cNvPr>
          <p:cNvSpPr txBox="1"/>
          <p:nvPr/>
        </p:nvSpPr>
        <p:spPr>
          <a:xfrm>
            <a:off x="298551" y="1822176"/>
            <a:ext cx="144302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400" b="1" dirty="0"/>
              <a:t>Raw </a:t>
            </a:r>
          </a:p>
          <a:p>
            <a:r>
              <a:rPr lang="sk-SK" sz="4400" b="1" dirty="0" err="1"/>
              <a:t>Data</a:t>
            </a:r>
            <a:endParaRPr lang="sk-SK" sz="4400" b="1" dirty="0"/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3B0D4EBF-BD50-DA8E-35A6-56E89A0C6996}"/>
              </a:ext>
            </a:extLst>
          </p:cNvPr>
          <p:cNvSpPr txBox="1"/>
          <p:nvPr/>
        </p:nvSpPr>
        <p:spPr>
          <a:xfrm>
            <a:off x="3812492" y="2168451"/>
            <a:ext cx="6550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400" b="1" dirty="0" err="1"/>
              <a:t>Simple</a:t>
            </a:r>
            <a:r>
              <a:rPr lang="sk-SK" sz="4400" b="1" dirty="0"/>
              <a:t> </a:t>
            </a:r>
            <a:r>
              <a:rPr lang="sk-SK" sz="4400" b="1" dirty="0" err="1"/>
              <a:t>Cognitive</a:t>
            </a:r>
            <a:r>
              <a:rPr lang="sk-SK" sz="4400" b="1" dirty="0"/>
              <a:t> </a:t>
            </a:r>
            <a:r>
              <a:rPr lang="sk-SK" sz="4400" b="1" dirty="0" err="1"/>
              <a:t>Models</a:t>
            </a:r>
            <a:endParaRPr lang="sk-SK" sz="4400" b="1" dirty="0"/>
          </a:p>
        </p:txBody>
      </p:sp>
      <p:sp>
        <p:nvSpPr>
          <p:cNvPr id="11" name="Šípka: obojsmerná vodorovná 10">
            <a:extLst>
              <a:ext uri="{FF2B5EF4-FFF2-40B4-BE49-F238E27FC236}">
                <a16:creationId xmlns:a16="http://schemas.microsoft.com/office/drawing/2014/main" id="{E0638E8D-600C-2F7C-900C-AF3D83F6F541}"/>
              </a:ext>
            </a:extLst>
          </p:cNvPr>
          <p:cNvSpPr/>
          <p:nvPr/>
        </p:nvSpPr>
        <p:spPr>
          <a:xfrm>
            <a:off x="1796401" y="2097296"/>
            <a:ext cx="1906438" cy="925169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74130C71-2767-CC11-D7A3-016C3BC6A39D}"/>
              </a:ext>
            </a:extLst>
          </p:cNvPr>
          <p:cNvSpPr txBox="1"/>
          <p:nvPr/>
        </p:nvSpPr>
        <p:spPr>
          <a:xfrm>
            <a:off x="787860" y="3279446"/>
            <a:ext cx="17411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400" b="1" dirty="0"/>
              <a:t>Model</a:t>
            </a: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522E138F-C2B9-9850-111C-0BDC94A774CD}"/>
              </a:ext>
            </a:extLst>
          </p:cNvPr>
          <p:cNvSpPr txBox="1"/>
          <p:nvPr/>
        </p:nvSpPr>
        <p:spPr>
          <a:xfrm>
            <a:off x="1184818" y="3965101"/>
            <a:ext cx="3262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i="1" dirty="0" err="1"/>
              <a:t>Filters</a:t>
            </a:r>
            <a:r>
              <a:rPr lang="sk-SK" sz="3200" b="1" i="1" dirty="0"/>
              <a:t> </a:t>
            </a:r>
            <a:r>
              <a:rPr lang="sk-SK" sz="3200" b="1" i="1" dirty="0" err="1"/>
              <a:t>the</a:t>
            </a:r>
            <a:r>
              <a:rPr lang="sk-SK" sz="3200" b="1" i="1" dirty="0"/>
              <a:t> </a:t>
            </a:r>
            <a:r>
              <a:rPr lang="sk-SK" sz="3200" b="1" i="1" dirty="0" err="1"/>
              <a:t>data</a:t>
            </a:r>
            <a:endParaRPr lang="sk-SK" sz="3200" b="1" i="1" dirty="0"/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E10A5207-6C13-605C-E84D-27C271C53E4D}"/>
              </a:ext>
            </a:extLst>
          </p:cNvPr>
          <p:cNvSpPr txBox="1"/>
          <p:nvPr/>
        </p:nvSpPr>
        <p:spPr>
          <a:xfrm>
            <a:off x="298551" y="4480876"/>
            <a:ext cx="41486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dirty="0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The Controller creates Views </a:t>
            </a:r>
            <a:endParaRPr lang="sk-SK" sz="2400" b="0" i="0" dirty="0">
              <a:solidFill>
                <a:srgbClr val="242A30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2400" b="0" i="0" dirty="0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and coordinates Views and Models.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14308860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>
            <a:extLst>
              <a:ext uri="{FF2B5EF4-FFF2-40B4-BE49-F238E27FC236}">
                <a16:creationId xmlns:a16="http://schemas.microsoft.com/office/drawing/2014/main" id="{97BC0ABD-A01E-E80E-9BCB-62E93808C48A}"/>
              </a:ext>
            </a:extLst>
          </p:cNvPr>
          <p:cNvSpPr txBox="1"/>
          <p:nvPr/>
        </p:nvSpPr>
        <p:spPr>
          <a:xfrm>
            <a:off x="670068" y="2632563"/>
            <a:ext cx="72218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i="0" dirty="0" err="1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Example</a:t>
            </a:r>
            <a:r>
              <a:rPr lang="sk-SK" sz="3200" dirty="0">
                <a:solidFill>
                  <a:srgbClr val="242A30"/>
                </a:solidFill>
                <a:latin typeface="Arial" panose="020B0604020202020204" pitchFamily="34" charset="0"/>
              </a:rPr>
              <a:t>: </a:t>
            </a:r>
            <a:r>
              <a:rPr lang="sk-SK" sz="3200" i="0" dirty="0" err="1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half-call</a:t>
            </a:r>
            <a:r>
              <a:rPr lang="sk-SK" sz="3200" i="0" dirty="0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 in </a:t>
            </a:r>
            <a:r>
              <a:rPr lang="sk-SK" sz="3200" i="0" dirty="0" err="1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telephony</a:t>
            </a:r>
            <a:r>
              <a:rPr lang="sk-SK" sz="3200" i="0" dirty="0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k-SK" sz="3200" i="0" dirty="0" err="1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domain</a:t>
            </a:r>
            <a:endParaRPr lang="sk-SK" sz="3200" dirty="0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40E14D02-5008-627C-0A07-4D01ABC72582}"/>
              </a:ext>
            </a:extLst>
          </p:cNvPr>
          <p:cNvSpPr txBox="1"/>
          <p:nvPr/>
        </p:nvSpPr>
        <p:spPr>
          <a:xfrm>
            <a:off x="510084" y="2073762"/>
            <a:ext cx="3150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err="1"/>
              <a:t>Basic</a:t>
            </a:r>
            <a:r>
              <a:rPr lang="sk-SK" sz="2400" b="1" dirty="0"/>
              <a:t> </a:t>
            </a:r>
            <a:r>
              <a:rPr lang="sk-SK" sz="2400" b="1" dirty="0" err="1"/>
              <a:t>building</a:t>
            </a:r>
            <a:r>
              <a:rPr lang="sk-SK" sz="2400" b="1" dirty="0"/>
              <a:t> </a:t>
            </a:r>
            <a:r>
              <a:rPr lang="sk-SK" sz="2400" b="1" dirty="0" err="1"/>
              <a:t>blocks</a:t>
            </a:r>
            <a:endParaRPr lang="sk-SK" sz="2400" b="1" dirty="0"/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5BF8F662-60D1-F978-7F3F-250D26916726}"/>
              </a:ext>
            </a:extLst>
          </p:cNvPr>
          <p:cNvSpPr txBox="1"/>
          <p:nvPr/>
        </p:nvSpPr>
        <p:spPr>
          <a:xfrm>
            <a:off x="1253706" y="3141508"/>
            <a:ext cx="4620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>
                <a:solidFill>
                  <a:srgbClr val="242A30"/>
                </a:solidFill>
                <a:latin typeface="Arial" panose="020B0604020202020204" pitchFamily="34" charset="0"/>
              </a:rPr>
              <a:t>Telephone </a:t>
            </a:r>
            <a:r>
              <a:rPr lang="sk-SK" sz="2400" dirty="0" err="1">
                <a:solidFill>
                  <a:srgbClr val="242A30"/>
                </a:solidFill>
                <a:latin typeface="Arial" panose="020B0604020202020204" pitchFamily="34" charset="0"/>
              </a:rPr>
              <a:t>o</a:t>
            </a:r>
            <a:r>
              <a:rPr lang="sk-SK" sz="2400" i="0" dirty="0" err="1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perator</a:t>
            </a:r>
            <a:r>
              <a:rPr lang="sk-SK" sz="2400" dirty="0">
                <a:solidFill>
                  <a:srgbClr val="242A30"/>
                </a:solidFill>
                <a:latin typeface="Arial" panose="020B0604020202020204" pitchFamily="34" charset="0"/>
              </a:rPr>
              <a:t>:</a:t>
            </a:r>
            <a:r>
              <a:rPr lang="sk-SK" sz="2400" i="0" dirty="0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k-SK" sz="2400" i="0" dirty="0" err="1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duration</a:t>
            </a:r>
            <a:r>
              <a:rPr lang="sk-SK" sz="2400" i="0" dirty="0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sk-SK" sz="2400" i="0" dirty="0" err="1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may</a:t>
            </a:r>
            <a:r>
              <a:rPr lang="sk-SK" sz="2400" i="0" dirty="0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k-SK" sz="2400" i="0" dirty="0" err="1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shrink</a:t>
            </a:r>
            <a:r>
              <a:rPr lang="sk-SK" sz="2400" i="0" dirty="0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k-SK" sz="2400" i="0" dirty="0" err="1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number</a:t>
            </a:r>
            <a:r>
              <a:rPr lang="sk-SK" sz="2400" i="0" dirty="0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 of </a:t>
            </a:r>
            <a:r>
              <a:rPr lang="sk-SK" sz="2400" i="0" dirty="0" err="1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parties</a:t>
            </a:r>
            <a:endParaRPr lang="sk-SK" sz="2400" dirty="0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6EEB24C5-3DB3-A88F-9F20-2CBD9E9F0C7A}"/>
              </a:ext>
            </a:extLst>
          </p:cNvPr>
          <p:cNvSpPr txBox="1"/>
          <p:nvPr/>
        </p:nvSpPr>
        <p:spPr>
          <a:xfrm>
            <a:off x="7122276" y="3356950"/>
            <a:ext cx="41761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 err="1"/>
              <a:t>Supported</a:t>
            </a:r>
            <a:r>
              <a:rPr lang="sk-SK" sz="2000" dirty="0"/>
              <a:t> user </a:t>
            </a:r>
            <a:r>
              <a:rPr lang="sk-SK" sz="2000" dirty="0" err="1"/>
              <a:t>illusion</a:t>
            </a:r>
            <a:r>
              <a:rPr lang="sk-SK" sz="2000" dirty="0"/>
              <a:t> </a:t>
            </a:r>
            <a:r>
              <a:rPr lang="sk-SK" sz="2000" dirty="0" err="1"/>
              <a:t>with</a:t>
            </a:r>
            <a:r>
              <a:rPr lang="sk-SK" sz="2000" dirty="0"/>
              <a:t> model</a:t>
            </a:r>
          </a:p>
        </p:txBody>
      </p:sp>
      <p:sp>
        <p:nvSpPr>
          <p:cNvPr id="8" name="Šípka: doprava 7">
            <a:extLst>
              <a:ext uri="{FF2B5EF4-FFF2-40B4-BE49-F238E27FC236}">
                <a16:creationId xmlns:a16="http://schemas.microsoft.com/office/drawing/2014/main" id="{DE21F508-2A24-EABD-F944-677B8467EAC4}"/>
              </a:ext>
            </a:extLst>
          </p:cNvPr>
          <p:cNvSpPr/>
          <p:nvPr/>
        </p:nvSpPr>
        <p:spPr>
          <a:xfrm>
            <a:off x="5818177" y="3264618"/>
            <a:ext cx="1061049" cy="58477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Šípka: doprava 8">
            <a:extLst>
              <a:ext uri="{FF2B5EF4-FFF2-40B4-BE49-F238E27FC236}">
                <a16:creationId xmlns:a16="http://schemas.microsoft.com/office/drawing/2014/main" id="{28197677-C098-6067-020E-08E3583AE4D8}"/>
              </a:ext>
            </a:extLst>
          </p:cNvPr>
          <p:cNvSpPr/>
          <p:nvPr/>
        </p:nvSpPr>
        <p:spPr>
          <a:xfrm>
            <a:off x="5818176" y="4107131"/>
            <a:ext cx="1061049" cy="58477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3537EE89-D814-50D9-5405-110C8BE005A8}"/>
              </a:ext>
            </a:extLst>
          </p:cNvPr>
          <p:cNvSpPr txBox="1"/>
          <p:nvPr/>
        </p:nvSpPr>
        <p:spPr>
          <a:xfrm>
            <a:off x="7122276" y="4199463"/>
            <a:ext cx="41761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 err="1"/>
              <a:t>Supported</a:t>
            </a:r>
            <a:r>
              <a:rPr lang="sk-SK" sz="2000" dirty="0"/>
              <a:t> user </a:t>
            </a:r>
            <a:r>
              <a:rPr lang="sk-SK" sz="2000" dirty="0" err="1"/>
              <a:t>illusion</a:t>
            </a:r>
            <a:r>
              <a:rPr lang="sk-SK" sz="2000" dirty="0"/>
              <a:t> </a:t>
            </a:r>
            <a:r>
              <a:rPr lang="sk-SK" sz="2000" dirty="0" err="1"/>
              <a:t>with</a:t>
            </a:r>
            <a:r>
              <a:rPr lang="sk-SK" sz="2000" dirty="0"/>
              <a:t> model</a:t>
            </a: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3C157212-3E2F-1865-7D4E-8CF6C441CD54}"/>
              </a:ext>
            </a:extLst>
          </p:cNvPr>
          <p:cNvSpPr txBox="1"/>
          <p:nvPr/>
        </p:nvSpPr>
        <p:spPr>
          <a:xfrm>
            <a:off x="1277812" y="4067064"/>
            <a:ext cx="4620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err="1">
                <a:solidFill>
                  <a:srgbClr val="242A30"/>
                </a:solidFill>
                <a:latin typeface="Arial" panose="020B0604020202020204" pitchFamily="34" charset="0"/>
              </a:rPr>
              <a:t>Another</a:t>
            </a:r>
            <a:r>
              <a:rPr lang="sk-SK" sz="2400" dirty="0">
                <a:solidFill>
                  <a:srgbClr val="242A30"/>
                </a:solidFill>
                <a:latin typeface="Arial" panose="020B0604020202020204" pitchFamily="34" charset="0"/>
              </a:rPr>
              <a:t> </a:t>
            </a:r>
            <a:r>
              <a:rPr lang="sk-SK" sz="2400" dirty="0" err="1">
                <a:solidFill>
                  <a:srgbClr val="242A30"/>
                </a:solidFill>
                <a:latin typeface="Arial" panose="020B0604020202020204" pitchFamily="34" charset="0"/>
              </a:rPr>
              <a:t>actor</a:t>
            </a:r>
            <a:r>
              <a:rPr lang="sk-SK" sz="2400" dirty="0">
                <a:solidFill>
                  <a:srgbClr val="242A30"/>
                </a:solidFill>
                <a:latin typeface="Arial" panose="020B0604020202020204" pitchFamily="34" charset="0"/>
              </a:rPr>
              <a:t>:</a:t>
            </a:r>
            <a:r>
              <a:rPr lang="sk-SK" sz="2400" i="0" dirty="0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k-SK" sz="2400" i="0" dirty="0" err="1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sees</a:t>
            </a:r>
            <a:r>
              <a:rPr lang="sk-SK" sz="2400" i="0" dirty="0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k-SK" sz="2400" i="0" dirty="0" err="1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data</a:t>
            </a:r>
            <a:r>
              <a:rPr lang="sk-SK" sz="2400" i="0" dirty="0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k-SK" sz="2400" i="0" dirty="0" err="1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differently</a:t>
            </a:r>
            <a:r>
              <a:rPr lang="sk-SK" sz="2400" i="0" dirty="0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/ </a:t>
            </a:r>
            <a:r>
              <a:rPr lang="sk-SK" sz="2400" i="0" dirty="0" err="1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different</a:t>
            </a:r>
            <a:r>
              <a:rPr lang="sk-SK" sz="2400" i="0" dirty="0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k-SK" sz="2400" i="0" dirty="0" err="1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perspective</a:t>
            </a:r>
            <a:endParaRPr lang="sk-SK" sz="2400" dirty="0"/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27EADDAD-CC56-E166-8B9A-C8FABD4982FD}"/>
              </a:ext>
            </a:extLst>
          </p:cNvPr>
          <p:cNvSpPr txBox="1"/>
          <p:nvPr/>
        </p:nvSpPr>
        <p:spPr>
          <a:xfrm>
            <a:off x="7292181" y="5369014"/>
            <a:ext cx="36070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/>
              <a:t>User has a </a:t>
            </a:r>
            <a:r>
              <a:rPr lang="sk-SK" sz="2000" dirty="0" err="1"/>
              <a:t>feel</a:t>
            </a:r>
            <a:r>
              <a:rPr lang="sk-SK" sz="2000" dirty="0"/>
              <a:t> </a:t>
            </a:r>
            <a:r>
              <a:rPr lang="sk-SK" sz="2000" dirty="0" err="1"/>
              <a:t>that</a:t>
            </a:r>
            <a:r>
              <a:rPr lang="sk-SK" sz="2000" dirty="0"/>
              <a:t> he </a:t>
            </a:r>
            <a:r>
              <a:rPr lang="sk-SK" sz="2000" dirty="0" err="1"/>
              <a:t>is</a:t>
            </a:r>
            <a:r>
              <a:rPr lang="sk-SK" sz="2000" dirty="0"/>
              <a:t> </a:t>
            </a:r>
          </a:p>
          <a:p>
            <a:r>
              <a:rPr lang="sk-SK" sz="2000" dirty="0" err="1"/>
              <a:t>manipulating</a:t>
            </a:r>
            <a:r>
              <a:rPr lang="sk-SK" sz="2000" dirty="0"/>
              <a:t> </a:t>
            </a:r>
            <a:r>
              <a:rPr lang="sk-SK" sz="2000" dirty="0" err="1"/>
              <a:t>with</a:t>
            </a:r>
            <a:r>
              <a:rPr lang="sk-SK" sz="2000" dirty="0"/>
              <a:t> </a:t>
            </a:r>
            <a:r>
              <a:rPr lang="sk-SK" sz="2000" dirty="0" err="1"/>
              <a:t>real</a:t>
            </a:r>
            <a:r>
              <a:rPr lang="sk-SK" sz="2000" dirty="0"/>
              <a:t> </a:t>
            </a:r>
            <a:r>
              <a:rPr lang="sk-SK" sz="2000" dirty="0" err="1"/>
              <a:t>object</a:t>
            </a:r>
            <a:endParaRPr lang="sk-SK" sz="2000" dirty="0"/>
          </a:p>
        </p:txBody>
      </p:sp>
      <p:sp>
        <p:nvSpPr>
          <p:cNvPr id="13" name="Šípka: doprava 12">
            <a:extLst>
              <a:ext uri="{FF2B5EF4-FFF2-40B4-BE49-F238E27FC236}">
                <a16:creationId xmlns:a16="http://schemas.microsoft.com/office/drawing/2014/main" id="{226FB3BF-E8B9-D78D-6985-720C9C97CCAE}"/>
              </a:ext>
            </a:extLst>
          </p:cNvPr>
          <p:cNvSpPr/>
          <p:nvPr/>
        </p:nvSpPr>
        <p:spPr>
          <a:xfrm rot="5400000">
            <a:off x="8530459" y="4462068"/>
            <a:ext cx="584774" cy="104445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5DCCFD8B-FADB-DCC3-DB63-252B2AA1F8FA}"/>
              </a:ext>
            </a:extLst>
          </p:cNvPr>
          <p:cNvSpPr txBox="1"/>
          <p:nvPr/>
        </p:nvSpPr>
        <p:spPr>
          <a:xfrm>
            <a:off x="170631" y="708615"/>
            <a:ext cx="29242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b="1" dirty="0"/>
              <a:t>Raw </a:t>
            </a:r>
            <a:r>
              <a:rPr lang="sk-SK" sz="4400" b="1" dirty="0" err="1"/>
              <a:t>Data</a:t>
            </a:r>
            <a:endParaRPr lang="sk-SK" sz="4400" b="1" dirty="0"/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6E1E23AB-F030-F3D7-EE6E-2E4FF08A0D9B}"/>
              </a:ext>
            </a:extLst>
          </p:cNvPr>
          <p:cNvSpPr txBox="1"/>
          <p:nvPr/>
        </p:nvSpPr>
        <p:spPr>
          <a:xfrm>
            <a:off x="5064650" y="740190"/>
            <a:ext cx="6550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400" b="1" dirty="0" err="1"/>
              <a:t>Simple</a:t>
            </a:r>
            <a:r>
              <a:rPr lang="sk-SK" sz="4400" b="1" dirty="0"/>
              <a:t> </a:t>
            </a:r>
            <a:r>
              <a:rPr lang="sk-SK" sz="4400" b="1" dirty="0" err="1"/>
              <a:t>Cognitive</a:t>
            </a:r>
            <a:r>
              <a:rPr lang="sk-SK" sz="4400" b="1" dirty="0"/>
              <a:t> </a:t>
            </a:r>
            <a:r>
              <a:rPr lang="sk-SK" sz="4400" b="1" dirty="0" err="1"/>
              <a:t>Models</a:t>
            </a:r>
            <a:endParaRPr lang="sk-SK" sz="4400" b="1" dirty="0"/>
          </a:p>
        </p:txBody>
      </p:sp>
      <p:sp>
        <p:nvSpPr>
          <p:cNvPr id="16" name="Šípka: obojsmerná vodorovná 15">
            <a:extLst>
              <a:ext uri="{FF2B5EF4-FFF2-40B4-BE49-F238E27FC236}">
                <a16:creationId xmlns:a16="http://schemas.microsoft.com/office/drawing/2014/main" id="{080A9A48-354F-B7CE-9A9C-3389BC161A6B}"/>
              </a:ext>
            </a:extLst>
          </p:cNvPr>
          <p:cNvSpPr/>
          <p:nvPr/>
        </p:nvSpPr>
        <p:spPr>
          <a:xfrm>
            <a:off x="3048559" y="669035"/>
            <a:ext cx="1906438" cy="925169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BlokTextu 16">
            <a:extLst>
              <a:ext uri="{FF2B5EF4-FFF2-40B4-BE49-F238E27FC236}">
                <a16:creationId xmlns:a16="http://schemas.microsoft.com/office/drawing/2014/main" id="{4CCBAEF8-F398-AA68-387D-2595C7FC0A21}"/>
              </a:ext>
            </a:extLst>
          </p:cNvPr>
          <p:cNvSpPr txBox="1"/>
          <p:nvPr/>
        </p:nvSpPr>
        <p:spPr>
          <a:xfrm>
            <a:off x="3868649" y="1752360"/>
            <a:ext cx="17411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400" b="1" dirty="0"/>
              <a:t>Model</a:t>
            </a:r>
          </a:p>
        </p:txBody>
      </p:sp>
      <p:sp>
        <p:nvSpPr>
          <p:cNvPr id="18" name="BlokTextu 17">
            <a:extLst>
              <a:ext uri="{FF2B5EF4-FFF2-40B4-BE49-F238E27FC236}">
                <a16:creationId xmlns:a16="http://schemas.microsoft.com/office/drawing/2014/main" id="{91769666-CFC4-6D62-DE70-8F264636AEDB}"/>
              </a:ext>
            </a:extLst>
          </p:cNvPr>
          <p:cNvSpPr txBox="1"/>
          <p:nvPr/>
        </p:nvSpPr>
        <p:spPr>
          <a:xfrm>
            <a:off x="5504189" y="2058110"/>
            <a:ext cx="3262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i="1" dirty="0" err="1"/>
              <a:t>Filters</a:t>
            </a:r>
            <a:r>
              <a:rPr lang="sk-SK" sz="3200" b="1" i="1" dirty="0"/>
              <a:t> </a:t>
            </a:r>
            <a:r>
              <a:rPr lang="sk-SK" sz="3200" b="1" i="1" dirty="0" err="1"/>
              <a:t>the</a:t>
            </a:r>
            <a:r>
              <a:rPr lang="sk-SK" sz="3200" b="1" i="1" dirty="0"/>
              <a:t> </a:t>
            </a:r>
            <a:r>
              <a:rPr lang="sk-SK" sz="3200" b="1" i="1" dirty="0" err="1"/>
              <a:t>data</a:t>
            </a:r>
            <a:endParaRPr lang="sk-SK" sz="3200" b="1" i="1" dirty="0"/>
          </a:p>
        </p:txBody>
      </p:sp>
      <p:sp>
        <p:nvSpPr>
          <p:cNvPr id="19" name="BlokTextu 18">
            <a:extLst>
              <a:ext uri="{FF2B5EF4-FFF2-40B4-BE49-F238E27FC236}">
                <a16:creationId xmlns:a16="http://schemas.microsoft.com/office/drawing/2014/main" id="{522A14CA-FD0D-F708-C2BE-B0262D5C6627}"/>
              </a:ext>
            </a:extLst>
          </p:cNvPr>
          <p:cNvSpPr txBox="1"/>
          <p:nvPr/>
        </p:nvSpPr>
        <p:spPr>
          <a:xfrm>
            <a:off x="2655358" y="3842780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5315087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>
            <a:extLst>
              <a:ext uri="{FF2B5EF4-FFF2-40B4-BE49-F238E27FC236}">
                <a16:creationId xmlns:a16="http://schemas.microsoft.com/office/drawing/2014/main" id="{BD9E9B4E-8EFC-9C4A-B711-8B0723582BBE}"/>
              </a:ext>
            </a:extLst>
          </p:cNvPr>
          <p:cNvSpPr txBox="1"/>
          <p:nvPr/>
        </p:nvSpPr>
        <p:spPr>
          <a:xfrm>
            <a:off x="85917" y="257750"/>
            <a:ext cx="63578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sk-SK" sz="2800" b="1" i="0" dirty="0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P</a:t>
            </a:r>
            <a:r>
              <a:rPr lang="en-US" sz="2800" b="1" i="0" dirty="0" err="1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articularly</a:t>
            </a:r>
            <a:r>
              <a:rPr lang="en-US" sz="2800" b="1" i="0" dirty="0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 simplistic rule of thumb</a:t>
            </a:r>
            <a:endParaRPr lang="sk-SK" sz="2800" b="1" dirty="0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8852B3D5-01ED-FA58-460A-A411BE23047D}"/>
              </a:ext>
            </a:extLst>
          </p:cNvPr>
          <p:cNvSpPr txBox="1"/>
          <p:nvPr/>
        </p:nvSpPr>
        <p:spPr>
          <a:xfrm>
            <a:off x="314073" y="601155"/>
            <a:ext cx="21002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b="1" dirty="0" err="1">
                <a:solidFill>
                  <a:srgbClr val="FF0000"/>
                </a:solidFill>
              </a:rPr>
              <a:t>nouns</a:t>
            </a:r>
            <a:endParaRPr lang="sk-SK" sz="5400" b="1" dirty="0">
              <a:solidFill>
                <a:srgbClr val="FF0000"/>
              </a:solidFill>
            </a:endParaRP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2E2B8007-F605-54BA-70D0-35FB6FC575E6}"/>
              </a:ext>
            </a:extLst>
          </p:cNvPr>
          <p:cNvSpPr txBox="1"/>
          <p:nvPr/>
        </p:nvSpPr>
        <p:spPr>
          <a:xfrm>
            <a:off x="4332728" y="601155"/>
            <a:ext cx="19447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b="1" dirty="0" err="1">
                <a:solidFill>
                  <a:srgbClr val="FF0000"/>
                </a:solidFill>
              </a:rPr>
              <a:t>verbs</a:t>
            </a:r>
            <a:endParaRPr lang="sk-SK" sz="5400" b="1" dirty="0">
              <a:solidFill>
                <a:srgbClr val="FF0000"/>
              </a:solidFill>
            </a:endParaRP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FEFC53E4-70AD-4678-2197-4442ACACE3EE}"/>
              </a:ext>
            </a:extLst>
          </p:cNvPr>
          <p:cNvSpPr txBox="1"/>
          <p:nvPr/>
        </p:nvSpPr>
        <p:spPr>
          <a:xfrm>
            <a:off x="1611707" y="1329962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/>
              <a:t>objects</a:t>
            </a:r>
            <a:endParaRPr lang="sk-SK" dirty="0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AB7496B3-B6D1-9A82-B52D-06C62077F46E}"/>
              </a:ext>
            </a:extLst>
          </p:cNvPr>
          <p:cNvSpPr txBox="1"/>
          <p:nvPr/>
        </p:nvSpPr>
        <p:spPr>
          <a:xfrm>
            <a:off x="5636669" y="1339819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/>
              <a:t>methods</a:t>
            </a:r>
            <a:endParaRPr lang="sk-SK" dirty="0"/>
          </a:p>
        </p:txBody>
      </p:sp>
      <p:sp>
        <p:nvSpPr>
          <p:cNvPr id="10" name="Šípka: obojsmerná vodorovná 9">
            <a:extLst>
              <a:ext uri="{FF2B5EF4-FFF2-40B4-BE49-F238E27FC236}">
                <a16:creationId xmlns:a16="http://schemas.microsoft.com/office/drawing/2014/main" id="{EB54C7FC-99D6-D349-356C-B2BE41C074B5}"/>
              </a:ext>
            </a:extLst>
          </p:cNvPr>
          <p:cNvSpPr/>
          <p:nvPr/>
        </p:nvSpPr>
        <p:spPr>
          <a:xfrm>
            <a:off x="2495628" y="810648"/>
            <a:ext cx="1755800" cy="578825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99AE55E6-25E7-6EB6-2276-8D17576C14FF}"/>
              </a:ext>
            </a:extLst>
          </p:cNvPr>
          <p:cNvSpPr txBox="1"/>
          <p:nvPr/>
        </p:nvSpPr>
        <p:spPr>
          <a:xfrm>
            <a:off x="273261" y="2482798"/>
            <a:ext cx="36776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 err="1"/>
              <a:t>Objects</a:t>
            </a:r>
            <a:r>
              <a:rPr lang="sk-SK" sz="3200" b="1" dirty="0"/>
              <a:t> are </a:t>
            </a:r>
            <a:r>
              <a:rPr lang="sk-SK" sz="3200" b="1" dirty="0" err="1"/>
              <a:t>stable</a:t>
            </a:r>
            <a:endParaRPr lang="sk-SK" sz="3200" b="1" dirty="0"/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518BDA6C-B9FA-3E33-B27C-8978A3E96208}"/>
              </a:ext>
            </a:extLst>
          </p:cNvPr>
          <p:cNvSpPr txBox="1"/>
          <p:nvPr/>
        </p:nvSpPr>
        <p:spPr>
          <a:xfrm>
            <a:off x="984321" y="2995478"/>
            <a:ext cx="37401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 err="1"/>
              <a:t>All</a:t>
            </a:r>
            <a:r>
              <a:rPr lang="sk-SK" sz="2000" dirty="0"/>
              <a:t> </a:t>
            </a:r>
            <a:r>
              <a:rPr lang="sk-SK" sz="2000" dirty="0" err="1"/>
              <a:t>code</a:t>
            </a:r>
            <a:r>
              <a:rPr lang="sk-SK" sz="2000" dirty="0"/>
              <a:t> in </a:t>
            </a:r>
            <a:r>
              <a:rPr lang="sk-SK" sz="2000" dirty="0" err="1"/>
              <a:t>objects</a:t>
            </a:r>
            <a:r>
              <a:rPr lang="sk-SK" sz="2000" dirty="0"/>
              <a:t> </a:t>
            </a:r>
            <a:r>
              <a:rPr lang="sk-SK" sz="2000" dirty="0" err="1"/>
              <a:t>thus</a:t>
            </a:r>
            <a:r>
              <a:rPr lang="sk-SK" sz="2000" dirty="0"/>
              <a:t> </a:t>
            </a:r>
            <a:r>
              <a:rPr lang="sk-SK" sz="2000" dirty="0" err="1"/>
              <a:t>cannot</a:t>
            </a:r>
            <a:endParaRPr lang="sk-SK" sz="2000" dirty="0"/>
          </a:p>
          <a:p>
            <a:r>
              <a:rPr lang="sk-SK" sz="2000" dirty="0"/>
              <a:t> </a:t>
            </a:r>
            <a:r>
              <a:rPr lang="sk-SK" sz="2000" dirty="0" err="1"/>
              <a:t>represent</a:t>
            </a:r>
            <a:r>
              <a:rPr lang="sk-SK" sz="2000" dirty="0"/>
              <a:t> a change</a:t>
            </a:r>
          </a:p>
        </p:txBody>
      </p:sp>
      <p:sp>
        <p:nvSpPr>
          <p:cNvPr id="13" name="Šípka: nadol 12">
            <a:extLst>
              <a:ext uri="{FF2B5EF4-FFF2-40B4-BE49-F238E27FC236}">
                <a16:creationId xmlns:a16="http://schemas.microsoft.com/office/drawing/2014/main" id="{EC1C680B-9270-5FA7-C861-DF9CE567FB20}"/>
              </a:ext>
            </a:extLst>
          </p:cNvPr>
          <p:cNvSpPr/>
          <p:nvPr/>
        </p:nvSpPr>
        <p:spPr>
          <a:xfrm rot="419274">
            <a:off x="1667445" y="3779533"/>
            <a:ext cx="834621" cy="166502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6E1A816B-55C7-AEF0-34AE-E37AF244DB8C}"/>
              </a:ext>
            </a:extLst>
          </p:cNvPr>
          <p:cNvSpPr txBox="1"/>
          <p:nvPr/>
        </p:nvSpPr>
        <p:spPr>
          <a:xfrm>
            <a:off x="118717" y="3885875"/>
            <a:ext cx="21205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Agile vision of evolution and maintainability</a:t>
            </a:r>
            <a:endParaRPr lang="sk-SK" dirty="0"/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2D12B8FA-5B17-1968-654E-555F540C7226}"/>
              </a:ext>
            </a:extLst>
          </p:cNvPr>
          <p:cNvSpPr txBox="1"/>
          <p:nvPr/>
        </p:nvSpPr>
        <p:spPr>
          <a:xfrm>
            <a:off x="226195" y="5118135"/>
            <a:ext cx="1481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b="1" dirty="0" err="1"/>
              <a:t>stable</a:t>
            </a:r>
            <a:endParaRPr lang="sk-SK" sz="3600" b="1" dirty="0"/>
          </a:p>
        </p:txBody>
      </p:sp>
      <p:sp>
        <p:nvSpPr>
          <p:cNvPr id="16" name="BlokTextu 15">
            <a:extLst>
              <a:ext uri="{FF2B5EF4-FFF2-40B4-BE49-F238E27FC236}">
                <a16:creationId xmlns:a16="http://schemas.microsoft.com/office/drawing/2014/main" id="{0C441E0B-2CD6-1AAF-C8B2-DE87BF3415FA}"/>
              </a:ext>
            </a:extLst>
          </p:cNvPr>
          <p:cNvSpPr txBox="1"/>
          <p:nvPr/>
        </p:nvSpPr>
        <p:spPr>
          <a:xfrm>
            <a:off x="1248650" y="6211669"/>
            <a:ext cx="26260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b="1" dirty="0" err="1"/>
              <a:t>changeable</a:t>
            </a:r>
            <a:endParaRPr lang="sk-SK" sz="3600" b="1" dirty="0"/>
          </a:p>
        </p:txBody>
      </p:sp>
      <p:sp>
        <p:nvSpPr>
          <p:cNvPr id="17" name="Šípka: obojsmerná zvislá 16">
            <a:extLst>
              <a:ext uri="{FF2B5EF4-FFF2-40B4-BE49-F238E27FC236}">
                <a16:creationId xmlns:a16="http://schemas.microsoft.com/office/drawing/2014/main" id="{CD2C1B88-BD16-6BF1-B3CB-D4DE0985EF6E}"/>
              </a:ext>
            </a:extLst>
          </p:cNvPr>
          <p:cNvSpPr/>
          <p:nvPr/>
        </p:nvSpPr>
        <p:spPr>
          <a:xfrm rot="3610723">
            <a:off x="1366745" y="5534047"/>
            <a:ext cx="405036" cy="868203"/>
          </a:xfrm>
          <a:prstGeom prst="up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" name="BlokTextu 17">
            <a:extLst>
              <a:ext uri="{FF2B5EF4-FFF2-40B4-BE49-F238E27FC236}">
                <a16:creationId xmlns:a16="http://schemas.microsoft.com/office/drawing/2014/main" id="{F6027FCF-CE2A-0623-15B5-C0CCE6FCF423}"/>
              </a:ext>
            </a:extLst>
          </p:cNvPr>
          <p:cNvSpPr txBox="1"/>
          <p:nvPr/>
        </p:nvSpPr>
        <p:spPr>
          <a:xfrm>
            <a:off x="2402007" y="3965901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i="1" dirty="0" err="1"/>
              <a:t>separed</a:t>
            </a:r>
            <a:endParaRPr lang="sk-SK" b="1" i="1" dirty="0"/>
          </a:p>
        </p:txBody>
      </p:sp>
      <p:sp>
        <p:nvSpPr>
          <p:cNvPr id="21" name="BlokTextu 20">
            <a:extLst>
              <a:ext uri="{FF2B5EF4-FFF2-40B4-BE49-F238E27FC236}">
                <a16:creationId xmlns:a16="http://schemas.microsoft.com/office/drawing/2014/main" id="{158222D0-5091-FE45-6C25-BEB5A5750816}"/>
              </a:ext>
            </a:extLst>
          </p:cNvPr>
          <p:cNvSpPr txBox="1"/>
          <p:nvPr/>
        </p:nvSpPr>
        <p:spPr>
          <a:xfrm flipH="1">
            <a:off x="9986085" y="5546732"/>
            <a:ext cx="2247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programming by </a:t>
            </a:r>
            <a:endParaRPr lang="sk-SK" sz="2000" b="1" i="0" dirty="0">
              <a:solidFill>
                <a:srgbClr val="242A30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2000" b="1" i="0" dirty="0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difference</a:t>
            </a:r>
            <a:endParaRPr lang="sk-SK" sz="2000" b="1" dirty="0"/>
          </a:p>
        </p:txBody>
      </p:sp>
      <p:sp>
        <p:nvSpPr>
          <p:cNvPr id="22" name="BlokTextu 21">
            <a:extLst>
              <a:ext uri="{FF2B5EF4-FFF2-40B4-BE49-F238E27FC236}">
                <a16:creationId xmlns:a16="http://schemas.microsoft.com/office/drawing/2014/main" id="{857F45EB-29CE-7DBD-4B39-71F528690797}"/>
              </a:ext>
            </a:extLst>
          </p:cNvPr>
          <p:cNvSpPr txBox="1"/>
          <p:nvPr/>
        </p:nvSpPr>
        <p:spPr>
          <a:xfrm flipH="1">
            <a:off x="7091207" y="5531492"/>
            <a:ext cx="2312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programming by extension</a:t>
            </a:r>
            <a:endParaRPr lang="sk-SK" sz="2000" b="1" dirty="0"/>
          </a:p>
        </p:txBody>
      </p:sp>
      <p:sp>
        <p:nvSpPr>
          <p:cNvPr id="23" name="Šípka: obojsmerná zvislá 22">
            <a:extLst>
              <a:ext uri="{FF2B5EF4-FFF2-40B4-BE49-F238E27FC236}">
                <a16:creationId xmlns:a16="http://schemas.microsoft.com/office/drawing/2014/main" id="{BBDBBE03-0C01-E17F-304E-E7ED2242DEE4}"/>
              </a:ext>
            </a:extLst>
          </p:cNvPr>
          <p:cNvSpPr/>
          <p:nvPr/>
        </p:nvSpPr>
        <p:spPr>
          <a:xfrm>
            <a:off x="9376495" y="5420899"/>
            <a:ext cx="423446" cy="956989"/>
          </a:xfrm>
          <a:prstGeom prst="up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5" name="BlokTextu 24">
            <a:extLst>
              <a:ext uri="{FF2B5EF4-FFF2-40B4-BE49-F238E27FC236}">
                <a16:creationId xmlns:a16="http://schemas.microsoft.com/office/drawing/2014/main" id="{0540965E-2C5E-0988-E858-2F8356D48085}"/>
              </a:ext>
            </a:extLst>
          </p:cNvPr>
          <p:cNvSpPr txBox="1"/>
          <p:nvPr/>
        </p:nvSpPr>
        <p:spPr>
          <a:xfrm>
            <a:off x="6872916" y="4445707"/>
            <a:ext cx="39004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b="1" dirty="0" err="1">
                <a:solidFill>
                  <a:srgbClr val="FF0000"/>
                </a:solidFill>
              </a:rPr>
              <a:t>Inheritance</a:t>
            </a:r>
            <a:endParaRPr lang="sk-SK" sz="5400" b="1" dirty="0">
              <a:solidFill>
                <a:srgbClr val="FF0000"/>
              </a:solidFill>
            </a:endParaRPr>
          </a:p>
        </p:txBody>
      </p:sp>
      <p:sp>
        <p:nvSpPr>
          <p:cNvPr id="26" name="BlokTextu 25">
            <a:extLst>
              <a:ext uri="{FF2B5EF4-FFF2-40B4-BE49-F238E27FC236}">
                <a16:creationId xmlns:a16="http://schemas.microsoft.com/office/drawing/2014/main" id="{696B9A3F-535E-0EC3-7908-99A257B2567D}"/>
              </a:ext>
            </a:extLst>
          </p:cNvPr>
          <p:cNvSpPr txBox="1"/>
          <p:nvPr/>
        </p:nvSpPr>
        <p:spPr>
          <a:xfrm>
            <a:off x="4679777" y="2192945"/>
            <a:ext cx="125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/>
              <a:t>Solved</a:t>
            </a:r>
            <a:r>
              <a:rPr lang="sk-SK" dirty="0"/>
              <a:t> by:</a:t>
            </a:r>
          </a:p>
        </p:txBody>
      </p:sp>
      <p:sp>
        <p:nvSpPr>
          <p:cNvPr id="27" name="Šípka: doprava 26">
            <a:extLst>
              <a:ext uri="{FF2B5EF4-FFF2-40B4-BE49-F238E27FC236}">
                <a16:creationId xmlns:a16="http://schemas.microsoft.com/office/drawing/2014/main" id="{A28CA712-0E45-726C-9658-714C10A90C84}"/>
              </a:ext>
            </a:extLst>
          </p:cNvPr>
          <p:cNvSpPr/>
          <p:nvPr/>
        </p:nvSpPr>
        <p:spPr>
          <a:xfrm rot="207620">
            <a:off x="2993608" y="4892739"/>
            <a:ext cx="4157459" cy="109073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8" name="BlokTextu 27">
            <a:extLst>
              <a:ext uri="{FF2B5EF4-FFF2-40B4-BE49-F238E27FC236}">
                <a16:creationId xmlns:a16="http://schemas.microsoft.com/office/drawing/2014/main" id="{74FA4480-6457-C83C-3399-DC8A7260B59A}"/>
              </a:ext>
            </a:extLst>
          </p:cNvPr>
          <p:cNvSpPr txBox="1"/>
          <p:nvPr/>
        </p:nvSpPr>
        <p:spPr>
          <a:xfrm>
            <a:off x="4232948" y="5833417"/>
            <a:ext cx="33691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0" i="1" dirty="0" err="1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Supports</a:t>
            </a:r>
            <a:r>
              <a:rPr lang="sk-SK" b="0" i="1" dirty="0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r>
              <a:rPr lang="sk-SK" b="0" i="1" dirty="0" err="1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open-closed</a:t>
            </a:r>
            <a:r>
              <a:rPr lang="sk-SK" b="0" i="1" dirty="0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r>
              <a:rPr lang="sk-SK" b="0" i="1" dirty="0" err="1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principle</a:t>
            </a:r>
            <a:endParaRPr lang="sk-SK" dirty="0"/>
          </a:p>
        </p:txBody>
      </p:sp>
      <p:sp>
        <p:nvSpPr>
          <p:cNvPr id="29" name="BlokTextu 28">
            <a:extLst>
              <a:ext uri="{FF2B5EF4-FFF2-40B4-BE49-F238E27FC236}">
                <a16:creationId xmlns:a16="http://schemas.microsoft.com/office/drawing/2014/main" id="{BCEDAA11-57CF-0237-23E2-429A792EED37}"/>
              </a:ext>
            </a:extLst>
          </p:cNvPr>
          <p:cNvSpPr txBox="1"/>
          <p:nvPr/>
        </p:nvSpPr>
        <p:spPr>
          <a:xfrm>
            <a:off x="8244459" y="1974342"/>
            <a:ext cx="387958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b="1" dirty="0" err="1">
                <a:solidFill>
                  <a:srgbClr val="FF0000"/>
                </a:solidFill>
              </a:rPr>
              <a:t>Static</a:t>
            </a:r>
            <a:r>
              <a:rPr lang="sk-SK" sz="5400" b="1" dirty="0">
                <a:solidFill>
                  <a:srgbClr val="FF0000"/>
                </a:solidFill>
              </a:rPr>
              <a:t> type </a:t>
            </a:r>
          </a:p>
          <a:p>
            <a:r>
              <a:rPr lang="sk-SK" sz="5400" b="1" dirty="0">
                <a:solidFill>
                  <a:srgbClr val="FF0000"/>
                </a:solidFill>
              </a:rPr>
              <a:t>			</a:t>
            </a:r>
            <a:r>
              <a:rPr lang="sk-SK" sz="5400" b="1" dirty="0" err="1">
                <a:solidFill>
                  <a:srgbClr val="FF0000"/>
                </a:solidFill>
              </a:rPr>
              <a:t>system</a:t>
            </a:r>
            <a:endParaRPr lang="sk-SK" sz="5400" b="1" dirty="0">
              <a:solidFill>
                <a:srgbClr val="FF0000"/>
              </a:solidFill>
            </a:endParaRPr>
          </a:p>
        </p:txBody>
      </p:sp>
      <p:sp>
        <p:nvSpPr>
          <p:cNvPr id="30" name="BlokTextu 29">
            <a:extLst>
              <a:ext uri="{FF2B5EF4-FFF2-40B4-BE49-F238E27FC236}">
                <a16:creationId xmlns:a16="http://schemas.microsoft.com/office/drawing/2014/main" id="{92882520-D853-803F-25B9-A5A1589139F7}"/>
              </a:ext>
            </a:extLst>
          </p:cNvPr>
          <p:cNvSpPr txBox="1"/>
          <p:nvPr/>
        </p:nvSpPr>
        <p:spPr>
          <a:xfrm>
            <a:off x="7180194" y="2693498"/>
            <a:ext cx="1141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/>
              <a:t>Smalltalk</a:t>
            </a:r>
            <a:endParaRPr lang="sk-SK" dirty="0"/>
          </a:p>
        </p:txBody>
      </p:sp>
      <p:sp>
        <p:nvSpPr>
          <p:cNvPr id="31" name="BlokTextu 30">
            <a:extLst>
              <a:ext uri="{FF2B5EF4-FFF2-40B4-BE49-F238E27FC236}">
                <a16:creationId xmlns:a16="http://schemas.microsoft.com/office/drawing/2014/main" id="{E291AF90-2DAE-4844-9A95-913D8DBADD95}"/>
              </a:ext>
            </a:extLst>
          </p:cNvPr>
          <p:cNvSpPr txBox="1"/>
          <p:nvPr/>
        </p:nvSpPr>
        <p:spPr>
          <a:xfrm>
            <a:off x="6431132" y="3055544"/>
            <a:ext cx="3275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0" i="0" dirty="0" err="1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class</a:t>
            </a:r>
            <a:r>
              <a:rPr lang="sk-SK" b="0" i="0" dirty="0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 as </a:t>
            </a:r>
            <a:r>
              <a:rPr lang="sk-SK" b="0" i="0" dirty="0" err="1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implementation</a:t>
            </a:r>
            <a:r>
              <a:rPr lang="sk-SK" b="0" i="0" dirty="0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k-SK" b="0" i="0" dirty="0" err="1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tool</a:t>
            </a:r>
            <a:r>
              <a:rPr lang="sk-SK" b="0" i="0" dirty="0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r>
              <a:rPr lang="sk-SK" b="0" i="0" dirty="0" err="1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for</a:t>
            </a:r>
            <a:r>
              <a:rPr lang="sk-SK" b="0" i="0" dirty="0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k-SK" b="0" i="0" dirty="0" err="1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object</a:t>
            </a:r>
            <a:r>
              <a:rPr lang="sk-SK" b="0" i="0" dirty="0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 as </a:t>
            </a:r>
            <a:r>
              <a:rPr lang="sk-SK" b="0" i="0" dirty="0" err="1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analysis</a:t>
            </a:r>
            <a:r>
              <a:rPr lang="sk-SK" b="0" i="0" dirty="0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k-SK" b="0" i="0" dirty="0" err="1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concept</a:t>
            </a:r>
            <a:r>
              <a:rPr lang="sk-SK" b="0" i="0" dirty="0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 </a:t>
            </a:r>
            <a:endParaRPr lang="sk-SK" dirty="0"/>
          </a:p>
        </p:txBody>
      </p:sp>
      <p:sp>
        <p:nvSpPr>
          <p:cNvPr id="32" name="Šípka: doprava 31">
            <a:extLst>
              <a:ext uri="{FF2B5EF4-FFF2-40B4-BE49-F238E27FC236}">
                <a16:creationId xmlns:a16="http://schemas.microsoft.com/office/drawing/2014/main" id="{7861E1C6-8D3E-479B-C094-59AE2F6D72AE}"/>
              </a:ext>
            </a:extLst>
          </p:cNvPr>
          <p:cNvSpPr/>
          <p:nvPr/>
        </p:nvSpPr>
        <p:spPr>
          <a:xfrm rot="20595512">
            <a:off x="2988848" y="4079200"/>
            <a:ext cx="3733141" cy="109073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3" name="BlokTextu 32">
            <a:extLst>
              <a:ext uri="{FF2B5EF4-FFF2-40B4-BE49-F238E27FC236}">
                <a16:creationId xmlns:a16="http://schemas.microsoft.com/office/drawing/2014/main" id="{F71D7FDE-77B4-EC67-3691-3E5D0D042787}"/>
              </a:ext>
            </a:extLst>
          </p:cNvPr>
          <p:cNvSpPr txBox="1"/>
          <p:nvPr/>
        </p:nvSpPr>
        <p:spPr>
          <a:xfrm>
            <a:off x="6965022" y="3699231"/>
            <a:ext cx="4326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0" i="0" dirty="0" err="1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inheritance</a:t>
            </a:r>
            <a:r>
              <a:rPr lang="sk-SK" b="0" i="0" dirty="0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k-SK" b="0" i="0" dirty="0" err="1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graphs</a:t>
            </a:r>
            <a:r>
              <a:rPr lang="sk-SK" b="0" i="0" dirty="0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 as design </a:t>
            </a:r>
            <a:r>
              <a:rPr lang="sk-SK" b="0" i="0" dirty="0" err="1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abstraction</a:t>
            </a:r>
            <a:endParaRPr lang="sk-SK" dirty="0"/>
          </a:p>
        </p:txBody>
      </p:sp>
      <p:sp>
        <p:nvSpPr>
          <p:cNvPr id="34" name="BlokTextu 33">
            <a:extLst>
              <a:ext uri="{FF2B5EF4-FFF2-40B4-BE49-F238E27FC236}">
                <a16:creationId xmlns:a16="http://schemas.microsoft.com/office/drawing/2014/main" id="{336DDAB1-1244-CA0C-8977-66903991D5CC}"/>
              </a:ext>
            </a:extLst>
          </p:cNvPr>
          <p:cNvSpPr txBox="1"/>
          <p:nvPr/>
        </p:nvSpPr>
        <p:spPr>
          <a:xfrm>
            <a:off x="7295129" y="3958261"/>
            <a:ext cx="4475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-</a:t>
            </a:r>
            <a:r>
              <a:rPr lang="sk-SK" dirty="0" err="1"/>
              <a:t>fully</a:t>
            </a:r>
            <a:r>
              <a:rPr lang="sk-SK" dirty="0"/>
              <a:t> </a:t>
            </a:r>
            <a:r>
              <a:rPr lang="sk-SK" dirty="0" err="1"/>
              <a:t>represented</a:t>
            </a:r>
            <a:r>
              <a:rPr lang="sk-SK" dirty="0"/>
              <a:t> by base </a:t>
            </a:r>
            <a:r>
              <a:rPr lang="sk-SK" dirty="0" err="1"/>
              <a:t>class</a:t>
            </a:r>
            <a:r>
              <a:rPr lang="sk-SK" dirty="0"/>
              <a:t> interface</a:t>
            </a:r>
          </a:p>
        </p:txBody>
      </p:sp>
      <p:sp>
        <p:nvSpPr>
          <p:cNvPr id="35" name="BlokTextu 34">
            <a:extLst>
              <a:ext uri="{FF2B5EF4-FFF2-40B4-BE49-F238E27FC236}">
                <a16:creationId xmlns:a16="http://schemas.microsoft.com/office/drawing/2014/main" id="{A95BA813-9FC7-FB7D-E419-5B850CCA9D3A}"/>
              </a:ext>
            </a:extLst>
          </p:cNvPr>
          <p:cNvSpPr txBox="1"/>
          <p:nvPr/>
        </p:nvSpPr>
        <p:spPr>
          <a:xfrm>
            <a:off x="5939251" y="6211668"/>
            <a:ext cx="32928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newly added methods either </a:t>
            </a:r>
            <a:endParaRPr lang="sk-SK" b="0" i="0" dirty="0">
              <a:solidFill>
                <a:srgbClr val="242A30"/>
              </a:solidFill>
              <a:effectLst/>
              <a:latin typeface="Arial" panose="020B0604020202020204" pitchFamily="34" charset="0"/>
            </a:endParaRPr>
          </a:p>
          <a:p>
            <a:r>
              <a:rPr lang="en-US" b="0" i="0" dirty="0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didn't appear in the base class</a:t>
            </a:r>
            <a:endParaRPr lang="sk-SK" dirty="0"/>
          </a:p>
        </p:txBody>
      </p:sp>
      <p:sp>
        <p:nvSpPr>
          <p:cNvPr id="36" name="BlokTextu 35">
            <a:extLst>
              <a:ext uri="{FF2B5EF4-FFF2-40B4-BE49-F238E27FC236}">
                <a16:creationId xmlns:a16="http://schemas.microsoft.com/office/drawing/2014/main" id="{84DCD49D-AEAC-1B17-7625-8CDA68F61135}"/>
              </a:ext>
            </a:extLst>
          </p:cNvPr>
          <p:cNvSpPr txBox="1"/>
          <p:nvPr/>
        </p:nvSpPr>
        <p:spPr>
          <a:xfrm>
            <a:off x="7443199" y="5160830"/>
            <a:ext cx="4748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/>
              <a:t>Problem</a:t>
            </a:r>
            <a:r>
              <a:rPr lang="sk-SK" dirty="0"/>
              <a:t> of </a:t>
            </a:r>
            <a:r>
              <a:rPr lang="sk-SK" b="0" i="0" dirty="0" err="1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inheritance</a:t>
            </a:r>
            <a:r>
              <a:rPr lang="sk-SK" b="0" i="0" dirty="0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k-SK" b="0" i="0" dirty="0" err="1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hierarchies</a:t>
            </a:r>
            <a:r>
              <a:rPr lang="sk-SK" b="0" i="0" dirty="0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 25 </a:t>
            </a:r>
            <a:r>
              <a:rPr lang="sk-SK" b="0" i="0" dirty="0" err="1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deep</a:t>
            </a:r>
            <a:endParaRPr lang="sk-SK" dirty="0"/>
          </a:p>
        </p:txBody>
      </p:sp>
      <p:sp>
        <p:nvSpPr>
          <p:cNvPr id="38" name="BlokTextu 37">
            <a:extLst>
              <a:ext uri="{FF2B5EF4-FFF2-40B4-BE49-F238E27FC236}">
                <a16:creationId xmlns:a16="http://schemas.microsoft.com/office/drawing/2014/main" id="{1686E40A-6B1C-16AB-18B4-FBDC147A7274}"/>
              </a:ext>
            </a:extLst>
          </p:cNvPr>
          <p:cNvSpPr txBox="1"/>
          <p:nvPr/>
        </p:nvSpPr>
        <p:spPr>
          <a:xfrm>
            <a:off x="7706477" y="-23158"/>
            <a:ext cx="453681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b="1" dirty="0" err="1">
                <a:solidFill>
                  <a:srgbClr val="FF0000"/>
                </a:solidFill>
              </a:rPr>
              <a:t>Extension</a:t>
            </a:r>
            <a:r>
              <a:rPr lang="sk-SK" sz="5400" b="1" dirty="0">
                <a:solidFill>
                  <a:srgbClr val="FF0000"/>
                </a:solidFill>
              </a:rPr>
              <a:t> by </a:t>
            </a:r>
          </a:p>
          <a:p>
            <a:r>
              <a:rPr lang="sk-SK" sz="5400" b="1" dirty="0" err="1">
                <a:solidFill>
                  <a:srgbClr val="FF0000"/>
                </a:solidFill>
              </a:rPr>
              <a:t>Derivation</a:t>
            </a:r>
            <a:endParaRPr lang="sk-SK" sz="5400" b="1" dirty="0">
              <a:solidFill>
                <a:srgbClr val="FF0000"/>
              </a:solidFill>
            </a:endParaRPr>
          </a:p>
        </p:txBody>
      </p:sp>
      <p:sp>
        <p:nvSpPr>
          <p:cNvPr id="39" name="Šípka: doprava 38">
            <a:extLst>
              <a:ext uri="{FF2B5EF4-FFF2-40B4-BE49-F238E27FC236}">
                <a16:creationId xmlns:a16="http://schemas.microsoft.com/office/drawing/2014/main" id="{6EF4F49D-C812-0E24-6F95-22DD3537ED57}"/>
              </a:ext>
            </a:extLst>
          </p:cNvPr>
          <p:cNvSpPr/>
          <p:nvPr/>
        </p:nvSpPr>
        <p:spPr>
          <a:xfrm rot="19307262">
            <a:off x="2547171" y="2761828"/>
            <a:ext cx="5756196" cy="109073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0" name="BlokTextu 39">
            <a:extLst>
              <a:ext uri="{FF2B5EF4-FFF2-40B4-BE49-F238E27FC236}">
                <a16:creationId xmlns:a16="http://schemas.microsoft.com/office/drawing/2014/main" id="{8B450C0C-9C48-F30C-8930-DCFEF50930FF}"/>
              </a:ext>
            </a:extLst>
          </p:cNvPr>
          <p:cNvSpPr txBox="1"/>
          <p:nvPr/>
        </p:nvSpPr>
        <p:spPr>
          <a:xfrm>
            <a:off x="4712074" y="5223833"/>
            <a:ext cx="125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/>
              <a:t>Solved</a:t>
            </a:r>
            <a:r>
              <a:rPr lang="sk-SK" dirty="0"/>
              <a:t> by:</a:t>
            </a:r>
          </a:p>
        </p:txBody>
      </p:sp>
      <p:sp>
        <p:nvSpPr>
          <p:cNvPr id="41" name="BlokTextu 40">
            <a:extLst>
              <a:ext uri="{FF2B5EF4-FFF2-40B4-BE49-F238E27FC236}">
                <a16:creationId xmlns:a16="http://schemas.microsoft.com/office/drawing/2014/main" id="{83CD56C7-3AE5-7033-C332-C3569664729C}"/>
              </a:ext>
            </a:extLst>
          </p:cNvPr>
          <p:cNvSpPr txBox="1"/>
          <p:nvPr/>
        </p:nvSpPr>
        <p:spPr>
          <a:xfrm>
            <a:off x="4674683" y="4335065"/>
            <a:ext cx="125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/>
              <a:t>Solved</a:t>
            </a:r>
            <a:r>
              <a:rPr lang="sk-SK" dirty="0"/>
              <a:t> by:</a:t>
            </a:r>
          </a:p>
        </p:txBody>
      </p:sp>
    </p:spTree>
    <p:extLst>
      <p:ext uri="{BB962C8B-B14F-4D97-AF65-F5344CB8AC3E}">
        <p14:creationId xmlns:p14="http://schemas.microsoft.com/office/powerpoint/2010/main" val="1695930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5FD5ED-39F3-C39D-A20C-79CB10CBC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488" y="156238"/>
            <a:ext cx="8596668" cy="1320800"/>
          </a:xfrm>
        </p:spPr>
        <p:txBody>
          <a:bodyPr>
            <a:normAutofit/>
          </a:bodyPr>
          <a:lstStyle/>
          <a:p>
            <a:r>
              <a:rPr lang="sk-SK" sz="6600" b="1" dirty="0"/>
              <a:t>Software </a:t>
            </a:r>
            <a:r>
              <a:rPr lang="en-US" sz="6600" b="1" dirty="0"/>
              <a:t>C</a:t>
            </a:r>
            <a:r>
              <a:rPr lang="sk-SK" sz="6600" b="1" dirty="0" err="1"/>
              <a:t>omponent</a:t>
            </a:r>
            <a:endParaRPr lang="sk-SK" sz="66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BF92FCF-5E94-9E91-811E-2A5126DAF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001" y="1387339"/>
            <a:ext cx="8596668" cy="2822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Software component </a:t>
            </a:r>
            <a:r>
              <a:rPr lang="en-US" sz="2800" b="1" dirty="0" err="1"/>
              <a:t>i</a:t>
            </a:r>
            <a:r>
              <a:rPr lang="sk-SK" sz="2800" b="1" dirty="0"/>
              <a:t>s </a:t>
            </a:r>
            <a:r>
              <a:rPr lang="sk-SK" sz="2800" b="1" dirty="0" err="1"/>
              <a:t>unit</a:t>
            </a:r>
            <a:r>
              <a:rPr lang="sk-SK" sz="2800" b="1" dirty="0"/>
              <a:t> of </a:t>
            </a:r>
            <a:r>
              <a:rPr lang="sk-SK" sz="2800" b="1" dirty="0" err="1"/>
              <a:t>composition</a:t>
            </a:r>
            <a:r>
              <a:rPr lang="sk-SK" sz="2800" b="1" dirty="0"/>
              <a:t> </a:t>
            </a:r>
            <a:r>
              <a:rPr lang="sk-SK" sz="2800" dirty="0" err="1"/>
              <a:t>with</a:t>
            </a:r>
            <a:r>
              <a:rPr lang="sk-SK" sz="2800" dirty="0"/>
              <a:t> </a:t>
            </a:r>
            <a:r>
              <a:rPr lang="sk-SK" sz="2800" dirty="0" err="1"/>
              <a:t>explicitly</a:t>
            </a:r>
            <a:r>
              <a:rPr lang="sk-SK" sz="2800" dirty="0"/>
              <a:t> </a:t>
            </a:r>
            <a:r>
              <a:rPr lang="sk-SK" sz="2800" dirty="0" err="1"/>
              <a:t>determined</a:t>
            </a:r>
            <a:r>
              <a:rPr lang="sk-SK" sz="2800" dirty="0"/>
              <a:t> </a:t>
            </a:r>
            <a:r>
              <a:rPr lang="en-US" sz="2800" dirty="0"/>
              <a:t>(approval) and required interfaces and dependencies. Similarly, it can be independently deployed and is </a:t>
            </a:r>
            <a:r>
              <a:rPr lang="en-US" sz="2800" b="1" dirty="0">
                <a:solidFill>
                  <a:schemeClr val="tx1"/>
                </a:solidFill>
              </a:rPr>
              <a:t>subject of composition</a:t>
            </a:r>
            <a:r>
              <a:rPr lang="en-US" sz="2800" dirty="0"/>
              <a:t> performed by third parties. Component has no externally observable state. 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54C1CB95-89B3-B5A1-F0FB-7739619F4CA3}"/>
              </a:ext>
            </a:extLst>
          </p:cNvPr>
          <p:cNvSpPr txBox="1"/>
          <p:nvPr/>
        </p:nvSpPr>
        <p:spPr>
          <a:xfrm>
            <a:off x="4176777" y="4160827"/>
            <a:ext cx="6994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sk-SK" dirty="0"/>
              <a:t>SZYPERSKI, </a:t>
            </a:r>
            <a:r>
              <a:rPr lang="sk-SK" dirty="0" err="1"/>
              <a:t>Clemens</a:t>
            </a:r>
            <a:r>
              <a:rPr lang="sk-SK" dirty="0"/>
              <a:t>, 2002. </a:t>
            </a:r>
            <a:r>
              <a:rPr lang="sk-SK" dirty="0" err="1"/>
              <a:t>Component</a:t>
            </a:r>
            <a:r>
              <a:rPr lang="sk-SK" dirty="0"/>
              <a:t> Software : </a:t>
            </a:r>
            <a:r>
              <a:rPr lang="sk-SK" dirty="0" err="1"/>
              <a:t>Beyond</a:t>
            </a:r>
            <a:endParaRPr lang="en-US" dirty="0"/>
          </a:p>
          <a:p>
            <a:r>
              <a:rPr lang="sk-SK" dirty="0"/>
              <a:t> </a:t>
            </a:r>
            <a:r>
              <a:rPr lang="sk-SK" dirty="0" err="1"/>
              <a:t>Object-Oriented</a:t>
            </a:r>
            <a:r>
              <a:rPr lang="sk-SK" dirty="0"/>
              <a:t> </a:t>
            </a:r>
            <a:r>
              <a:rPr lang="sk-SK" dirty="0" err="1"/>
              <a:t>Programming</a:t>
            </a:r>
            <a:r>
              <a:rPr lang="sk-SK" dirty="0"/>
              <a:t>. ISBN 0-201-745572-0. 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6A9312C0-3227-D33B-A86F-DAD92D400389}"/>
              </a:ext>
            </a:extLst>
          </p:cNvPr>
          <p:cNvSpPr txBox="1"/>
          <p:nvPr/>
        </p:nvSpPr>
        <p:spPr>
          <a:xfrm>
            <a:off x="1650775" y="5470661"/>
            <a:ext cx="76626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800" b="1" dirty="0">
                <a:solidFill>
                  <a:srgbClr val="FF0000"/>
                </a:solidFill>
              </a:rPr>
              <a:t>GOOD TO ACHIEVE REUSE?</a:t>
            </a:r>
            <a:endParaRPr lang="sk-SK" sz="4800" dirty="0"/>
          </a:p>
        </p:txBody>
      </p:sp>
    </p:spTree>
    <p:extLst>
      <p:ext uri="{BB962C8B-B14F-4D97-AF65-F5344CB8AC3E}">
        <p14:creationId xmlns:p14="http://schemas.microsoft.com/office/powerpoint/2010/main" val="37895321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>
            <a:extLst>
              <a:ext uri="{FF2B5EF4-FFF2-40B4-BE49-F238E27FC236}">
                <a16:creationId xmlns:a16="http://schemas.microsoft.com/office/drawing/2014/main" id="{C44A2D7F-B803-9573-74F8-A0E222DF0CE5}"/>
              </a:ext>
            </a:extLst>
          </p:cNvPr>
          <p:cNvSpPr txBox="1"/>
          <p:nvPr/>
        </p:nvSpPr>
        <p:spPr>
          <a:xfrm>
            <a:off x="454132" y="1116360"/>
            <a:ext cx="61000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sk-SK" b="1" dirty="0">
                <a:solidFill>
                  <a:srgbClr val="242A30"/>
                </a:solidFill>
                <a:latin typeface="Arial" panose="020B0604020202020204" pitchFamily="34" charset="0"/>
              </a:rPr>
              <a:t>- </a:t>
            </a:r>
            <a:r>
              <a:rPr lang="en-US" b="1" i="0" dirty="0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domain classes should be dumb</a:t>
            </a:r>
            <a:endParaRPr lang="sk-SK" b="1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7440212E-335B-E62F-6E8E-9AF61D46C37B}"/>
              </a:ext>
            </a:extLst>
          </p:cNvPr>
          <p:cNvSpPr txBox="1">
            <a:spLocks/>
          </p:cNvSpPr>
          <p:nvPr/>
        </p:nvSpPr>
        <p:spPr>
          <a:xfrm>
            <a:off x="314491" y="164892"/>
            <a:ext cx="2091745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/>
              <a:t>Data</a:t>
            </a:r>
            <a:endParaRPr lang="sk-SK" sz="6000" b="1" dirty="0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C4387504-0725-1D2F-E7FC-39C7BE23E7D6}"/>
              </a:ext>
            </a:extLst>
          </p:cNvPr>
          <p:cNvSpPr txBox="1"/>
          <p:nvPr/>
        </p:nvSpPr>
        <p:spPr>
          <a:xfrm>
            <a:off x="1974789" y="719539"/>
            <a:ext cx="61000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1" dirty="0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sk-SK" b="0" i="1" dirty="0" err="1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domain</a:t>
            </a:r>
            <a:r>
              <a:rPr lang="sk-SK" b="0" i="1" dirty="0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 entity </a:t>
            </a:r>
            <a:r>
              <a:rPr lang="sk-SK" b="0" i="1" dirty="0" err="1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class</a:t>
            </a:r>
            <a:endParaRPr lang="sk-SK" i="1" dirty="0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DDCF038F-CA79-0C6D-F06A-D424F510F45F}"/>
              </a:ext>
            </a:extLst>
          </p:cNvPr>
          <p:cNvSpPr txBox="1"/>
          <p:nvPr/>
        </p:nvSpPr>
        <p:spPr>
          <a:xfrm>
            <a:off x="745295" y="1510497"/>
            <a:ext cx="38715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i="0" dirty="0" err="1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stable</a:t>
            </a:r>
            <a:r>
              <a:rPr lang="sk-SK" sz="3200" b="1" i="0" dirty="0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k-SK" sz="3200" b="1" i="0" dirty="0" err="1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data</a:t>
            </a:r>
            <a:r>
              <a:rPr lang="sk-SK" sz="3200" b="1" i="0" dirty="0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k-SK" sz="3200" b="1" i="0" dirty="0" err="1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models</a:t>
            </a:r>
            <a:endParaRPr lang="sk-SK" sz="3200" b="1" dirty="0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39AB2078-9465-047C-F9AA-8EC73C8BDC4D}"/>
              </a:ext>
            </a:extLst>
          </p:cNvPr>
          <p:cNvSpPr txBox="1"/>
          <p:nvPr/>
        </p:nvSpPr>
        <p:spPr>
          <a:xfrm>
            <a:off x="5745321" y="1645157"/>
            <a:ext cx="58080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i="0" dirty="0" err="1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dynamic</a:t>
            </a:r>
            <a:r>
              <a:rPr lang="sk-SK" sz="3200" b="1" i="0" dirty="0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k-SK" sz="3200" b="1" i="0" dirty="0" err="1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behavioural</a:t>
            </a:r>
            <a:r>
              <a:rPr lang="sk-SK" sz="3200" b="1" i="0" dirty="0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k-SK" sz="3200" b="1" i="0" dirty="0" err="1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models</a:t>
            </a:r>
            <a:endParaRPr lang="sk-SK" sz="3200" b="1" dirty="0"/>
          </a:p>
        </p:txBody>
      </p:sp>
      <p:sp>
        <p:nvSpPr>
          <p:cNvPr id="10" name="Šípka: obojsmerná vodorovná 9">
            <a:extLst>
              <a:ext uri="{FF2B5EF4-FFF2-40B4-BE49-F238E27FC236}">
                <a16:creationId xmlns:a16="http://schemas.microsoft.com/office/drawing/2014/main" id="{91DF85C5-18EE-508A-1A06-7D1B74C0ED3A}"/>
              </a:ext>
            </a:extLst>
          </p:cNvPr>
          <p:cNvSpPr/>
          <p:nvPr/>
        </p:nvSpPr>
        <p:spPr>
          <a:xfrm rot="17168039">
            <a:off x="4222160" y="1382539"/>
            <a:ext cx="2086252" cy="760643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2AC4B5A0-8C07-135D-4366-F1767F897A6E}"/>
              </a:ext>
            </a:extLst>
          </p:cNvPr>
          <p:cNvSpPr txBox="1">
            <a:spLocks/>
          </p:cNvSpPr>
          <p:nvPr/>
        </p:nvSpPr>
        <p:spPr>
          <a:xfrm>
            <a:off x="6226266" y="64279"/>
            <a:ext cx="2091745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sz="6000" b="1" dirty="0" err="1"/>
              <a:t>Roles</a:t>
            </a:r>
            <a:endParaRPr lang="sk-SK" sz="6000" b="1" dirty="0"/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45AB1051-0605-5F21-8809-3134BBCCFED7}"/>
              </a:ext>
            </a:extLst>
          </p:cNvPr>
          <p:cNvSpPr txBox="1"/>
          <p:nvPr/>
        </p:nvSpPr>
        <p:spPr>
          <a:xfrm>
            <a:off x="6964839" y="1237552"/>
            <a:ext cx="4652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New </a:t>
            </a:r>
            <a:r>
              <a:rPr lang="sk-SK" dirty="0" err="1"/>
              <a:t>concept</a:t>
            </a:r>
            <a:r>
              <a:rPr lang="sk-SK" dirty="0"/>
              <a:t> of </a:t>
            </a:r>
            <a:r>
              <a:rPr lang="sk-SK" dirty="0" err="1"/>
              <a:t>an</a:t>
            </a:r>
            <a:r>
              <a:rPr lang="sk-SK" dirty="0"/>
              <a:t> </a:t>
            </a:r>
            <a:r>
              <a:rPr lang="sk-SK" dirty="0" err="1"/>
              <a:t>action</a:t>
            </a:r>
            <a:r>
              <a:rPr lang="sk-SK" dirty="0"/>
              <a:t> </a:t>
            </a:r>
            <a:r>
              <a:rPr lang="sk-SK" dirty="0" err="1"/>
              <a:t>from</a:t>
            </a:r>
            <a:r>
              <a:rPr lang="sk-SK" dirty="0"/>
              <a:t> </a:t>
            </a:r>
            <a:r>
              <a:rPr lang="sk-SK" dirty="0" err="1"/>
              <a:t>users</a:t>
            </a:r>
            <a:r>
              <a:rPr lang="sk-SK" dirty="0"/>
              <a:t> </a:t>
            </a:r>
            <a:r>
              <a:rPr lang="sk-SK" dirty="0" err="1"/>
              <a:t>heads</a:t>
            </a:r>
            <a:endParaRPr lang="sk-SK" dirty="0"/>
          </a:p>
        </p:txBody>
      </p:sp>
      <p:sp>
        <p:nvSpPr>
          <p:cNvPr id="13" name="Nadpis 1">
            <a:extLst>
              <a:ext uri="{FF2B5EF4-FFF2-40B4-BE49-F238E27FC236}">
                <a16:creationId xmlns:a16="http://schemas.microsoft.com/office/drawing/2014/main" id="{280D8779-516F-FF20-7F67-13C947B7E55B}"/>
              </a:ext>
            </a:extLst>
          </p:cNvPr>
          <p:cNvSpPr txBox="1">
            <a:spLocks/>
          </p:cNvSpPr>
          <p:nvPr/>
        </p:nvSpPr>
        <p:spPr>
          <a:xfrm>
            <a:off x="5910879" y="3624985"/>
            <a:ext cx="417235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sz="6000" b="1" dirty="0" err="1"/>
              <a:t>Interaction</a:t>
            </a:r>
            <a:endParaRPr lang="sk-SK" sz="6000" b="1" dirty="0"/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46E9554C-F198-60E3-2D51-49233839B1D3}"/>
              </a:ext>
            </a:extLst>
          </p:cNvPr>
          <p:cNvSpPr txBox="1"/>
          <p:nvPr/>
        </p:nvSpPr>
        <p:spPr>
          <a:xfrm>
            <a:off x="6480370" y="4504301"/>
            <a:ext cx="4652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- </a:t>
            </a:r>
            <a:r>
              <a:rPr lang="sk-SK" dirty="0" err="1"/>
              <a:t>mirrors</a:t>
            </a:r>
            <a:r>
              <a:rPr lang="sk-SK" dirty="0"/>
              <a:t> </a:t>
            </a:r>
            <a:r>
              <a:rPr lang="sk-SK" dirty="0" err="1"/>
              <a:t>from</a:t>
            </a:r>
            <a:r>
              <a:rPr lang="sk-SK" dirty="0"/>
              <a:t> </a:t>
            </a:r>
            <a:r>
              <a:rPr lang="en-US" b="0" i="0" dirty="0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the user's mind into the code</a:t>
            </a:r>
            <a:endParaRPr lang="sk-SK" dirty="0"/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AFCEB189-CB6C-C5C6-2CF3-53157FB23E03}"/>
              </a:ext>
            </a:extLst>
          </p:cNvPr>
          <p:cNvSpPr txBox="1"/>
          <p:nvPr/>
        </p:nvSpPr>
        <p:spPr>
          <a:xfrm>
            <a:off x="6940822" y="937660"/>
            <a:ext cx="4416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0" i="0" dirty="0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-</a:t>
            </a:r>
            <a:r>
              <a:rPr lang="en-US" b="0" i="0" dirty="0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behaviors that are about what objects </a:t>
            </a:r>
            <a:r>
              <a:rPr lang="en-US" b="0" i="1" dirty="0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do</a:t>
            </a:r>
            <a:endParaRPr lang="sk-SK" dirty="0"/>
          </a:p>
        </p:txBody>
      </p:sp>
      <p:sp>
        <p:nvSpPr>
          <p:cNvPr id="16" name="BlokTextu 15">
            <a:extLst>
              <a:ext uri="{FF2B5EF4-FFF2-40B4-BE49-F238E27FC236}">
                <a16:creationId xmlns:a16="http://schemas.microsoft.com/office/drawing/2014/main" id="{5AB26660-E513-D81C-E54C-377C3B9669A0}"/>
              </a:ext>
            </a:extLst>
          </p:cNvPr>
          <p:cNvSpPr txBox="1"/>
          <p:nvPr/>
        </p:nvSpPr>
        <p:spPr>
          <a:xfrm>
            <a:off x="6480370" y="4945785"/>
            <a:ext cx="4592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- </a:t>
            </a:r>
            <a:r>
              <a:rPr lang="sk-SK" dirty="0" err="1"/>
              <a:t>data</a:t>
            </a:r>
            <a:r>
              <a:rPr lang="sk-SK" dirty="0"/>
              <a:t> </a:t>
            </a:r>
            <a:r>
              <a:rPr lang="sk-SK" dirty="0" err="1"/>
              <a:t>with</a:t>
            </a:r>
            <a:r>
              <a:rPr lang="sk-SK" dirty="0"/>
              <a:t> </a:t>
            </a:r>
            <a:r>
              <a:rPr lang="sk-SK" dirty="0" err="1"/>
              <a:t>their</a:t>
            </a:r>
            <a:r>
              <a:rPr lang="sk-SK" dirty="0"/>
              <a:t> </a:t>
            </a:r>
            <a:r>
              <a:rPr lang="sk-SK" dirty="0" err="1"/>
              <a:t>own</a:t>
            </a:r>
            <a:r>
              <a:rPr lang="sk-SK" dirty="0"/>
              <a:t> </a:t>
            </a:r>
            <a:r>
              <a:rPr lang="sk-SK" dirty="0" err="1"/>
              <a:t>vocabulary</a:t>
            </a:r>
            <a:r>
              <a:rPr lang="sk-SK" dirty="0"/>
              <a:t> and </a:t>
            </a:r>
            <a:r>
              <a:rPr lang="sk-SK" dirty="0" err="1"/>
              <a:t>rules</a:t>
            </a:r>
            <a:endParaRPr lang="sk-SK" dirty="0"/>
          </a:p>
        </p:txBody>
      </p:sp>
      <p:sp>
        <p:nvSpPr>
          <p:cNvPr id="17" name="BlokTextu 16">
            <a:extLst>
              <a:ext uri="{FF2B5EF4-FFF2-40B4-BE49-F238E27FC236}">
                <a16:creationId xmlns:a16="http://schemas.microsoft.com/office/drawing/2014/main" id="{57C26E04-A6FB-9A67-EF29-A3444617068B}"/>
              </a:ext>
            </a:extLst>
          </p:cNvPr>
          <p:cNvSpPr txBox="1"/>
          <p:nvPr/>
        </p:nvSpPr>
        <p:spPr>
          <a:xfrm>
            <a:off x="6807140" y="3067130"/>
            <a:ext cx="4265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/>
              <a:t>weave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algorithms</a:t>
            </a:r>
            <a:r>
              <a:rPr lang="sk-SK" dirty="0"/>
              <a:t> </a:t>
            </a:r>
            <a:r>
              <a:rPr lang="sk-SK" dirty="0" err="1"/>
              <a:t>through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roles</a:t>
            </a:r>
            <a:endParaRPr lang="sk-SK" dirty="0"/>
          </a:p>
        </p:txBody>
      </p:sp>
      <p:sp>
        <p:nvSpPr>
          <p:cNvPr id="18" name="BlokTextu 17">
            <a:extLst>
              <a:ext uri="{FF2B5EF4-FFF2-40B4-BE49-F238E27FC236}">
                <a16:creationId xmlns:a16="http://schemas.microsoft.com/office/drawing/2014/main" id="{0921FB0A-37C4-D063-7113-4748DD815E03}"/>
              </a:ext>
            </a:extLst>
          </p:cNvPr>
          <p:cNvSpPr txBox="1"/>
          <p:nvPr/>
        </p:nvSpPr>
        <p:spPr>
          <a:xfrm>
            <a:off x="10083232" y="4100023"/>
            <a:ext cx="1555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as </a:t>
            </a:r>
            <a:r>
              <a:rPr lang="sk-SK" dirty="0" err="1"/>
              <a:t>algorithms</a:t>
            </a:r>
            <a:endParaRPr lang="sk-SK" dirty="0"/>
          </a:p>
        </p:txBody>
      </p:sp>
      <p:sp>
        <p:nvSpPr>
          <p:cNvPr id="19" name="Šípka: obojsmerná vodorovná 18">
            <a:extLst>
              <a:ext uri="{FF2B5EF4-FFF2-40B4-BE49-F238E27FC236}">
                <a16:creationId xmlns:a16="http://schemas.microsoft.com/office/drawing/2014/main" id="{A55878DB-63A0-B4E1-3E36-16F01225B6A0}"/>
              </a:ext>
            </a:extLst>
          </p:cNvPr>
          <p:cNvSpPr/>
          <p:nvPr/>
        </p:nvSpPr>
        <p:spPr>
          <a:xfrm rot="16200000">
            <a:off x="5749857" y="2776699"/>
            <a:ext cx="1625605" cy="479475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0" name="BlokTextu 19">
            <a:extLst>
              <a:ext uri="{FF2B5EF4-FFF2-40B4-BE49-F238E27FC236}">
                <a16:creationId xmlns:a16="http://schemas.microsoft.com/office/drawing/2014/main" id="{2CA64D79-B7F3-B463-D5E5-F3B4A177C4F1}"/>
              </a:ext>
            </a:extLst>
          </p:cNvPr>
          <p:cNvSpPr txBox="1"/>
          <p:nvPr/>
        </p:nvSpPr>
        <p:spPr>
          <a:xfrm>
            <a:off x="6674090" y="2680325"/>
            <a:ext cx="4532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 roles embody generic, abstract algorithms</a:t>
            </a:r>
            <a:endParaRPr lang="sk-SK" dirty="0"/>
          </a:p>
        </p:txBody>
      </p:sp>
      <p:sp>
        <p:nvSpPr>
          <p:cNvPr id="22" name="BlokTextu 21">
            <a:extLst>
              <a:ext uri="{FF2B5EF4-FFF2-40B4-BE49-F238E27FC236}">
                <a16:creationId xmlns:a16="http://schemas.microsoft.com/office/drawing/2014/main" id="{366E8EFD-49D4-8CC7-FDB4-672CECE5DB00}"/>
              </a:ext>
            </a:extLst>
          </p:cNvPr>
          <p:cNvSpPr txBox="1"/>
          <p:nvPr/>
        </p:nvSpPr>
        <p:spPr>
          <a:xfrm>
            <a:off x="436071" y="2485965"/>
            <a:ext cx="18485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i="0" dirty="0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OBJECT</a:t>
            </a:r>
            <a:endParaRPr lang="sk-SK" sz="3200" b="1" dirty="0"/>
          </a:p>
        </p:txBody>
      </p:sp>
      <p:sp>
        <p:nvSpPr>
          <p:cNvPr id="23" name="BlokTextu 22">
            <a:extLst>
              <a:ext uri="{FF2B5EF4-FFF2-40B4-BE49-F238E27FC236}">
                <a16:creationId xmlns:a16="http://schemas.microsoft.com/office/drawing/2014/main" id="{289DF9A5-3399-86A5-0261-ED535D4F8150}"/>
              </a:ext>
            </a:extLst>
          </p:cNvPr>
          <p:cNvSpPr txBox="1"/>
          <p:nvPr/>
        </p:nvSpPr>
        <p:spPr>
          <a:xfrm>
            <a:off x="3400973" y="3214025"/>
            <a:ext cx="198644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200" b="1" i="0" dirty="0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WHAT </a:t>
            </a:r>
          </a:p>
          <a:p>
            <a:pPr algn="ctr"/>
            <a:r>
              <a:rPr lang="sk-SK" sz="3200" b="1" i="0" dirty="0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SYSTEM </a:t>
            </a:r>
          </a:p>
          <a:p>
            <a:pPr algn="ctr"/>
            <a:r>
              <a:rPr lang="sk-SK" sz="3200" b="1" i="0" dirty="0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IS DATA </a:t>
            </a:r>
            <a:endParaRPr lang="sk-SK" sz="3200" b="1" dirty="0">
              <a:solidFill>
                <a:srgbClr val="242A30"/>
              </a:solidFill>
              <a:latin typeface="Arial" panose="020B0604020202020204" pitchFamily="34" charset="0"/>
            </a:endParaRPr>
          </a:p>
          <a:p>
            <a:pPr algn="ctr"/>
            <a:r>
              <a:rPr lang="sk-SK" sz="3200" b="1" i="0" dirty="0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MODEL</a:t>
            </a:r>
            <a:endParaRPr lang="sk-SK" sz="3200" b="1" dirty="0"/>
          </a:p>
        </p:txBody>
      </p:sp>
      <p:sp>
        <p:nvSpPr>
          <p:cNvPr id="24" name="BlokTextu 23">
            <a:extLst>
              <a:ext uri="{FF2B5EF4-FFF2-40B4-BE49-F238E27FC236}">
                <a16:creationId xmlns:a16="http://schemas.microsoft.com/office/drawing/2014/main" id="{37F1FA73-1E9B-8AEE-BE08-13C664086DE2}"/>
              </a:ext>
            </a:extLst>
          </p:cNvPr>
          <p:cNvSpPr txBox="1"/>
          <p:nvPr/>
        </p:nvSpPr>
        <p:spPr>
          <a:xfrm>
            <a:off x="16908" y="4245077"/>
            <a:ext cx="278153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200" b="1" i="0" dirty="0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WHAT </a:t>
            </a:r>
          </a:p>
          <a:p>
            <a:pPr algn="ctr"/>
            <a:r>
              <a:rPr lang="sk-SK" sz="3200" b="1" i="0" dirty="0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SYSTEM </a:t>
            </a:r>
          </a:p>
          <a:p>
            <a:pPr algn="ctr"/>
            <a:r>
              <a:rPr lang="sk-SK" sz="3200" b="1" i="0" dirty="0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DOES </a:t>
            </a:r>
          </a:p>
          <a:p>
            <a:pPr algn="ctr"/>
            <a:r>
              <a:rPr lang="sk-SK" sz="3200" b="1" i="0" dirty="0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ALGORITHM </a:t>
            </a:r>
          </a:p>
          <a:p>
            <a:pPr algn="ctr"/>
            <a:r>
              <a:rPr lang="sk-SK" sz="3200" b="1" i="0" dirty="0">
                <a:solidFill>
                  <a:srgbClr val="242A30"/>
                </a:solidFill>
                <a:effectLst/>
                <a:latin typeface="Arial" panose="020B0604020202020204" pitchFamily="34" charset="0"/>
              </a:rPr>
              <a:t>MODEL</a:t>
            </a:r>
            <a:endParaRPr lang="sk-SK" sz="3200" b="1" dirty="0"/>
          </a:p>
        </p:txBody>
      </p:sp>
      <p:sp>
        <p:nvSpPr>
          <p:cNvPr id="25" name="Pravá zložená zátvorka 24">
            <a:extLst>
              <a:ext uri="{FF2B5EF4-FFF2-40B4-BE49-F238E27FC236}">
                <a16:creationId xmlns:a16="http://schemas.microsoft.com/office/drawing/2014/main" id="{B8485FB7-B890-0C07-EACF-4F6203BF26DE}"/>
              </a:ext>
            </a:extLst>
          </p:cNvPr>
          <p:cNvSpPr/>
          <p:nvPr/>
        </p:nvSpPr>
        <p:spPr>
          <a:xfrm rot="15161255">
            <a:off x="2077067" y="1560003"/>
            <a:ext cx="457501" cy="3910361"/>
          </a:xfrm>
          <a:prstGeom prst="rightBrace">
            <a:avLst>
              <a:gd name="adj1" fmla="val 23736"/>
              <a:gd name="adj2" fmla="val 42296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6" name="BlokTextu 25">
            <a:extLst>
              <a:ext uri="{FF2B5EF4-FFF2-40B4-BE49-F238E27FC236}">
                <a16:creationId xmlns:a16="http://schemas.microsoft.com/office/drawing/2014/main" id="{BA0C3D68-CE18-3F1D-4421-0CA199BB09BB}"/>
              </a:ext>
            </a:extLst>
          </p:cNvPr>
          <p:cNvSpPr txBox="1"/>
          <p:nvPr/>
        </p:nvSpPr>
        <p:spPr>
          <a:xfrm>
            <a:off x="2242642" y="6336298"/>
            <a:ext cx="2151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/>
              <a:t>Dynamic</a:t>
            </a:r>
            <a:r>
              <a:rPr lang="sk-SK" dirty="0"/>
              <a:t> </a:t>
            </a:r>
            <a:r>
              <a:rPr lang="sk-SK" dirty="0" err="1"/>
              <a:t>behaviour</a:t>
            </a:r>
            <a:endParaRPr lang="sk-SK" dirty="0"/>
          </a:p>
        </p:txBody>
      </p:sp>
      <p:sp>
        <p:nvSpPr>
          <p:cNvPr id="27" name="BlokTextu 26">
            <a:extLst>
              <a:ext uri="{FF2B5EF4-FFF2-40B4-BE49-F238E27FC236}">
                <a16:creationId xmlns:a16="http://schemas.microsoft.com/office/drawing/2014/main" id="{AFE7BD05-CE59-FB1A-C789-0252B9E77AE6}"/>
              </a:ext>
            </a:extLst>
          </p:cNvPr>
          <p:cNvSpPr txBox="1"/>
          <p:nvPr/>
        </p:nvSpPr>
        <p:spPr>
          <a:xfrm>
            <a:off x="3367930" y="5160431"/>
            <a:ext cx="20938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/>
              <a:t>Static</a:t>
            </a:r>
            <a:r>
              <a:rPr lang="sk-SK" dirty="0"/>
              <a:t> </a:t>
            </a:r>
            <a:r>
              <a:rPr lang="sk-SK" dirty="0" err="1"/>
              <a:t>behaviour</a:t>
            </a:r>
            <a:r>
              <a:rPr lang="sk-SK" dirty="0"/>
              <a:t> – </a:t>
            </a:r>
          </a:p>
          <a:p>
            <a:r>
              <a:rPr lang="sk-SK" dirty="0" err="1"/>
              <a:t>for</a:t>
            </a:r>
            <a:r>
              <a:rPr lang="sk-SK" dirty="0"/>
              <a:t> </a:t>
            </a:r>
            <a:r>
              <a:rPr lang="sk-SK" dirty="0" err="1"/>
              <a:t>thinking</a:t>
            </a:r>
            <a:endParaRPr lang="sk-SK" dirty="0"/>
          </a:p>
        </p:txBody>
      </p:sp>
      <p:sp>
        <p:nvSpPr>
          <p:cNvPr id="28" name="BlokTextu 27">
            <a:extLst>
              <a:ext uri="{FF2B5EF4-FFF2-40B4-BE49-F238E27FC236}">
                <a16:creationId xmlns:a16="http://schemas.microsoft.com/office/drawing/2014/main" id="{A230E0ED-7A10-DDCB-87D3-DF66C9411FB7}"/>
              </a:ext>
            </a:extLst>
          </p:cNvPr>
          <p:cNvSpPr txBox="1"/>
          <p:nvPr/>
        </p:nvSpPr>
        <p:spPr>
          <a:xfrm>
            <a:off x="109980" y="2959439"/>
            <a:ext cx="21515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/>
              <a:t>Unifies</a:t>
            </a:r>
            <a:r>
              <a:rPr lang="sk-SK" dirty="0"/>
              <a:t> </a:t>
            </a:r>
            <a:r>
              <a:rPr lang="sk-SK" dirty="0" err="1"/>
              <a:t>two</a:t>
            </a:r>
            <a:r>
              <a:rPr lang="sk-SK" dirty="0"/>
              <a:t> </a:t>
            </a:r>
            <a:r>
              <a:rPr lang="sk-SK" dirty="0" err="1"/>
              <a:t>models</a:t>
            </a:r>
            <a:endParaRPr lang="sk-SK" dirty="0"/>
          </a:p>
          <a:p>
            <a:r>
              <a:rPr lang="sk-SK" dirty="0"/>
              <a:t> in </a:t>
            </a:r>
            <a:r>
              <a:rPr lang="sk-SK" dirty="0" err="1"/>
              <a:t>users</a:t>
            </a:r>
            <a:r>
              <a:rPr lang="sk-SK" dirty="0"/>
              <a:t> </a:t>
            </a:r>
            <a:r>
              <a:rPr lang="sk-SK" dirty="0" err="1"/>
              <a:t>head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605919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4902E9-6D1F-74E7-2DC6-E24ACEDD5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257" y="74357"/>
            <a:ext cx="8596668" cy="1320800"/>
          </a:xfrm>
        </p:spPr>
        <p:txBody>
          <a:bodyPr>
            <a:normAutofit/>
          </a:bodyPr>
          <a:lstStyle/>
          <a:p>
            <a:r>
              <a:rPr lang="en-US" sz="6600" b="1" dirty="0"/>
              <a:t>Role Model Synthesis</a:t>
            </a:r>
            <a:endParaRPr lang="sk-SK" sz="6600" b="1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7295F7FF-234D-F8BA-D9DF-5EC43994A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5947" y="1181995"/>
            <a:ext cx="9236053" cy="4783397"/>
          </a:xfrm>
          <a:prstGeom prst="rect">
            <a:avLst/>
          </a:prstGeo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26B5D344-6918-2ED3-D334-7E7F7CFE7FD7}"/>
              </a:ext>
            </a:extLst>
          </p:cNvPr>
          <p:cNvSpPr txBox="1"/>
          <p:nvPr/>
        </p:nvSpPr>
        <p:spPr>
          <a:xfrm>
            <a:off x="6382390" y="5910924"/>
            <a:ext cx="55471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Reenskaug</a:t>
            </a:r>
            <a:r>
              <a:rPr lang="en-US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Trygve; P. </a:t>
            </a:r>
            <a:r>
              <a:rPr lang="en-US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Wold</a:t>
            </a:r>
            <a:r>
              <a:rPr lang="en-US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; O. A. </a:t>
            </a:r>
            <a:r>
              <a:rPr lang="en-US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Lehne</a:t>
            </a:r>
            <a:r>
              <a:rPr lang="en-US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(1996). Working with Objects: The </a:t>
            </a:r>
            <a:r>
              <a:rPr lang="en-US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OOram</a:t>
            </a:r>
            <a:r>
              <a:rPr lang="en-US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Software Engineering Method. Manning/Prentice Hall.</a:t>
            </a:r>
            <a:endParaRPr lang="en-US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endParaRPr lang="sk-SK" dirty="0"/>
          </a:p>
        </p:txBody>
      </p:sp>
      <p:sp>
        <p:nvSpPr>
          <p:cNvPr id="4" name="Šípka: doprava 3">
            <a:extLst>
              <a:ext uri="{FF2B5EF4-FFF2-40B4-BE49-F238E27FC236}">
                <a16:creationId xmlns:a16="http://schemas.microsoft.com/office/drawing/2014/main" id="{EC61E48A-8FB3-9DB1-D143-0915317368A2}"/>
              </a:ext>
            </a:extLst>
          </p:cNvPr>
          <p:cNvSpPr/>
          <p:nvPr/>
        </p:nvSpPr>
        <p:spPr>
          <a:xfrm rot="10645531">
            <a:off x="5804211" y="4991868"/>
            <a:ext cx="847899" cy="47100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CF12E4F2-6EB8-B127-07B2-8654C0E05309}"/>
              </a:ext>
            </a:extLst>
          </p:cNvPr>
          <p:cNvSpPr txBox="1"/>
          <p:nvPr/>
        </p:nvSpPr>
        <p:spPr>
          <a:xfrm>
            <a:off x="1374669" y="5043287"/>
            <a:ext cx="4308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Each plays one or more roles</a:t>
            </a:r>
            <a:endParaRPr lang="sk-SK" sz="2400" b="1" dirty="0">
              <a:solidFill>
                <a:srgbClr val="FF0000"/>
              </a:solidFill>
            </a:endParaRP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2052470F-E03D-27C5-B2C7-51D587C77138}"/>
              </a:ext>
            </a:extLst>
          </p:cNvPr>
          <p:cNvSpPr txBox="1"/>
          <p:nvPr/>
        </p:nvSpPr>
        <p:spPr>
          <a:xfrm>
            <a:off x="1374669" y="2917127"/>
            <a:ext cx="12025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As role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models</a:t>
            </a:r>
            <a:endParaRPr lang="sk-SK" sz="2400" b="1" dirty="0">
              <a:solidFill>
                <a:srgbClr val="FF0000"/>
              </a:solidFill>
            </a:endParaRPr>
          </a:p>
        </p:txBody>
      </p:sp>
      <p:sp>
        <p:nvSpPr>
          <p:cNvPr id="9" name="Šípka: doprava 8">
            <a:extLst>
              <a:ext uri="{FF2B5EF4-FFF2-40B4-BE49-F238E27FC236}">
                <a16:creationId xmlns:a16="http://schemas.microsoft.com/office/drawing/2014/main" id="{BA3E9319-0B4E-7590-6A3B-3396D09547F9}"/>
              </a:ext>
            </a:extLst>
          </p:cNvPr>
          <p:cNvSpPr/>
          <p:nvPr/>
        </p:nvSpPr>
        <p:spPr>
          <a:xfrm rot="9885178">
            <a:off x="2577243" y="3042977"/>
            <a:ext cx="517131" cy="47100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940CF2A3-771A-0389-D22D-3BB5557DB547}"/>
              </a:ext>
            </a:extLst>
          </p:cNvPr>
          <p:cNvSpPr txBox="1"/>
          <p:nvPr/>
        </p:nvSpPr>
        <p:spPr>
          <a:xfrm>
            <a:off x="187054" y="3748124"/>
            <a:ext cx="31758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Role in one model plays </a:t>
            </a:r>
          </a:p>
          <a:p>
            <a:r>
              <a:rPr lang="en-US" dirty="0"/>
              <a:t>environment role in another </a:t>
            </a:r>
          </a:p>
          <a:p>
            <a:r>
              <a:rPr lang="en-US" dirty="0"/>
              <a:t>models</a:t>
            </a:r>
            <a:endParaRPr lang="sk-SK" dirty="0"/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4835186C-D155-406F-C454-7D875DFBE9D8}"/>
              </a:ext>
            </a:extLst>
          </p:cNvPr>
          <p:cNvSpPr txBox="1"/>
          <p:nvPr/>
        </p:nvSpPr>
        <p:spPr>
          <a:xfrm>
            <a:off x="4631195" y="1025212"/>
            <a:ext cx="50531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i="1" dirty="0" err="1"/>
              <a:t>Object-Oriented</a:t>
            </a:r>
            <a:r>
              <a:rPr lang="sk-SK" sz="2000" b="1" i="1" dirty="0"/>
              <a:t> Role </a:t>
            </a:r>
            <a:r>
              <a:rPr lang="sk-SK" sz="2000" b="1" i="1" dirty="0" err="1"/>
              <a:t>Analysis</a:t>
            </a:r>
            <a:r>
              <a:rPr lang="sk-SK" sz="2000" b="1" i="1" dirty="0"/>
              <a:t> Modeling </a:t>
            </a:r>
          </a:p>
        </p:txBody>
      </p:sp>
    </p:spTree>
    <p:extLst>
      <p:ext uri="{BB962C8B-B14F-4D97-AF65-F5344CB8AC3E}">
        <p14:creationId xmlns:p14="http://schemas.microsoft.com/office/powerpoint/2010/main" val="7391982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EC8D63-D584-B71D-53A2-51472DE13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7467" y="349942"/>
            <a:ext cx="8596668" cy="1320800"/>
          </a:xfrm>
        </p:spPr>
        <p:txBody>
          <a:bodyPr>
            <a:noAutofit/>
          </a:bodyPr>
          <a:lstStyle/>
          <a:p>
            <a:r>
              <a:rPr lang="sk-SK" sz="6000" b="1" dirty="0" err="1"/>
              <a:t>What</a:t>
            </a:r>
            <a:r>
              <a:rPr lang="sk-SK" sz="6000" b="1" dirty="0"/>
              <a:t> </a:t>
            </a:r>
            <a:br>
              <a:rPr lang="sk-SK" sz="6000" b="1" dirty="0"/>
            </a:br>
            <a:r>
              <a:rPr lang="sk-SK" sz="6000" b="1" dirty="0" err="1"/>
              <a:t>System</a:t>
            </a:r>
            <a:r>
              <a:rPr lang="sk-SK" sz="6000" b="1" dirty="0"/>
              <a:t> </a:t>
            </a:r>
            <a:r>
              <a:rPr lang="sk-SK" sz="6000" b="1" dirty="0" err="1"/>
              <a:t>is</a:t>
            </a:r>
            <a:r>
              <a:rPr lang="sk-SK" sz="6000" b="1" dirty="0"/>
              <a:t>?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A923CAE4-D861-3230-A419-DB2B81154F7A}"/>
              </a:ext>
            </a:extLst>
          </p:cNvPr>
          <p:cNvSpPr txBox="1">
            <a:spLocks/>
          </p:cNvSpPr>
          <p:nvPr/>
        </p:nvSpPr>
        <p:spPr>
          <a:xfrm>
            <a:off x="6546200" y="279535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sz="6000" b="1" dirty="0" err="1"/>
              <a:t>What</a:t>
            </a:r>
            <a:r>
              <a:rPr lang="sk-SK" sz="6000" b="1" dirty="0"/>
              <a:t> </a:t>
            </a:r>
          </a:p>
          <a:p>
            <a:r>
              <a:rPr lang="sk-SK" sz="6000" b="1" dirty="0" err="1"/>
              <a:t>System</a:t>
            </a:r>
            <a:r>
              <a:rPr lang="sk-SK" sz="6000" b="1" dirty="0"/>
              <a:t> </a:t>
            </a:r>
            <a:r>
              <a:rPr lang="sk-SK" sz="6000" b="1" dirty="0" err="1"/>
              <a:t>Does</a:t>
            </a:r>
            <a:r>
              <a:rPr lang="sk-SK" sz="6000" b="1" dirty="0"/>
              <a:t>?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0D674C4F-3154-88DA-9D60-5822C15D5451}"/>
              </a:ext>
            </a:extLst>
          </p:cNvPr>
          <p:cNvSpPr txBox="1"/>
          <p:nvPr/>
        </p:nvSpPr>
        <p:spPr>
          <a:xfrm>
            <a:off x="470986" y="2555223"/>
            <a:ext cx="47371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b="1" dirty="0" err="1"/>
              <a:t>Domain</a:t>
            </a:r>
            <a:r>
              <a:rPr lang="sk-SK" sz="4000" b="1" dirty="0"/>
              <a:t> </a:t>
            </a:r>
            <a:r>
              <a:rPr lang="sk-SK" sz="4000" b="1" dirty="0" err="1"/>
              <a:t>Knowledge</a:t>
            </a:r>
            <a:endParaRPr lang="sk-SK" sz="4000" b="1" dirty="0"/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1F076267-28CE-D740-67E6-4075A596A79C}"/>
              </a:ext>
            </a:extLst>
          </p:cNvPr>
          <p:cNvSpPr txBox="1"/>
          <p:nvPr/>
        </p:nvSpPr>
        <p:spPr>
          <a:xfrm>
            <a:off x="6692073" y="2300390"/>
            <a:ext cx="458170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b="1" dirty="0" err="1"/>
              <a:t>The</a:t>
            </a:r>
            <a:r>
              <a:rPr lang="sk-SK" sz="4000" b="1" dirty="0"/>
              <a:t> </a:t>
            </a:r>
            <a:r>
              <a:rPr lang="sk-SK" sz="4000" b="1" dirty="0" err="1"/>
              <a:t>Mental</a:t>
            </a:r>
            <a:r>
              <a:rPr lang="sk-SK" sz="4000" b="1" dirty="0"/>
              <a:t> Model </a:t>
            </a:r>
          </a:p>
          <a:p>
            <a:r>
              <a:rPr lang="sk-SK" sz="4000" b="1" dirty="0"/>
              <a:t>of End User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C7CF3EE0-EC9C-5E28-2616-727B0DA6FD26}"/>
              </a:ext>
            </a:extLst>
          </p:cNvPr>
          <p:cNvSpPr txBox="1"/>
          <p:nvPr/>
        </p:nvSpPr>
        <p:spPr>
          <a:xfrm>
            <a:off x="3132669" y="3680591"/>
            <a:ext cx="20136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b="1" dirty="0" err="1"/>
              <a:t>Objects</a:t>
            </a:r>
            <a:endParaRPr lang="sk-SK" sz="4000" b="1" dirty="0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1A41E2CA-18A8-365C-517D-98451C8BE8AE}"/>
              </a:ext>
            </a:extLst>
          </p:cNvPr>
          <p:cNvSpPr txBox="1"/>
          <p:nvPr/>
        </p:nvSpPr>
        <p:spPr>
          <a:xfrm>
            <a:off x="1188553" y="5367429"/>
            <a:ext cx="4019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b="1" dirty="0" err="1"/>
              <a:t>Domain</a:t>
            </a:r>
            <a:r>
              <a:rPr lang="sk-SK" sz="4000" b="1" dirty="0"/>
              <a:t> </a:t>
            </a:r>
            <a:r>
              <a:rPr lang="sk-SK" sz="4000" b="1" dirty="0" err="1"/>
              <a:t>Analysis</a:t>
            </a:r>
            <a:endParaRPr lang="sk-SK" sz="4000" b="1" dirty="0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5CF5EABC-5E1C-6B43-9723-FD9DFD358226}"/>
              </a:ext>
            </a:extLst>
          </p:cNvPr>
          <p:cNvSpPr txBox="1"/>
          <p:nvPr/>
        </p:nvSpPr>
        <p:spPr>
          <a:xfrm>
            <a:off x="6685661" y="5329982"/>
            <a:ext cx="45881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b="1" dirty="0" err="1"/>
              <a:t>Use</a:t>
            </a:r>
            <a:r>
              <a:rPr lang="sk-SK" sz="4000" b="1" dirty="0"/>
              <a:t> </a:t>
            </a:r>
            <a:r>
              <a:rPr lang="sk-SK" sz="4000" b="1" dirty="0" err="1"/>
              <a:t>Case</a:t>
            </a:r>
            <a:r>
              <a:rPr lang="sk-SK" sz="4000" b="1" dirty="0"/>
              <a:t> Modeling</a:t>
            </a: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FD1D35AC-343D-3892-B309-3361BC87953E}"/>
              </a:ext>
            </a:extLst>
          </p:cNvPr>
          <p:cNvSpPr txBox="1"/>
          <p:nvPr/>
        </p:nvSpPr>
        <p:spPr>
          <a:xfrm>
            <a:off x="6685661" y="3680591"/>
            <a:ext cx="14542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b="1" dirty="0" err="1"/>
              <a:t>Roles</a:t>
            </a:r>
            <a:endParaRPr lang="sk-SK" sz="4000" b="1" dirty="0"/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04F66C45-0ED9-FF48-13A0-217C9AE5F239}"/>
              </a:ext>
            </a:extLst>
          </p:cNvPr>
          <p:cNvSpPr txBox="1"/>
          <p:nvPr/>
        </p:nvSpPr>
        <p:spPr>
          <a:xfrm>
            <a:off x="7037777" y="4382507"/>
            <a:ext cx="48734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b="1" dirty="0" err="1"/>
              <a:t>Interaction</a:t>
            </a:r>
            <a:r>
              <a:rPr lang="sk-SK" sz="4000" b="1" dirty="0"/>
              <a:t> of </a:t>
            </a:r>
            <a:r>
              <a:rPr lang="sk-SK" sz="4000" b="1" dirty="0" err="1"/>
              <a:t>Roles</a:t>
            </a:r>
            <a:endParaRPr lang="sk-SK" sz="4000" b="1" dirty="0"/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80A1B310-2B72-4343-9281-ED1AE4C71350}"/>
              </a:ext>
            </a:extLst>
          </p:cNvPr>
          <p:cNvSpPr txBox="1"/>
          <p:nvPr/>
        </p:nvSpPr>
        <p:spPr>
          <a:xfrm>
            <a:off x="763480" y="6302316"/>
            <a:ext cx="5476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/>
              <a:t>Source</a:t>
            </a:r>
            <a:r>
              <a:rPr lang="sk-SK" dirty="0"/>
              <a:t>: https://poetisania.com/val/as/index.html</a:t>
            </a:r>
          </a:p>
        </p:txBody>
      </p:sp>
      <p:sp>
        <p:nvSpPr>
          <p:cNvPr id="13" name="Šípka: obojsmerná vodorovná 12">
            <a:extLst>
              <a:ext uri="{FF2B5EF4-FFF2-40B4-BE49-F238E27FC236}">
                <a16:creationId xmlns:a16="http://schemas.microsoft.com/office/drawing/2014/main" id="{EF69815B-D629-AB6B-53A2-2E299E4CE66D}"/>
              </a:ext>
            </a:extLst>
          </p:cNvPr>
          <p:cNvSpPr/>
          <p:nvPr/>
        </p:nvSpPr>
        <p:spPr>
          <a:xfrm>
            <a:off x="5326604" y="2555223"/>
            <a:ext cx="1184087" cy="782781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Šípka: obojsmerná vodorovná 13">
            <a:extLst>
              <a:ext uri="{FF2B5EF4-FFF2-40B4-BE49-F238E27FC236}">
                <a16:creationId xmlns:a16="http://schemas.microsoft.com/office/drawing/2014/main" id="{D7FCF1CC-5041-601F-DCA1-D0CF6CD033A2}"/>
              </a:ext>
            </a:extLst>
          </p:cNvPr>
          <p:cNvSpPr/>
          <p:nvPr/>
        </p:nvSpPr>
        <p:spPr>
          <a:xfrm>
            <a:off x="5311609" y="3669047"/>
            <a:ext cx="1184087" cy="782781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Šípka: obojsmerná vodorovná 14">
            <a:extLst>
              <a:ext uri="{FF2B5EF4-FFF2-40B4-BE49-F238E27FC236}">
                <a16:creationId xmlns:a16="http://schemas.microsoft.com/office/drawing/2014/main" id="{1365AA0B-8267-8EF8-4A32-D0D62D6C127E}"/>
              </a:ext>
            </a:extLst>
          </p:cNvPr>
          <p:cNvSpPr/>
          <p:nvPr/>
        </p:nvSpPr>
        <p:spPr>
          <a:xfrm>
            <a:off x="5326604" y="5329982"/>
            <a:ext cx="1184087" cy="782781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0E2932BB-1FB4-E72F-E0A9-0DC66524F419}"/>
              </a:ext>
            </a:extLst>
          </p:cNvPr>
          <p:cNvSpPr txBox="1"/>
          <p:nvPr/>
        </p:nvSpPr>
        <p:spPr>
          <a:xfrm>
            <a:off x="763480" y="2231497"/>
            <a:ext cx="2438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err="1">
                <a:solidFill>
                  <a:srgbClr val="FF0000"/>
                </a:solidFill>
              </a:rPr>
              <a:t>All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r>
              <a:rPr lang="sk-SK" b="1" dirty="0" err="1">
                <a:solidFill>
                  <a:srgbClr val="FF0000"/>
                </a:solidFill>
              </a:rPr>
              <a:t>users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r>
              <a:rPr lang="sk-SK" b="1" dirty="0" err="1">
                <a:solidFill>
                  <a:srgbClr val="FF0000"/>
                </a:solidFill>
              </a:rPr>
              <a:t>perspective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16" name="BlokTextu 15">
            <a:extLst>
              <a:ext uri="{FF2B5EF4-FFF2-40B4-BE49-F238E27FC236}">
                <a16:creationId xmlns:a16="http://schemas.microsoft.com/office/drawing/2014/main" id="{52BE3BB3-F429-0E88-D604-89C8E35FB94F}"/>
              </a:ext>
            </a:extLst>
          </p:cNvPr>
          <p:cNvSpPr txBox="1"/>
          <p:nvPr/>
        </p:nvSpPr>
        <p:spPr>
          <a:xfrm>
            <a:off x="6239659" y="2082839"/>
            <a:ext cx="2797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Single user </a:t>
            </a:r>
            <a:r>
              <a:rPr lang="sk-SK" b="1" dirty="0" err="1">
                <a:solidFill>
                  <a:srgbClr val="FF0000"/>
                </a:solidFill>
              </a:rPr>
              <a:t>perspective</a:t>
            </a:r>
            <a:endParaRPr lang="sk-SK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8114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BA0125-DFD5-47E6-9706-9EDAE4C0E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168" y="307676"/>
            <a:ext cx="8596668" cy="1320800"/>
          </a:xfrm>
        </p:spPr>
        <p:txBody>
          <a:bodyPr>
            <a:normAutofit/>
          </a:bodyPr>
          <a:lstStyle/>
          <a:p>
            <a:r>
              <a:rPr lang="sk-SK" sz="6600" b="1" dirty="0" err="1"/>
              <a:t>Domain</a:t>
            </a:r>
            <a:r>
              <a:rPr lang="sk-SK" sz="6600" b="1" dirty="0"/>
              <a:t> </a:t>
            </a:r>
            <a:r>
              <a:rPr lang="sk-SK" sz="6600" b="1" dirty="0" err="1"/>
              <a:t>Knowledge</a:t>
            </a:r>
            <a:endParaRPr lang="sk-SK" sz="66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F08D5CA-B2BB-B5C6-7313-A94ECDAA4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5636" y="1479986"/>
            <a:ext cx="10802826" cy="14616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4000" dirty="0" err="1"/>
              <a:t>Timeless</a:t>
            </a:r>
            <a:r>
              <a:rPr lang="sk-SK" sz="4000" dirty="0"/>
              <a:t> </a:t>
            </a:r>
            <a:r>
              <a:rPr lang="sk-SK" sz="4000" dirty="0" err="1"/>
              <a:t>compression</a:t>
            </a:r>
            <a:r>
              <a:rPr lang="sk-SK" sz="4000" dirty="0"/>
              <a:t> of </a:t>
            </a:r>
            <a:r>
              <a:rPr lang="sk-SK" sz="4000" dirty="0" err="1"/>
              <a:t>mental</a:t>
            </a:r>
            <a:r>
              <a:rPr lang="sk-SK" sz="4000" dirty="0"/>
              <a:t> </a:t>
            </a:r>
            <a:r>
              <a:rPr lang="sk-SK" sz="4000" dirty="0" err="1"/>
              <a:t>models</a:t>
            </a:r>
            <a:r>
              <a:rPr lang="sk-SK" sz="4000" dirty="0"/>
              <a:t> of end </a:t>
            </a:r>
            <a:r>
              <a:rPr lang="sk-SK" sz="4000" dirty="0" err="1"/>
              <a:t>users</a:t>
            </a:r>
            <a:r>
              <a:rPr lang="sk-SK" sz="4000" dirty="0"/>
              <a:t> and </a:t>
            </a:r>
            <a:r>
              <a:rPr lang="sk-SK" sz="4000" dirty="0" err="1"/>
              <a:t>other</a:t>
            </a:r>
            <a:r>
              <a:rPr lang="sk-SK" sz="4000" dirty="0"/>
              <a:t> </a:t>
            </a:r>
            <a:r>
              <a:rPr lang="sk-SK" sz="4000" dirty="0" err="1"/>
              <a:t>stakeholders</a:t>
            </a:r>
            <a:endParaRPr lang="sk-SK" sz="4000" dirty="0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AEF514BC-38A5-3A53-E4DA-99232C77BF85}"/>
              </a:ext>
            </a:extLst>
          </p:cNvPr>
          <p:cNvSpPr txBox="1"/>
          <p:nvPr/>
        </p:nvSpPr>
        <p:spPr>
          <a:xfrm>
            <a:off x="715992" y="2941607"/>
            <a:ext cx="789190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dirty="0" err="1"/>
              <a:t>Mental</a:t>
            </a:r>
            <a:r>
              <a:rPr lang="sk-SK" sz="3200" dirty="0"/>
              <a:t> </a:t>
            </a:r>
            <a:r>
              <a:rPr lang="sk-SK" sz="3200" dirty="0" err="1"/>
              <a:t>models</a:t>
            </a:r>
            <a:r>
              <a:rPr lang="sk-SK" sz="3200" dirty="0"/>
              <a:t> </a:t>
            </a:r>
            <a:r>
              <a:rPr lang="sk-SK" sz="3200" dirty="0" err="1"/>
              <a:t>whose</a:t>
            </a:r>
            <a:r>
              <a:rPr lang="sk-SK" sz="3200" dirty="0"/>
              <a:t> </a:t>
            </a:r>
            <a:r>
              <a:rPr lang="sk-SK" sz="3200" dirty="0" err="1"/>
              <a:t>patterns</a:t>
            </a:r>
            <a:r>
              <a:rPr lang="sk-SK" sz="3200" dirty="0"/>
              <a:t> are </a:t>
            </a:r>
            <a:r>
              <a:rPr lang="sk-SK" sz="3200" dirty="0" err="1"/>
              <a:t>tacidly</a:t>
            </a:r>
            <a:endParaRPr lang="sk-SK" sz="3200" dirty="0"/>
          </a:p>
          <a:p>
            <a:r>
              <a:rPr lang="sk-SK" sz="3200" dirty="0"/>
              <a:t> </a:t>
            </a:r>
            <a:r>
              <a:rPr lang="sk-SK" sz="3200" dirty="0" err="1"/>
              <a:t>driven</a:t>
            </a:r>
            <a:r>
              <a:rPr lang="sk-SK" sz="3200" dirty="0"/>
              <a:t> by </a:t>
            </a:r>
            <a:r>
              <a:rPr lang="sk-SK" sz="3200" dirty="0" err="1"/>
              <a:t>commonality</a:t>
            </a:r>
            <a:r>
              <a:rPr lang="sk-SK" sz="3200" dirty="0"/>
              <a:t> and </a:t>
            </a:r>
            <a:r>
              <a:rPr lang="sk-SK" sz="3200" dirty="0" err="1"/>
              <a:t>variation</a:t>
            </a:r>
            <a:endParaRPr lang="sk-SK" sz="3200" dirty="0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372710F7-FB44-84B1-E971-43CAA47CD81C}"/>
              </a:ext>
            </a:extLst>
          </p:cNvPr>
          <p:cNvSpPr txBox="1"/>
          <p:nvPr/>
        </p:nvSpPr>
        <p:spPr>
          <a:xfrm>
            <a:off x="4511616" y="4072499"/>
            <a:ext cx="73919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>
                <a:latin typeface="+mj-lt"/>
              </a:rPr>
              <a:t>Source</a:t>
            </a:r>
            <a:r>
              <a:rPr lang="sk-SK" dirty="0">
                <a:latin typeface="+mj-lt"/>
              </a:rPr>
              <a:t>: 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James O.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Coplien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and Gertrud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Bjrnvig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. 2010. </a:t>
            </a:r>
            <a:endParaRPr lang="sk-SK" b="0" i="0" dirty="0">
              <a:solidFill>
                <a:srgbClr val="333333"/>
              </a:solidFill>
              <a:effectLst/>
              <a:latin typeface="+mj-lt"/>
            </a:endParaRPr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Lean Architecture: for Agile Software Development. Wiley Publishing.</a:t>
            </a:r>
            <a:endParaRPr lang="sk-SK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720787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kTextu 5">
            <a:extLst>
              <a:ext uri="{FF2B5EF4-FFF2-40B4-BE49-F238E27FC236}">
                <a16:creationId xmlns:a16="http://schemas.microsoft.com/office/drawing/2014/main" id="{C0561207-5A00-D8B9-18B8-6E81EBE710AC}"/>
              </a:ext>
            </a:extLst>
          </p:cNvPr>
          <p:cNvSpPr txBox="1"/>
          <p:nvPr/>
        </p:nvSpPr>
        <p:spPr>
          <a:xfrm>
            <a:off x="2661492" y="407934"/>
            <a:ext cx="61782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 err="1">
                <a:solidFill>
                  <a:srgbClr val="FF0000"/>
                </a:solidFill>
              </a:rPr>
              <a:t>There</a:t>
            </a:r>
            <a:r>
              <a:rPr lang="sk-SK" sz="3200" b="1" dirty="0">
                <a:solidFill>
                  <a:srgbClr val="FF0000"/>
                </a:solidFill>
              </a:rPr>
              <a:t> has </a:t>
            </a:r>
            <a:r>
              <a:rPr lang="sk-SK" sz="3200" b="1" dirty="0" err="1">
                <a:solidFill>
                  <a:srgbClr val="FF0000"/>
                </a:solidFill>
              </a:rPr>
              <a:t>been</a:t>
            </a:r>
            <a:r>
              <a:rPr lang="sk-SK" sz="3200" b="1" dirty="0">
                <a:solidFill>
                  <a:srgbClr val="FF0000"/>
                </a:solidFill>
              </a:rPr>
              <a:t> no </a:t>
            </a:r>
            <a:r>
              <a:rPr lang="sk-SK" sz="3200" b="1" dirty="0" err="1">
                <a:solidFill>
                  <a:srgbClr val="FF0000"/>
                </a:solidFill>
              </a:rPr>
              <a:t>established</a:t>
            </a:r>
            <a:r>
              <a:rPr lang="sk-SK" sz="3200" b="1" dirty="0">
                <a:solidFill>
                  <a:srgbClr val="FF0000"/>
                </a:solidFill>
              </a:rPr>
              <a:t> </a:t>
            </a:r>
          </a:p>
          <a:p>
            <a:r>
              <a:rPr lang="sk-SK" sz="3200" b="1" dirty="0">
                <a:solidFill>
                  <a:srgbClr val="FF0000"/>
                </a:solidFill>
              </a:rPr>
              <a:t>		</a:t>
            </a:r>
            <a:r>
              <a:rPr lang="sk-SK" sz="3200" b="1" dirty="0" err="1">
                <a:solidFill>
                  <a:srgbClr val="FF0000"/>
                </a:solidFill>
              </a:rPr>
              <a:t>domain</a:t>
            </a:r>
            <a:r>
              <a:rPr lang="sk-SK" sz="3200" b="1" dirty="0">
                <a:solidFill>
                  <a:srgbClr val="FF0000"/>
                </a:solidFill>
              </a:rPr>
              <a:t> </a:t>
            </a:r>
            <a:r>
              <a:rPr lang="sk-SK" sz="3200" b="1" dirty="0" err="1">
                <a:solidFill>
                  <a:srgbClr val="FF0000"/>
                </a:solidFill>
              </a:rPr>
              <a:t>knowledge</a:t>
            </a:r>
            <a:r>
              <a:rPr lang="sk-SK" sz="3200" b="1" dirty="0">
                <a:solidFill>
                  <a:srgbClr val="FF0000"/>
                </a:solidFill>
              </a:rPr>
              <a:t> so </a:t>
            </a:r>
            <a:r>
              <a:rPr lang="sk-SK" sz="3200" b="1" dirty="0" err="1">
                <a:solidFill>
                  <a:srgbClr val="FF0000"/>
                </a:solidFill>
              </a:rPr>
              <a:t>far</a:t>
            </a:r>
            <a:r>
              <a:rPr lang="sk-SK" sz="32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C31269C8-A11D-9EA9-286B-CADFA6D318F0}"/>
              </a:ext>
            </a:extLst>
          </p:cNvPr>
          <p:cNvSpPr txBox="1"/>
          <p:nvPr/>
        </p:nvSpPr>
        <p:spPr>
          <a:xfrm>
            <a:off x="4963287" y="1583974"/>
            <a:ext cx="60104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/>
              <a:t>RELY ON THE END USER COGNITIVE</a:t>
            </a:r>
          </a:p>
          <a:p>
            <a:r>
              <a:rPr lang="sk-SK" sz="2800" b="1" dirty="0"/>
              <a:t>	 MODEL OF THE DOMAIN</a:t>
            </a:r>
          </a:p>
        </p:txBody>
      </p:sp>
      <p:sp>
        <p:nvSpPr>
          <p:cNvPr id="11" name="Oblúk 10">
            <a:extLst>
              <a:ext uri="{FF2B5EF4-FFF2-40B4-BE49-F238E27FC236}">
                <a16:creationId xmlns:a16="http://schemas.microsoft.com/office/drawing/2014/main" id="{3EED82E4-9A4D-82CC-73E0-E61185BC2AAB}"/>
              </a:ext>
            </a:extLst>
          </p:cNvPr>
          <p:cNvSpPr/>
          <p:nvPr/>
        </p:nvSpPr>
        <p:spPr>
          <a:xfrm rot="4766452">
            <a:off x="1056377" y="-4381921"/>
            <a:ext cx="9496457" cy="10038981"/>
          </a:xfrm>
          <a:prstGeom prst="arc">
            <a:avLst>
              <a:gd name="adj1" fmla="val 19314184"/>
              <a:gd name="adj2" fmla="val 5863936"/>
            </a:avLst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FD41FBAC-E412-354A-B623-9C1DF1505D8D}"/>
              </a:ext>
            </a:extLst>
          </p:cNvPr>
          <p:cNvSpPr/>
          <p:nvPr/>
        </p:nvSpPr>
        <p:spPr>
          <a:xfrm>
            <a:off x="257532" y="1790334"/>
            <a:ext cx="2728822" cy="252322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err="1"/>
              <a:t>Create</a:t>
            </a:r>
            <a:r>
              <a:rPr lang="sk-SK" sz="3600" b="1" dirty="0"/>
              <a:t> </a:t>
            </a:r>
            <a:r>
              <a:rPr lang="sk-SK" sz="3600" b="1" dirty="0" err="1"/>
              <a:t>Order</a:t>
            </a:r>
            <a:endParaRPr lang="sk-SK" sz="3600" b="1" dirty="0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847B7147-B02F-6F16-92F3-9C96543A5A0F}"/>
              </a:ext>
            </a:extLst>
          </p:cNvPr>
          <p:cNvSpPr/>
          <p:nvPr/>
        </p:nvSpPr>
        <p:spPr>
          <a:xfrm>
            <a:off x="3367178" y="3879494"/>
            <a:ext cx="2728822" cy="252322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err="1"/>
              <a:t>Remove</a:t>
            </a:r>
            <a:r>
              <a:rPr lang="sk-SK" sz="3600" b="1" dirty="0"/>
              <a:t> </a:t>
            </a:r>
            <a:r>
              <a:rPr lang="sk-SK" sz="3600" b="1" dirty="0" err="1"/>
              <a:t>Order</a:t>
            </a:r>
            <a:endParaRPr lang="sk-SK" sz="3600" b="1" dirty="0"/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8BF0DAD7-DE28-B233-0E67-986C8CA0C949}"/>
              </a:ext>
            </a:extLst>
          </p:cNvPr>
          <p:cNvSpPr txBox="1"/>
          <p:nvPr/>
        </p:nvSpPr>
        <p:spPr>
          <a:xfrm>
            <a:off x="6101696" y="6402722"/>
            <a:ext cx="5476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/>
              <a:t>Source</a:t>
            </a:r>
            <a:r>
              <a:rPr lang="sk-SK" dirty="0"/>
              <a:t>: https://poetisania.com/val/as/index.html</a:t>
            </a:r>
          </a:p>
        </p:txBody>
      </p:sp>
    </p:spTree>
    <p:extLst>
      <p:ext uri="{BB962C8B-B14F-4D97-AF65-F5344CB8AC3E}">
        <p14:creationId xmlns:p14="http://schemas.microsoft.com/office/powerpoint/2010/main" val="1027557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9B26B1-3891-9560-8414-B6493D8044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kTextu 5">
            <a:extLst>
              <a:ext uri="{FF2B5EF4-FFF2-40B4-BE49-F238E27FC236}">
                <a16:creationId xmlns:a16="http://schemas.microsoft.com/office/drawing/2014/main" id="{DB9F846B-64D9-1381-9C9A-5CDBF02E3C9C}"/>
              </a:ext>
            </a:extLst>
          </p:cNvPr>
          <p:cNvSpPr txBox="1"/>
          <p:nvPr/>
        </p:nvSpPr>
        <p:spPr>
          <a:xfrm>
            <a:off x="862372" y="162890"/>
            <a:ext cx="11116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err="1">
                <a:solidFill>
                  <a:srgbClr val="FF0000"/>
                </a:solidFill>
              </a:rPr>
              <a:t>There</a:t>
            </a:r>
            <a:r>
              <a:rPr lang="sk-SK" sz="3200" b="1" dirty="0">
                <a:solidFill>
                  <a:srgbClr val="FF0000"/>
                </a:solidFill>
              </a:rPr>
              <a:t> has </a:t>
            </a:r>
            <a:r>
              <a:rPr lang="sk-SK" sz="3200" b="1" dirty="0" err="1">
                <a:solidFill>
                  <a:srgbClr val="FF0000"/>
                </a:solidFill>
              </a:rPr>
              <a:t>been</a:t>
            </a:r>
            <a:r>
              <a:rPr lang="sk-SK" sz="3200" b="1" dirty="0">
                <a:solidFill>
                  <a:srgbClr val="FF0000"/>
                </a:solidFill>
              </a:rPr>
              <a:t> no </a:t>
            </a:r>
            <a:r>
              <a:rPr lang="sk-SK" sz="3200" b="1" dirty="0" err="1">
                <a:solidFill>
                  <a:srgbClr val="FF0000"/>
                </a:solidFill>
              </a:rPr>
              <a:t>established</a:t>
            </a:r>
            <a:r>
              <a:rPr lang="sk-SK" sz="3200" b="1" dirty="0">
                <a:solidFill>
                  <a:srgbClr val="FF0000"/>
                </a:solidFill>
              </a:rPr>
              <a:t> </a:t>
            </a:r>
            <a:r>
              <a:rPr lang="sk-SK" sz="3200" b="1" dirty="0" err="1">
                <a:solidFill>
                  <a:srgbClr val="FF0000"/>
                </a:solidFill>
              </a:rPr>
              <a:t>domain</a:t>
            </a:r>
            <a:r>
              <a:rPr lang="sk-SK" sz="3200" b="1" dirty="0">
                <a:solidFill>
                  <a:srgbClr val="FF0000"/>
                </a:solidFill>
              </a:rPr>
              <a:t> </a:t>
            </a:r>
            <a:r>
              <a:rPr lang="sk-SK" sz="3200" b="1" dirty="0" err="1">
                <a:solidFill>
                  <a:srgbClr val="FF0000"/>
                </a:solidFill>
              </a:rPr>
              <a:t>knowledge</a:t>
            </a:r>
            <a:r>
              <a:rPr lang="sk-SK" sz="3200" b="1" dirty="0">
                <a:solidFill>
                  <a:srgbClr val="FF0000"/>
                </a:solidFill>
              </a:rPr>
              <a:t> so </a:t>
            </a:r>
            <a:r>
              <a:rPr lang="sk-SK" sz="3200" b="1" dirty="0" err="1">
                <a:solidFill>
                  <a:srgbClr val="FF0000"/>
                </a:solidFill>
              </a:rPr>
              <a:t>far</a:t>
            </a:r>
            <a:r>
              <a:rPr lang="sk-SK" sz="32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C0BB3C5C-9F4F-491A-4E66-49B9E8D6D78B}"/>
              </a:ext>
            </a:extLst>
          </p:cNvPr>
          <p:cNvSpPr txBox="1"/>
          <p:nvPr/>
        </p:nvSpPr>
        <p:spPr>
          <a:xfrm>
            <a:off x="1902869" y="735264"/>
            <a:ext cx="10076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/>
              <a:t>RELY ON THE END USER COGNITIVE MODEL OF THE DOMAIN</a:t>
            </a:r>
          </a:p>
        </p:txBody>
      </p:sp>
      <p:sp>
        <p:nvSpPr>
          <p:cNvPr id="11" name="Oblúk 10">
            <a:extLst>
              <a:ext uri="{FF2B5EF4-FFF2-40B4-BE49-F238E27FC236}">
                <a16:creationId xmlns:a16="http://schemas.microsoft.com/office/drawing/2014/main" id="{D0AF28B1-8C24-56A9-7997-0B7EFFC400E0}"/>
              </a:ext>
            </a:extLst>
          </p:cNvPr>
          <p:cNvSpPr/>
          <p:nvPr/>
        </p:nvSpPr>
        <p:spPr>
          <a:xfrm rot="4766452">
            <a:off x="914334" y="-4135823"/>
            <a:ext cx="9496457" cy="10038981"/>
          </a:xfrm>
          <a:prstGeom prst="arc">
            <a:avLst>
              <a:gd name="adj1" fmla="val 19314184"/>
              <a:gd name="adj2" fmla="val 5863936"/>
            </a:avLst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7EC557FA-F573-E75A-6062-DF27FBCDC0F0}"/>
              </a:ext>
            </a:extLst>
          </p:cNvPr>
          <p:cNvSpPr/>
          <p:nvPr/>
        </p:nvSpPr>
        <p:spPr>
          <a:xfrm>
            <a:off x="115489" y="2036432"/>
            <a:ext cx="2728822" cy="252322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err="1"/>
              <a:t>Create</a:t>
            </a:r>
            <a:r>
              <a:rPr lang="sk-SK" sz="3600" b="1" dirty="0"/>
              <a:t> </a:t>
            </a:r>
            <a:r>
              <a:rPr lang="sk-SK" sz="3600" b="1" dirty="0" err="1"/>
              <a:t>Order</a:t>
            </a:r>
            <a:endParaRPr lang="sk-SK" sz="3600" b="1" dirty="0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DDED0484-48A7-CF27-63D3-15AD0B7A2B26}"/>
              </a:ext>
            </a:extLst>
          </p:cNvPr>
          <p:cNvSpPr/>
          <p:nvPr/>
        </p:nvSpPr>
        <p:spPr>
          <a:xfrm>
            <a:off x="3225135" y="4125592"/>
            <a:ext cx="2728822" cy="252322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err="1"/>
              <a:t>Remove</a:t>
            </a:r>
            <a:r>
              <a:rPr lang="sk-SK" sz="3600" b="1" dirty="0"/>
              <a:t> </a:t>
            </a:r>
            <a:r>
              <a:rPr lang="sk-SK" sz="3600" b="1" dirty="0" err="1"/>
              <a:t>Order</a:t>
            </a:r>
            <a:endParaRPr lang="sk-SK" sz="3600" b="1" dirty="0"/>
          </a:p>
        </p:txBody>
      </p:sp>
      <p:sp>
        <p:nvSpPr>
          <p:cNvPr id="2" name="Ovál 1">
            <a:extLst>
              <a:ext uri="{FF2B5EF4-FFF2-40B4-BE49-F238E27FC236}">
                <a16:creationId xmlns:a16="http://schemas.microsoft.com/office/drawing/2014/main" id="{7F523CF5-6E2F-D1A2-2C66-7F4B78E4A904}"/>
              </a:ext>
            </a:extLst>
          </p:cNvPr>
          <p:cNvSpPr/>
          <p:nvPr/>
        </p:nvSpPr>
        <p:spPr>
          <a:xfrm>
            <a:off x="6698705" y="3883643"/>
            <a:ext cx="2728822" cy="252322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err="1"/>
              <a:t>Modify</a:t>
            </a:r>
            <a:r>
              <a:rPr lang="sk-SK" sz="3600" b="1" dirty="0"/>
              <a:t> </a:t>
            </a:r>
            <a:r>
              <a:rPr lang="sk-SK" sz="3600" b="1" dirty="0" err="1"/>
              <a:t>RestockPlan</a:t>
            </a:r>
            <a:endParaRPr lang="sk-SK" sz="3600" b="1" dirty="0"/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EC2AB805-A1D1-98D6-2E7B-FC4C804C8DAB}"/>
              </a:ext>
            </a:extLst>
          </p:cNvPr>
          <p:cNvSpPr txBox="1"/>
          <p:nvPr/>
        </p:nvSpPr>
        <p:spPr>
          <a:xfrm>
            <a:off x="5364226" y="2791484"/>
            <a:ext cx="9184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/>
              <a:t>LEAN ARCHITECTURE</a:t>
            </a: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502586CF-8273-627B-3A11-BA0EAC0F6A41}"/>
              </a:ext>
            </a:extLst>
          </p:cNvPr>
          <p:cNvSpPr txBox="1"/>
          <p:nvPr/>
        </p:nvSpPr>
        <p:spPr>
          <a:xfrm>
            <a:off x="6512638" y="1948635"/>
            <a:ext cx="31181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err="1"/>
              <a:t>What</a:t>
            </a:r>
            <a:r>
              <a:rPr lang="sk-SK" sz="2800" dirty="0"/>
              <a:t> </a:t>
            </a:r>
            <a:r>
              <a:rPr lang="sk-SK" sz="2800" dirty="0" err="1"/>
              <a:t>System</a:t>
            </a:r>
            <a:r>
              <a:rPr lang="sk-SK" sz="2800" dirty="0"/>
              <a:t> </a:t>
            </a:r>
            <a:r>
              <a:rPr lang="sk-SK" sz="2800" dirty="0" err="1"/>
              <a:t>Does</a:t>
            </a:r>
            <a:endParaRPr lang="sk-SK" sz="2800" dirty="0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8DC5857E-0E31-97B9-3589-A872DA00D0E6}"/>
              </a:ext>
            </a:extLst>
          </p:cNvPr>
          <p:cNvSpPr txBox="1"/>
          <p:nvPr/>
        </p:nvSpPr>
        <p:spPr>
          <a:xfrm>
            <a:off x="3367179" y="1630954"/>
            <a:ext cx="33976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/>
              <a:t>USE-CASES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CCD4E25A-1B88-5DBE-F12F-065BFFF77D5E}"/>
              </a:ext>
            </a:extLst>
          </p:cNvPr>
          <p:cNvSpPr txBox="1"/>
          <p:nvPr/>
        </p:nvSpPr>
        <p:spPr>
          <a:xfrm>
            <a:off x="9423003" y="3490478"/>
            <a:ext cx="26132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err="1"/>
              <a:t>What</a:t>
            </a:r>
            <a:r>
              <a:rPr lang="sk-SK" sz="2800" dirty="0"/>
              <a:t> </a:t>
            </a:r>
            <a:r>
              <a:rPr lang="sk-SK" sz="2800" dirty="0" err="1"/>
              <a:t>System</a:t>
            </a:r>
            <a:r>
              <a:rPr lang="sk-SK" sz="2800" dirty="0"/>
              <a:t> </a:t>
            </a:r>
            <a:r>
              <a:rPr lang="sk-SK" sz="2800" dirty="0" err="1"/>
              <a:t>is</a:t>
            </a:r>
            <a:endParaRPr lang="sk-SK" sz="2800" dirty="0"/>
          </a:p>
        </p:txBody>
      </p:sp>
      <p:sp>
        <p:nvSpPr>
          <p:cNvPr id="12" name="Šípka: obojsmerná vodorovná 11">
            <a:extLst>
              <a:ext uri="{FF2B5EF4-FFF2-40B4-BE49-F238E27FC236}">
                <a16:creationId xmlns:a16="http://schemas.microsoft.com/office/drawing/2014/main" id="{86670084-0BFA-E106-4044-E8C5A99B6352}"/>
              </a:ext>
            </a:extLst>
          </p:cNvPr>
          <p:cNvSpPr/>
          <p:nvPr/>
        </p:nvSpPr>
        <p:spPr>
          <a:xfrm>
            <a:off x="3316437" y="2393834"/>
            <a:ext cx="2086252" cy="760643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E2947FC3-08DB-2203-42BD-73ACD88FD9A3}"/>
              </a:ext>
            </a:extLst>
          </p:cNvPr>
          <p:cNvSpPr txBox="1"/>
          <p:nvPr/>
        </p:nvSpPr>
        <p:spPr>
          <a:xfrm>
            <a:off x="6161104" y="6482256"/>
            <a:ext cx="5476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/>
              <a:t>Source</a:t>
            </a:r>
            <a:r>
              <a:rPr lang="sk-SK" dirty="0"/>
              <a:t>: https://poetisania.com/val/as/index.html</a:t>
            </a:r>
          </a:p>
        </p:txBody>
      </p:sp>
    </p:spTree>
    <p:extLst>
      <p:ext uri="{BB962C8B-B14F-4D97-AF65-F5344CB8AC3E}">
        <p14:creationId xmlns:p14="http://schemas.microsoft.com/office/powerpoint/2010/main" val="14897674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9A6114-A431-D038-9A6C-34A97B3A0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353" y="3145038"/>
            <a:ext cx="10899315" cy="1320800"/>
          </a:xfrm>
        </p:spPr>
        <p:txBody>
          <a:bodyPr>
            <a:noAutofit/>
          </a:bodyPr>
          <a:lstStyle/>
          <a:p>
            <a:r>
              <a:rPr lang="sk-SK" sz="6000" b="1" dirty="0" err="1"/>
              <a:t>Agile</a:t>
            </a:r>
            <a:r>
              <a:rPr lang="sk-SK" sz="6000" b="1" dirty="0"/>
              <a:t> Software </a:t>
            </a:r>
            <a:r>
              <a:rPr lang="sk-SK" sz="6000" b="1" dirty="0" err="1"/>
              <a:t>Development</a:t>
            </a:r>
            <a:endParaRPr lang="sk-SK" sz="6000" b="1" dirty="0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384DF3D7-A126-4851-8E89-1B6FDF0425E1}"/>
              </a:ext>
            </a:extLst>
          </p:cNvPr>
          <p:cNvSpPr txBox="1"/>
          <p:nvPr/>
        </p:nvSpPr>
        <p:spPr>
          <a:xfrm>
            <a:off x="4948959" y="4143796"/>
            <a:ext cx="61673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b="1" dirty="0" err="1">
                <a:solidFill>
                  <a:srgbClr val="7030A0"/>
                </a:solidFill>
              </a:rPr>
              <a:t>Avoid</a:t>
            </a:r>
            <a:r>
              <a:rPr lang="sk-SK" sz="4000" b="1" dirty="0">
                <a:solidFill>
                  <a:srgbClr val="7030A0"/>
                </a:solidFill>
              </a:rPr>
              <a:t> </a:t>
            </a:r>
            <a:r>
              <a:rPr lang="sk-SK" sz="4000" b="1" dirty="0" err="1">
                <a:solidFill>
                  <a:srgbClr val="7030A0"/>
                </a:solidFill>
              </a:rPr>
              <a:t>producing</a:t>
            </a:r>
            <a:r>
              <a:rPr lang="sk-SK" sz="4000" b="1" dirty="0">
                <a:solidFill>
                  <a:srgbClr val="7030A0"/>
                </a:solidFill>
              </a:rPr>
              <a:t> </a:t>
            </a:r>
            <a:r>
              <a:rPr lang="sk-SK" sz="4000" b="1" dirty="0" err="1">
                <a:solidFill>
                  <a:srgbClr val="7030A0"/>
                </a:solidFill>
              </a:rPr>
              <a:t>waste</a:t>
            </a:r>
            <a:r>
              <a:rPr lang="sk-SK" sz="4000" b="1" dirty="0">
                <a:solidFill>
                  <a:srgbClr val="7030A0"/>
                </a:solidFill>
              </a:rPr>
              <a:t>...</a:t>
            </a: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E50AFD6E-EF40-EAA8-9244-0B1BFE143650}"/>
              </a:ext>
            </a:extLst>
          </p:cNvPr>
          <p:cNvSpPr txBox="1"/>
          <p:nvPr/>
        </p:nvSpPr>
        <p:spPr>
          <a:xfrm>
            <a:off x="760978" y="4882459"/>
            <a:ext cx="6179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b="1" dirty="0" err="1"/>
              <a:t>Pull</a:t>
            </a:r>
            <a:r>
              <a:rPr lang="sk-SK" sz="3600" b="1" dirty="0"/>
              <a:t>, Do </a:t>
            </a:r>
            <a:r>
              <a:rPr lang="sk-SK" sz="3600" b="1" dirty="0" err="1"/>
              <a:t>not</a:t>
            </a:r>
            <a:r>
              <a:rPr lang="sk-SK" sz="3600" b="1" dirty="0"/>
              <a:t> </a:t>
            </a:r>
            <a:r>
              <a:rPr lang="sk-SK" sz="3600" b="1" dirty="0" err="1"/>
              <a:t>push</a:t>
            </a:r>
            <a:r>
              <a:rPr lang="sk-SK" sz="3600" b="1" dirty="0"/>
              <a:t> </a:t>
            </a:r>
            <a:r>
              <a:rPr lang="sk-SK" sz="3600" i="1" dirty="0"/>
              <a:t>end </a:t>
            </a:r>
            <a:r>
              <a:rPr lang="sk-SK" sz="3600" i="1" dirty="0" err="1"/>
              <a:t>users</a:t>
            </a:r>
            <a:endParaRPr lang="sk-SK" sz="3600" i="1" dirty="0"/>
          </a:p>
        </p:txBody>
      </p:sp>
      <p:sp>
        <p:nvSpPr>
          <p:cNvPr id="5" name="Šípka: doprava 4">
            <a:extLst>
              <a:ext uri="{FF2B5EF4-FFF2-40B4-BE49-F238E27FC236}">
                <a16:creationId xmlns:a16="http://schemas.microsoft.com/office/drawing/2014/main" id="{8CE113BE-2681-3607-51DC-41D6A0AA5AF7}"/>
              </a:ext>
            </a:extLst>
          </p:cNvPr>
          <p:cNvSpPr/>
          <p:nvPr/>
        </p:nvSpPr>
        <p:spPr>
          <a:xfrm>
            <a:off x="1877895" y="5464364"/>
            <a:ext cx="1215109" cy="64633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Šípka: nadol 5">
            <a:extLst>
              <a:ext uri="{FF2B5EF4-FFF2-40B4-BE49-F238E27FC236}">
                <a16:creationId xmlns:a16="http://schemas.microsoft.com/office/drawing/2014/main" id="{E7228000-2FD5-5B27-4534-76E8161AFC1C}"/>
              </a:ext>
            </a:extLst>
          </p:cNvPr>
          <p:cNvSpPr/>
          <p:nvPr/>
        </p:nvSpPr>
        <p:spPr>
          <a:xfrm>
            <a:off x="5059362" y="323262"/>
            <a:ext cx="1497406" cy="220868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FC6336AB-E416-F3FA-AEE0-214DA8E59E68}"/>
              </a:ext>
            </a:extLst>
          </p:cNvPr>
          <p:cNvSpPr txBox="1"/>
          <p:nvPr/>
        </p:nvSpPr>
        <p:spPr>
          <a:xfrm flipH="1">
            <a:off x="6279756" y="37260"/>
            <a:ext cx="57733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err="1"/>
              <a:t>Producing</a:t>
            </a:r>
            <a:r>
              <a:rPr lang="sk-SK" sz="3200" dirty="0"/>
              <a:t> </a:t>
            </a:r>
            <a:r>
              <a:rPr lang="sk-SK" sz="3200" dirty="0" err="1"/>
              <a:t>only</a:t>
            </a:r>
            <a:r>
              <a:rPr lang="sk-SK" sz="3200" dirty="0"/>
              <a:t> </a:t>
            </a:r>
            <a:r>
              <a:rPr lang="sk-SK" sz="3200" dirty="0" err="1"/>
              <a:t>what</a:t>
            </a:r>
            <a:r>
              <a:rPr lang="sk-SK" sz="3200" dirty="0"/>
              <a:t> </a:t>
            </a:r>
            <a:r>
              <a:rPr lang="sk-SK" sz="3200" dirty="0" err="1"/>
              <a:t>is</a:t>
            </a:r>
            <a:r>
              <a:rPr lang="sk-SK" sz="3200" dirty="0"/>
              <a:t> </a:t>
            </a:r>
            <a:r>
              <a:rPr lang="sk-SK" sz="3200" dirty="0" err="1"/>
              <a:t>neccessary</a:t>
            </a:r>
            <a:r>
              <a:rPr lang="sk-SK" sz="3200" dirty="0"/>
              <a:t> </a:t>
            </a:r>
            <a:r>
              <a:rPr lang="sk-SK" sz="3200" dirty="0" err="1"/>
              <a:t>without</a:t>
            </a:r>
            <a:r>
              <a:rPr lang="sk-SK" sz="3200" dirty="0"/>
              <a:t> </a:t>
            </a:r>
            <a:r>
              <a:rPr lang="sk-SK" sz="3200" dirty="0" err="1"/>
              <a:t>modyfying</a:t>
            </a:r>
            <a:r>
              <a:rPr lang="sk-SK" sz="3200" dirty="0"/>
              <a:t> </a:t>
            </a:r>
            <a:r>
              <a:rPr lang="sk-SK" sz="3200" dirty="0" err="1"/>
              <a:t>an</a:t>
            </a:r>
            <a:r>
              <a:rPr lang="sk-SK" sz="3200" dirty="0"/>
              <a:t> </a:t>
            </a:r>
            <a:r>
              <a:rPr lang="sk-SK" sz="3200" dirty="0" err="1"/>
              <a:t>existing</a:t>
            </a:r>
            <a:r>
              <a:rPr lang="sk-SK" sz="3200" dirty="0"/>
              <a:t> </a:t>
            </a:r>
            <a:r>
              <a:rPr lang="sk-SK" sz="3200" dirty="0" err="1"/>
              <a:t>functionality</a:t>
            </a:r>
            <a:endParaRPr lang="sk-SK" sz="3200" dirty="0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CC5910B3-A0EA-B9EA-BACE-35CA75DDCA53}"/>
              </a:ext>
            </a:extLst>
          </p:cNvPr>
          <p:cNvSpPr txBox="1"/>
          <p:nvPr/>
        </p:nvSpPr>
        <p:spPr>
          <a:xfrm>
            <a:off x="7709266" y="1576141"/>
            <a:ext cx="3918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>
                <a:solidFill>
                  <a:srgbClr val="7030A0"/>
                </a:solidFill>
              </a:rPr>
              <a:t>... </a:t>
            </a:r>
            <a:r>
              <a:rPr lang="sk-SK" b="1" dirty="0" err="1">
                <a:solidFill>
                  <a:srgbClr val="7030A0"/>
                </a:solidFill>
              </a:rPr>
              <a:t>like</a:t>
            </a:r>
            <a:r>
              <a:rPr lang="sk-SK" b="1" dirty="0">
                <a:solidFill>
                  <a:srgbClr val="7030A0"/>
                </a:solidFill>
              </a:rPr>
              <a:t> </a:t>
            </a:r>
            <a:r>
              <a:rPr lang="sk-SK" b="1" dirty="0" err="1">
                <a:solidFill>
                  <a:srgbClr val="7030A0"/>
                </a:solidFill>
              </a:rPr>
              <a:t>stringing</a:t>
            </a:r>
            <a:r>
              <a:rPr lang="sk-SK" b="1" dirty="0">
                <a:solidFill>
                  <a:srgbClr val="7030A0"/>
                </a:solidFill>
              </a:rPr>
              <a:t> </a:t>
            </a:r>
            <a:r>
              <a:rPr lang="sk-SK" b="1" dirty="0" err="1">
                <a:solidFill>
                  <a:srgbClr val="7030A0"/>
                </a:solidFill>
              </a:rPr>
              <a:t>corals</a:t>
            </a:r>
            <a:r>
              <a:rPr lang="sk-SK" b="1" dirty="0">
                <a:solidFill>
                  <a:srgbClr val="7030A0"/>
                </a:solidFill>
              </a:rPr>
              <a:t> on a </a:t>
            </a:r>
            <a:r>
              <a:rPr lang="sk-SK" b="1" dirty="0" err="1">
                <a:solidFill>
                  <a:srgbClr val="7030A0"/>
                </a:solidFill>
              </a:rPr>
              <a:t>thread</a:t>
            </a:r>
            <a:endParaRPr lang="sk-SK" b="1" dirty="0">
              <a:solidFill>
                <a:srgbClr val="7030A0"/>
              </a:solidFill>
            </a:endParaRP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0260EE1E-09C0-A82E-1C84-323A1E2F715D}"/>
              </a:ext>
            </a:extLst>
          </p:cNvPr>
          <p:cNvSpPr txBox="1"/>
          <p:nvPr/>
        </p:nvSpPr>
        <p:spPr>
          <a:xfrm>
            <a:off x="3263816" y="5528790"/>
            <a:ext cx="45736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b="1" dirty="0" err="1">
                <a:solidFill>
                  <a:srgbClr val="00B050"/>
                </a:solidFill>
              </a:rPr>
              <a:t>Making</a:t>
            </a:r>
            <a:r>
              <a:rPr lang="sk-SK" sz="3600" b="1" dirty="0">
                <a:solidFill>
                  <a:srgbClr val="00B050"/>
                </a:solidFill>
              </a:rPr>
              <a:t> </a:t>
            </a:r>
            <a:r>
              <a:rPr lang="sk-SK" sz="3600" b="1" dirty="0" err="1">
                <a:solidFill>
                  <a:srgbClr val="00B050"/>
                </a:solidFill>
              </a:rPr>
              <a:t>decisions</a:t>
            </a:r>
            <a:r>
              <a:rPr lang="sk-SK" sz="3600" b="1" dirty="0">
                <a:solidFill>
                  <a:srgbClr val="00B050"/>
                </a:solidFill>
              </a:rPr>
              <a:t> at </a:t>
            </a:r>
          </a:p>
          <a:p>
            <a:r>
              <a:rPr lang="sk-SK" sz="3600" b="1" dirty="0" err="1">
                <a:solidFill>
                  <a:srgbClr val="00B050"/>
                </a:solidFill>
              </a:rPr>
              <a:t>responsible</a:t>
            </a:r>
            <a:r>
              <a:rPr lang="sk-SK" sz="3600" b="1" dirty="0">
                <a:solidFill>
                  <a:srgbClr val="00B050"/>
                </a:solidFill>
              </a:rPr>
              <a:t> moment</a:t>
            </a:r>
            <a:endParaRPr lang="sk-SK" sz="3600" i="1" dirty="0">
              <a:solidFill>
                <a:srgbClr val="00B050"/>
              </a:solidFill>
            </a:endParaRPr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9F19CB34-B4F4-9A3F-89D8-978EBF2DE39A}"/>
              </a:ext>
            </a:extLst>
          </p:cNvPr>
          <p:cNvSpPr txBox="1">
            <a:spLocks/>
          </p:cNvSpPr>
          <p:nvPr/>
        </p:nvSpPr>
        <p:spPr>
          <a:xfrm>
            <a:off x="212070" y="2231111"/>
            <a:ext cx="673102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sz="6000" b="1" dirty="0" err="1">
                <a:solidFill>
                  <a:srgbClr val="FF0000"/>
                </a:solidFill>
              </a:rPr>
              <a:t>Lean</a:t>
            </a:r>
            <a:r>
              <a:rPr lang="sk-SK" sz="6000" b="1" dirty="0">
                <a:solidFill>
                  <a:srgbClr val="FF0000"/>
                </a:solidFill>
              </a:rPr>
              <a:t> </a:t>
            </a:r>
            <a:r>
              <a:rPr lang="sk-SK" sz="6000" b="1" dirty="0" err="1">
                <a:solidFill>
                  <a:srgbClr val="FF0000"/>
                </a:solidFill>
              </a:rPr>
              <a:t>Architecture</a:t>
            </a:r>
            <a:endParaRPr lang="sk-SK" sz="6000" b="1" dirty="0">
              <a:solidFill>
                <a:srgbClr val="FF0000"/>
              </a:solidFill>
            </a:endParaRP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80F4283E-8B8A-12C0-B044-4584CC87B1B5}"/>
              </a:ext>
            </a:extLst>
          </p:cNvPr>
          <p:cNvSpPr txBox="1"/>
          <p:nvPr/>
        </p:nvSpPr>
        <p:spPr>
          <a:xfrm>
            <a:off x="6796761" y="2743889"/>
            <a:ext cx="53351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 err="1">
                <a:solidFill>
                  <a:srgbClr val="FFC000"/>
                </a:solidFill>
              </a:rPr>
              <a:t>Only</a:t>
            </a:r>
            <a:r>
              <a:rPr lang="sk-SK" sz="2000" b="1" dirty="0">
                <a:solidFill>
                  <a:srgbClr val="FFC000"/>
                </a:solidFill>
              </a:rPr>
              <a:t> as </a:t>
            </a:r>
            <a:r>
              <a:rPr lang="sk-SK" sz="2000" b="1" dirty="0" err="1">
                <a:solidFill>
                  <a:srgbClr val="FFC000"/>
                </a:solidFill>
              </a:rPr>
              <a:t>much</a:t>
            </a:r>
            <a:r>
              <a:rPr lang="sk-SK" sz="2000" b="1" dirty="0">
                <a:solidFill>
                  <a:srgbClr val="FFC000"/>
                </a:solidFill>
              </a:rPr>
              <a:t> </a:t>
            </a:r>
            <a:r>
              <a:rPr lang="sk-SK" sz="2000" b="1" dirty="0" err="1">
                <a:solidFill>
                  <a:srgbClr val="FFC000"/>
                </a:solidFill>
              </a:rPr>
              <a:t>architecture</a:t>
            </a:r>
            <a:r>
              <a:rPr lang="sk-SK" sz="2000" b="1" dirty="0">
                <a:solidFill>
                  <a:srgbClr val="FFC000"/>
                </a:solidFill>
              </a:rPr>
              <a:t> as </a:t>
            </a:r>
            <a:r>
              <a:rPr lang="sk-SK" sz="2000" b="1" dirty="0" err="1">
                <a:solidFill>
                  <a:srgbClr val="FFC000"/>
                </a:solidFill>
              </a:rPr>
              <a:t>is</a:t>
            </a:r>
            <a:r>
              <a:rPr lang="sk-SK" sz="2000" b="1" dirty="0">
                <a:solidFill>
                  <a:srgbClr val="FFC000"/>
                </a:solidFill>
              </a:rPr>
              <a:t> </a:t>
            </a:r>
            <a:r>
              <a:rPr lang="sk-SK" sz="2000" b="1" dirty="0" err="1">
                <a:solidFill>
                  <a:srgbClr val="FFC000"/>
                </a:solidFill>
              </a:rPr>
              <a:t>neccessary</a:t>
            </a:r>
            <a:endParaRPr lang="sk-SK" sz="2000" b="1" dirty="0">
              <a:solidFill>
                <a:srgbClr val="FFC000"/>
              </a:solidFill>
            </a:endParaRP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08C88096-D5C5-40EF-9E2F-4FA4C8D5AD5F}"/>
              </a:ext>
            </a:extLst>
          </p:cNvPr>
          <p:cNvSpPr txBox="1"/>
          <p:nvPr/>
        </p:nvSpPr>
        <p:spPr>
          <a:xfrm>
            <a:off x="95303" y="69106"/>
            <a:ext cx="56063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>
                <a:solidFill>
                  <a:srgbClr val="FFC000"/>
                </a:solidFill>
              </a:rPr>
              <a:t>USE-CASES</a:t>
            </a:r>
            <a:r>
              <a:rPr lang="sk-SK" sz="4800" b="1" dirty="0"/>
              <a:t> </a:t>
            </a:r>
            <a:r>
              <a:rPr lang="sk-SK" sz="4800" b="1" dirty="0" err="1"/>
              <a:t>preserved</a:t>
            </a:r>
            <a:r>
              <a:rPr lang="sk-SK" sz="4800" b="1" dirty="0"/>
              <a:t> in </a:t>
            </a:r>
            <a:r>
              <a:rPr lang="sk-SK" sz="4800" b="1" dirty="0" err="1"/>
              <a:t>code</a:t>
            </a:r>
            <a:endParaRPr lang="sk-SK" sz="4800" b="1" dirty="0"/>
          </a:p>
        </p:txBody>
      </p:sp>
    </p:spTree>
    <p:extLst>
      <p:ext uri="{BB962C8B-B14F-4D97-AF65-F5344CB8AC3E}">
        <p14:creationId xmlns:p14="http://schemas.microsoft.com/office/powerpoint/2010/main" val="24382113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Use Case - Login">
            <a:extLst>
              <a:ext uri="{FF2B5EF4-FFF2-40B4-BE49-F238E27FC236}">
                <a16:creationId xmlns:a16="http://schemas.microsoft.com/office/drawing/2014/main" id="{8E8A005E-C743-A02C-4E18-542288CEE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11" y="3517533"/>
            <a:ext cx="3638838" cy="344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24B663B-386D-249B-8B50-E192E1ED5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9318" y="3068268"/>
            <a:ext cx="7429830" cy="1320800"/>
          </a:xfrm>
        </p:spPr>
        <p:txBody>
          <a:bodyPr>
            <a:noAutofit/>
          </a:bodyPr>
          <a:lstStyle/>
          <a:p>
            <a:r>
              <a:rPr lang="sk-SK" sz="4400" b="1" dirty="0" err="1">
                <a:solidFill>
                  <a:srgbClr val="FF0000"/>
                </a:solidFill>
              </a:rPr>
              <a:t>Preserving</a:t>
            </a:r>
            <a:r>
              <a:rPr lang="sk-SK" sz="4400" b="1" dirty="0">
                <a:solidFill>
                  <a:srgbClr val="FF0000"/>
                </a:solidFill>
              </a:rPr>
              <a:t> </a:t>
            </a:r>
            <a:r>
              <a:rPr lang="sk-SK" sz="4400" b="1" dirty="0" err="1">
                <a:solidFill>
                  <a:srgbClr val="FF0000"/>
                </a:solidFill>
              </a:rPr>
              <a:t>Aspects</a:t>
            </a:r>
            <a:r>
              <a:rPr lang="sk-SK" sz="4400" b="1" dirty="0">
                <a:solidFill>
                  <a:srgbClr val="FF0000"/>
                </a:solidFill>
              </a:rPr>
              <a:t> in </a:t>
            </a:r>
            <a:r>
              <a:rPr lang="sk-SK" sz="4400" b="1" dirty="0" err="1">
                <a:solidFill>
                  <a:srgbClr val="FF0000"/>
                </a:solidFill>
              </a:rPr>
              <a:t>Code</a:t>
            </a:r>
            <a:endParaRPr lang="sk-SK" sz="4400" b="1" dirty="0">
              <a:solidFill>
                <a:srgbClr val="FF0000"/>
              </a:solidFill>
            </a:endParaRP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09EAB3B5-105F-BE4B-0BF1-3385B4255E70}"/>
              </a:ext>
            </a:extLst>
          </p:cNvPr>
          <p:cNvSpPr txBox="1"/>
          <p:nvPr/>
        </p:nvSpPr>
        <p:spPr>
          <a:xfrm>
            <a:off x="398770" y="163743"/>
            <a:ext cx="1161271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b="1" dirty="0" err="1"/>
              <a:t>System</a:t>
            </a:r>
            <a:r>
              <a:rPr lang="sk-SK" sz="5400" b="1" dirty="0"/>
              <a:t> </a:t>
            </a:r>
            <a:r>
              <a:rPr lang="sk-SK" sz="5400" b="1" dirty="0" err="1"/>
              <a:t>architecture</a:t>
            </a:r>
            <a:r>
              <a:rPr lang="sk-SK" sz="5400" b="1" dirty="0"/>
              <a:t> has to </a:t>
            </a:r>
            <a:r>
              <a:rPr lang="sk-SK" sz="5400" b="1" dirty="0" err="1"/>
              <a:t>reflect</a:t>
            </a:r>
            <a:r>
              <a:rPr lang="sk-SK" sz="5400" b="1" dirty="0"/>
              <a:t> </a:t>
            </a:r>
          </a:p>
          <a:p>
            <a:r>
              <a:rPr lang="sk-SK" sz="5400" b="1" dirty="0" err="1"/>
              <a:t>the</a:t>
            </a:r>
            <a:r>
              <a:rPr lang="sk-SK" sz="5400" b="1" dirty="0"/>
              <a:t> end user </a:t>
            </a:r>
            <a:r>
              <a:rPr lang="sk-SK" sz="5400" b="1" dirty="0" err="1"/>
              <a:t>cognitive</a:t>
            </a:r>
            <a:r>
              <a:rPr lang="sk-SK" sz="5400" b="1" dirty="0"/>
              <a:t> model </a:t>
            </a:r>
            <a:r>
              <a:rPr lang="sk-SK" sz="5400" b="1" dirty="0" err="1"/>
              <a:t>being</a:t>
            </a:r>
            <a:r>
              <a:rPr lang="sk-SK" sz="5400" b="1" dirty="0"/>
              <a:t> </a:t>
            </a:r>
          </a:p>
          <a:p>
            <a:r>
              <a:rPr lang="sk-SK" sz="5400" b="1" dirty="0" err="1"/>
              <a:t>able</a:t>
            </a:r>
            <a:r>
              <a:rPr lang="sk-SK" sz="5400" b="1" dirty="0"/>
              <a:t> to </a:t>
            </a:r>
            <a:r>
              <a:rPr lang="sk-SK" sz="5400" b="1" dirty="0" err="1"/>
              <a:t>accommodate</a:t>
            </a:r>
            <a:r>
              <a:rPr lang="sk-SK" sz="5400" b="1" dirty="0"/>
              <a:t> </a:t>
            </a:r>
            <a:r>
              <a:rPr lang="sk-SK" sz="5400" b="1" dirty="0" err="1"/>
              <a:t>emerging</a:t>
            </a:r>
            <a:r>
              <a:rPr lang="sk-SK" sz="5400" b="1" dirty="0"/>
              <a:t> </a:t>
            </a:r>
            <a:r>
              <a:rPr lang="sk-SK" sz="5400" b="1" dirty="0" err="1"/>
              <a:t>use-cases</a:t>
            </a:r>
            <a:endParaRPr lang="sk-SK" sz="5400" b="1" dirty="0"/>
          </a:p>
        </p:txBody>
      </p:sp>
      <p:sp>
        <p:nvSpPr>
          <p:cNvPr id="5" name="Šípka: doprava 4">
            <a:extLst>
              <a:ext uri="{FF2B5EF4-FFF2-40B4-BE49-F238E27FC236}">
                <a16:creationId xmlns:a16="http://schemas.microsoft.com/office/drawing/2014/main" id="{3F415372-5D02-7A8B-688B-3C47E159E96E}"/>
              </a:ext>
            </a:extLst>
          </p:cNvPr>
          <p:cNvSpPr/>
          <p:nvPr/>
        </p:nvSpPr>
        <p:spPr>
          <a:xfrm>
            <a:off x="3803708" y="3003990"/>
            <a:ext cx="854015" cy="96589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302BF77B-E906-E59B-409C-7FBD5A6637E2}"/>
              </a:ext>
            </a:extLst>
          </p:cNvPr>
          <p:cNvSpPr txBox="1"/>
          <p:nvPr/>
        </p:nvSpPr>
        <p:spPr>
          <a:xfrm>
            <a:off x="3977204" y="6022347"/>
            <a:ext cx="898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Jacobson, I., Ng, P.: Aspect-Oriented Software Development with Use Cases. </a:t>
            </a:r>
            <a:endParaRPr lang="sk-SK" dirty="0"/>
          </a:p>
          <a:p>
            <a:r>
              <a:rPr lang="en-US" dirty="0"/>
              <a:t>Addison Wesley Professional (2004), ISBN 0-321-26888-1.</a:t>
            </a:r>
            <a:endParaRPr lang="sk-SK" dirty="0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DE46F1FD-5526-E718-C77E-55D4ED4C0124}"/>
              </a:ext>
            </a:extLst>
          </p:cNvPr>
          <p:cNvSpPr txBox="1"/>
          <p:nvPr/>
        </p:nvSpPr>
        <p:spPr>
          <a:xfrm>
            <a:off x="4462306" y="4653704"/>
            <a:ext cx="68135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err="1"/>
              <a:t>Use-case</a:t>
            </a:r>
            <a:r>
              <a:rPr lang="sk-SK" sz="3200" b="1" dirty="0"/>
              <a:t> modularity </a:t>
            </a:r>
            <a:r>
              <a:rPr lang="sk-SK" sz="3200" b="1" dirty="0" err="1"/>
              <a:t>problem</a:t>
            </a:r>
            <a:endParaRPr lang="sk-SK" sz="3200" b="1" dirty="0"/>
          </a:p>
        </p:txBody>
      </p:sp>
      <p:sp>
        <p:nvSpPr>
          <p:cNvPr id="9" name="Šípka: nadol 8">
            <a:extLst>
              <a:ext uri="{FF2B5EF4-FFF2-40B4-BE49-F238E27FC236}">
                <a16:creationId xmlns:a16="http://schemas.microsoft.com/office/drawing/2014/main" id="{9EB28906-8E44-36B8-94AE-2B1531F94C73}"/>
              </a:ext>
            </a:extLst>
          </p:cNvPr>
          <p:cNvSpPr/>
          <p:nvPr/>
        </p:nvSpPr>
        <p:spPr>
          <a:xfrm rot="5200325">
            <a:off x="3726102" y="4804090"/>
            <a:ext cx="473936" cy="98600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987C5D21-411B-6CC7-078B-332A4C11C51B}"/>
              </a:ext>
            </a:extLst>
          </p:cNvPr>
          <p:cNvSpPr txBox="1"/>
          <p:nvPr/>
        </p:nvSpPr>
        <p:spPr>
          <a:xfrm>
            <a:off x="4659994" y="5176443"/>
            <a:ext cx="5331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/>
              <a:t>Previously</a:t>
            </a:r>
            <a:r>
              <a:rPr lang="sk-SK" dirty="0"/>
              <a:t> </a:t>
            </a:r>
            <a:r>
              <a:rPr lang="sk-SK" dirty="0" err="1"/>
              <a:t>unsupported</a:t>
            </a:r>
            <a:r>
              <a:rPr lang="sk-SK" dirty="0"/>
              <a:t> in </a:t>
            </a:r>
            <a:r>
              <a:rPr lang="sk-SK" dirty="0" err="1"/>
              <a:t>analytical</a:t>
            </a:r>
            <a:r>
              <a:rPr lang="sk-SK" dirty="0"/>
              <a:t> </a:t>
            </a:r>
            <a:r>
              <a:rPr lang="sk-SK" dirty="0" err="1"/>
              <a:t>models</a:t>
            </a:r>
            <a:r>
              <a:rPr lang="sk-SK" dirty="0"/>
              <a:t> and in </a:t>
            </a:r>
            <a:r>
              <a:rPr lang="sk-SK" dirty="0" err="1"/>
              <a:t>implementational</a:t>
            </a:r>
            <a:r>
              <a:rPr lang="sk-SK" dirty="0"/>
              <a:t> </a:t>
            </a:r>
            <a:r>
              <a:rPr lang="sk-SK" dirty="0" err="1"/>
              <a:t>environments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917540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8E45B3BE-DD67-B3EB-E95D-ADF924ADA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229" y="2201314"/>
            <a:ext cx="5522879" cy="4365912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2033C73-D9BB-72A9-3874-11907AD24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812" y="92445"/>
            <a:ext cx="9779965" cy="1320800"/>
          </a:xfrm>
        </p:spPr>
        <p:txBody>
          <a:bodyPr>
            <a:normAutofit fontScale="90000"/>
          </a:bodyPr>
          <a:lstStyle/>
          <a:p>
            <a:r>
              <a:rPr lang="en-US" sz="6000" b="1" dirty="0"/>
              <a:t>Solution to Peer Use Cases: 						</a:t>
            </a:r>
            <a:r>
              <a:rPr lang="en-US" sz="5400" b="1" i="1" dirty="0"/>
              <a:t>Intertype Declaration</a:t>
            </a:r>
            <a:endParaRPr lang="sk-SK" sz="5400" b="1" i="1" dirty="0"/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DD25C562-E396-0C7B-90BD-15F047BDE0EE}"/>
              </a:ext>
            </a:extLst>
          </p:cNvPr>
          <p:cNvSpPr txBox="1"/>
          <p:nvPr/>
        </p:nvSpPr>
        <p:spPr>
          <a:xfrm>
            <a:off x="668925" y="1772534"/>
            <a:ext cx="95613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-we create use case slice… </a:t>
            </a:r>
          </a:p>
          <a:p>
            <a:r>
              <a:rPr lang="en-US" b="1" dirty="0">
                <a:solidFill>
                  <a:srgbClr val="FF0000"/>
                </a:solidFill>
              </a:rPr>
              <a:t>	 </a:t>
            </a:r>
            <a:r>
              <a:rPr lang="en-US" sz="2400" b="1" dirty="0">
                <a:solidFill>
                  <a:srgbClr val="FF0000"/>
                </a:solidFill>
              </a:rPr>
              <a:t>…containing only specifics for this 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	use case (Accounting the 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`					purchase in Figure)</a:t>
            </a:r>
            <a:endParaRPr lang="sk-SK" sz="2400" b="1" dirty="0">
              <a:solidFill>
                <a:srgbClr val="FF0000"/>
              </a:solidFill>
            </a:endParaRP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B8FB1F9B-ACAA-3053-9829-DCDDBEE10AED}"/>
              </a:ext>
            </a:extLst>
          </p:cNvPr>
          <p:cNvSpPr txBox="1"/>
          <p:nvPr/>
        </p:nvSpPr>
        <p:spPr>
          <a:xfrm>
            <a:off x="302982" y="6382560"/>
            <a:ext cx="8045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Zdroje</a:t>
            </a:r>
            <a:r>
              <a:rPr lang="sk-SK" dirty="0"/>
              <a:t> z </a:t>
            </a:r>
            <a:r>
              <a:rPr lang="sk-SK" b="0" i="0" u="sng" dirty="0">
                <a:effectLst/>
                <a:highlight>
                  <a:srgbClr val="FFFFFF"/>
                </a:highlight>
                <a:latin typeface="Domine"/>
                <a:hlinkClick r:id="rId3"/>
              </a:rPr>
              <a:t>Bc. Pavol </a:t>
            </a:r>
            <a:r>
              <a:rPr lang="sk-SK" b="0" i="0" u="sng" dirty="0" err="1">
                <a:effectLst/>
                <a:highlight>
                  <a:srgbClr val="FFFFFF"/>
                </a:highlight>
                <a:latin typeface="Domine"/>
                <a:hlinkClick r:id="rId3"/>
              </a:rPr>
              <a:t>Michalco</a:t>
            </a:r>
            <a:r>
              <a:rPr lang="sk-SK" b="0" i="0" u="sng" dirty="0">
                <a:effectLst/>
                <a:highlight>
                  <a:srgbClr val="FFFFFF"/>
                </a:highlight>
                <a:latin typeface="Domine"/>
                <a:hlinkClick r:id="rId3"/>
              </a:rPr>
              <a:t>: PRÍPADY POUŽITIA A TÉMY V PRÍSTUPE THEME/DOC</a:t>
            </a:r>
            <a:endParaRPr lang="sk-SK" dirty="0"/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E92372C0-5665-6E80-3882-012EC18AAD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140" y="3403750"/>
            <a:ext cx="4429743" cy="293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1949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6E41F7-4EA4-00CE-85B5-BDA8F418A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BA694AF-6568-986F-E65D-702B58C58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7883574E-E736-151D-FC97-BEAE72F5E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426700" cy="6858000"/>
          </a:xfrm>
          <a:prstGeom prst="rect">
            <a:avLst/>
          </a:prstGeom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2E9F7A00-A09F-E8C7-0CAD-2F089DC5A3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7938" y="4045781"/>
            <a:ext cx="4754062" cy="2812220"/>
          </a:xfrm>
          <a:prstGeom prst="rect">
            <a:avLst/>
          </a:prstGeom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F64EC9A0-907B-C0CD-D56A-D524B5FC9682}"/>
              </a:ext>
            </a:extLst>
          </p:cNvPr>
          <p:cNvSpPr txBox="1"/>
          <p:nvPr/>
        </p:nvSpPr>
        <p:spPr>
          <a:xfrm>
            <a:off x="7609771" y="3645113"/>
            <a:ext cx="19896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Use case:</a:t>
            </a:r>
            <a:endParaRPr lang="sk-SK" sz="3200" b="1" dirty="0"/>
          </a:p>
        </p:txBody>
      </p:sp>
    </p:spTree>
    <p:extLst>
      <p:ext uri="{BB962C8B-B14F-4D97-AF65-F5344CB8AC3E}">
        <p14:creationId xmlns:p14="http://schemas.microsoft.com/office/powerpoint/2010/main" val="2280909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C08DEA-F838-F994-4883-203CCCC29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58" y="284343"/>
            <a:ext cx="10362972" cy="1320800"/>
          </a:xfrm>
        </p:spPr>
        <p:txBody>
          <a:bodyPr>
            <a:normAutofit/>
          </a:bodyPr>
          <a:lstStyle/>
          <a:p>
            <a:r>
              <a:rPr lang="en-US" sz="6000" b="1" dirty="0"/>
              <a:t>Composition Of Components</a:t>
            </a:r>
            <a:endParaRPr lang="sk-SK" sz="6000" b="1" dirty="0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3C14D20C-6848-FD13-06A1-1540B39455F2}"/>
              </a:ext>
            </a:extLst>
          </p:cNvPr>
          <p:cNvSpPr txBox="1"/>
          <p:nvPr/>
        </p:nvSpPr>
        <p:spPr>
          <a:xfrm>
            <a:off x="560732" y="1734084"/>
            <a:ext cx="1605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SOA</a:t>
            </a:r>
            <a:endParaRPr lang="sk-SK" sz="5400" dirty="0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D5C14DB8-B025-5F56-D66D-0E3A3F3DE949}"/>
              </a:ext>
            </a:extLst>
          </p:cNvPr>
          <p:cNvSpPr txBox="1"/>
          <p:nvPr/>
        </p:nvSpPr>
        <p:spPr>
          <a:xfrm>
            <a:off x="877579" y="2555242"/>
            <a:ext cx="47192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Services are composed based on</a:t>
            </a:r>
          </a:p>
          <a:p>
            <a:r>
              <a:rPr lang="en-US" sz="3200" dirty="0"/>
              <a:t>on Loose coupling</a:t>
            </a:r>
            <a:endParaRPr lang="sk-SK" sz="3200" dirty="0"/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B624BF64-3A50-8445-D334-CD2F6559D0AC}"/>
              </a:ext>
            </a:extLst>
          </p:cNvPr>
          <p:cNvSpPr txBox="1"/>
          <p:nvPr/>
        </p:nvSpPr>
        <p:spPr>
          <a:xfrm>
            <a:off x="5760515" y="1547804"/>
            <a:ext cx="26621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Aspects</a:t>
            </a:r>
            <a:endParaRPr lang="sk-SK" sz="5400" dirty="0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14021D52-A95B-7758-0ABD-740B110759CB}"/>
              </a:ext>
            </a:extLst>
          </p:cNvPr>
          <p:cNvSpPr txBox="1"/>
          <p:nvPr/>
        </p:nvSpPr>
        <p:spPr>
          <a:xfrm>
            <a:off x="6249194" y="2471134"/>
            <a:ext cx="532068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Aspects are composed with </a:t>
            </a:r>
          </a:p>
          <a:p>
            <a:r>
              <a:rPr lang="en-US" sz="3200" dirty="0"/>
              <a:t>the rest of the code</a:t>
            </a:r>
            <a:endParaRPr lang="sk-SK" sz="3200" dirty="0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166A1AE7-E95E-69D0-86B9-363E0DAD8640}"/>
              </a:ext>
            </a:extLst>
          </p:cNvPr>
          <p:cNvSpPr txBox="1"/>
          <p:nvPr/>
        </p:nvSpPr>
        <p:spPr>
          <a:xfrm>
            <a:off x="5073967" y="4293292"/>
            <a:ext cx="4374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Microservices</a:t>
            </a:r>
            <a:endParaRPr lang="sk-SK" sz="5400" dirty="0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1A8416BE-9F32-90FC-F5BB-E52575B0B0AE}"/>
              </a:ext>
            </a:extLst>
          </p:cNvPr>
          <p:cNvSpPr txBox="1"/>
          <p:nvPr/>
        </p:nvSpPr>
        <p:spPr>
          <a:xfrm>
            <a:off x="5760515" y="5134242"/>
            <a:ext cx="56108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Using orchestrator like </a:t>
            </a:r>
          </a:p>
          <a:p>
            <a:r>
              <a:rPr lang="en-US" sz="3200" dirty="0"/>
              <a:t>Docker Swarm or Kubernetes</a:t>
            </a:r>
            <a:endParaRPr lang="sk-SK" sz="3200" dirty="0"/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EF454D81-C90D-273E-56EB-047421081AA4}"/>
              </a:ext>
            </a:extLst>
          </p:cNvPr>
          <p:cNvSpPr txBox="1"/>
          <p:nvPr/>
        </p:nvSpPr>
        <p:spPr>
          <a:xfrm>
            <a:off x="2650800" y="5242913"/>
            <a:ext cx="2938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Micro-frontend</a:t>
            </a:r>
            <a:endParaRPr lang="sk-SK" sz="3200" dirty="0"/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85EDB775-1631-E779-BABE-30C7235C592D}"/>
              </a:ext>
            </a:extLst>
          </p:cNvPr>
          <p:cNvSpPr txBox="1"/>
          <p:nvPr/>
        </p:nvSpPr>
        <p:spPr>
          <a:xfrm>
            <a:off x="7181322" y="3464134"/>
            <a:ext cx="46137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Implementational level</a:t>
            </a:r>
            <a:endParaRPr lang="sk-SK" sz="3200" b="1" dirty="0">
              <a:solidFill>
                <a:srgbClr val="FF0000"/>
              </a:solidFill>
            </a:endParaRP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07314C95-D1AA-759D-B0C9-28AE524FA709}"/>
              </a:ext>
            </a:extLst>
          </p:cNvPr>
          <p:cNvSpPr txBox="1"/>
          <p:nvPr/>
        </p:nvSpPr>
        <p:spPr>
          <a:xfrm>
            <a:off x="274368" y="4015176"/>
            <a:ext cx="37657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Architectural level</a:t>
            </a:r>
            <a:endParaRPr lang="sk-SK" sz="3200" b="1" dirty="0">
              <a:solidFill>
                <a:srgbClr val="FF0000"/>
              </a:solidFill>
            </a:endParaRP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D8A2C65F-7A3B-6B37-2CF9-F8740FFA3231}"/>
              </a:ext>
            </a:extLst>
          </p:cNvPr>
          <p:cNvSpPr txBox="1"/>
          <p:nvPr/>
        </p:nvSpPr>
        <p:spPr>
          <a:xfrm>
            <a:off x="3877628" y="6129762"/>
            <a:ext cx="37657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Architectural level</a:t>
            </a:r>
            <a:endParaRPr lang="sk-SK" sz="3200" b="1" dirty="0">
              <a:solidFill>
                <a:srgbClr val="FF0000"/>
              </a:solidFill>
            </a:endParaRPr>
          </a:p>
        </p:txBody>
      </p:sp>
      <p:sp>
        <p:nvSpPr>
          <p:cNvPr id="14" name="Šípka: obojsmerná vodorovná 13">
            <a:extLst>
              <a:ext uri="{FF2B5EF4-FFF2-40B4-BE49-F238E27FC236}">
                <a16:creationId xmlns:a16="http://schemas.microsoft.com/office/drawing/2014/main" id="{8501B2BD-4A3A-5159-5E8E-B25A5689E215}"/>
              </a:ext>
            </a:extLst>
          </p:cNvPr>
          <p:cNvSpPr/>
          <p:nvPr/>
        </p:nvSpPr>
        <p:spPr>
          <a:xfrm rot="18955512">
            <a:off x="3700193" y="3583348"/>
            <a:ext cx="2662169" cy="923330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799280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se Case 1">
            <a:extLst>
              <a:ext uri="{FF2B5EF4-FFF2-40B4-BE49-F238E27FC236}">
                <a16:creationId xmlns:a16="http://schemas.microsoft.com/office/drawing/2014/main" id="{4E86D069-0A92-136D-9EC2-1BD51282E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580" y="1610066"/>
            <a:ext cx="5905680" cy="505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se Case 2">
            <a:extLst>
              <a:ext uri="{FF2B5EF4-FFF2-40B4-BE49-F238E27FC236}">
                <a16:creationId xmlns:a16="http://schemas.microsoft.com/office/drawing/2014/main" id="{DDE58FAC-DD7D-BC81-6BD0-67BC466A3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867" y="1654447"/>
            <a:ext cx="5948553" cy="509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F4C00D3-06B0-E8AF-5C7B-4F7927266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9" y="0"/>
            <a:ext cx="15414987" cy="1320800"/>
          </a:xfrm>
        </p:spPr>
        <p:txBody>
          <a:bodyPr>
            <a:noAutofit/>
          </a:bodyPr>
          <a:lstStyle/>
          <a:p>
            <a:r>
              <a:rPr lang="en-US" sz="6000" b="1" dirty="0"/>
              <a:t>No Representation of System </a:t>
            </a:r>
            <a:br>
              <a:rPr lang="en-US" sz="6000" b="1" dirty="0"/>
            </a:br>
            <a:r>
              <a:rPr lang="en-US" sz="6000" b="1" dirty="0"/>
              <a:t>Operations In Code Using OOP</a:t>
            </a:r>
            <a:endParaRPr lang="sk-SK" sz="6000" b="1" dirty="0"/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86A8EF09-F5C7-D8D1-E7CF-0D37DA345FA9}"/>
              </a:ext>
            </a:extLst>
          </p:cNvPr>
          <p:cNvSpPr txBox="1"/>
          <p:nvPr/>
        </p:nvSpPr>
        <p:spPr>
          <a:xfrm>
            <a:off x="2313949" y="6488668"/>
            <a:ext cx="9409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https://www.sitepoint.com/dci-the-evolution-of-the-object-oriented-paradigm/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547747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C54EBB-29DB-CFF2-CDDC-4BC325708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460292B-4848-5F73-9FA8-04C28BA5A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Picture 2" descr="Use Case 1">
            <a:extLst>
              <a:ext uri="{FF2B5EF4-FFF2-40B4-BE49-F238E27FC236}">
                <a16:creationId xmlns:a16="http://schemas.microsoft.com/office/drawing/2014/main" id="{49567514-9D9B-9ACA-EC29-B3405D151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339" y="-154839"/>
            <a:ext cx="5655871" cy="4844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Use Case 1 (DCI)">
            <a:extLst>
              <a:ext uri="{FF2B5EF4-FFF2-40B4-BE49-F238E27FC236}">
                <a16:creationId xmlns:a16="http://schemas.microsoft.com/office/drawing/2014/main" id="{0CA5C0FF-7990-476C-B86D-E2B9C1D82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799" y="1947652"/>
            <a:ext cx="7256709" cy="505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445733F4-FCB5-C9A2-A29D-49FBB047FA8C}"/>
              </a:ext>
            </a:extLst>
          </p:cNvPr>
          <p:cNvSpPr txBox="1"/>
          <p:nvPr/>
        </p:nvSpPr>
        <p:spPr>
          <a:xfrm>
            <a:off x="0" y="6139983"/>
            <a:ext cx="5189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>
                <a:hlinkClick r:id="rId4"/>
              </a:rPr>
              <a:t>https://www.sitepoint.com/dci-</a:t>
            </a:r>
            <a:endParaRPr lang="en-US" dirty="0"/>
          </a:p>
          <a:p>
            <a:r>
              <a:rPr lang="en-US" dirty="0"/>
              <a:t>the-evolution-of-the-object-oriented-paradigm/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642319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418F30B-BFD8-71B4-5A3C-523790CA7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Picture 4" descr="Use Case 2">
            <a:extLst>
              <a:ext uri="{FF2B5EF4-FFF2-40B4-BE49-F238E27FC236}">
                <a16:creationId xmlns:a16="http://schemas.microsoft.com/office/drawing/2014/main" id="{8FDB1CAF-2EEF-2A52-F318-F7EC8CFB8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452" y="-299429"/>
            <a:ext cx="5513393" cy="472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Use Case 2 (DCI)">
            <a:extLst>
              <a:ext uri="{FF2B5EF4-FFF2-40B4-BE49-F238E27FC236}">
                <a16:creationId xmlns:a16="http://schemas.microsoft.com/office/drawing/2014/main" id="{9F112F21-69DD-D3E6-48FE-235BAFB6B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155" y="1756228"/>
            <a:ext cx="7550449" cy="525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C5067FE9-71A7-3AB0-9938-41F78EBE00D8}"/>
              </a:ext>
            </a:extLst>
          </p:cNvPr>
          <p:cNvSpPr txBox="1"/>
          <p:nvPr/>
        </p:nvSpPr>
        <p:spPr>
          <a:xfrm>
            <a:off x="-41452" y="6114103"/>
            <a:ext cx="5189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>
                <a:hlinkClick r:id="rId4"/>
              </a:rPr>
              <a:t>https://www.sitepoint.com/dci-</a:t>
            </a:r>
            <a:endParaRPr lang="en-US" dirty="0"/>
          </a:p>
          <a:p>
            <a:r>
              <a:rPr lang="en-US" dirty="0"/>
              <a:t>the-evolution-of-the-object-oriented-paradigm/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930556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236F2E79-2FCC-0391-0930-262549B1D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761"/>
            <a:ext cx="10313582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99F4807-9DCA-3C6F-91C2-CA1C1C493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8240" y="144087"/>
            <a:ext cx="6923760" cy="1320800"/>
          </a:xfrm>
        </p:spPr>
        <p:txBody>
          <a:bodyPr>
            <a:noAutofit/>
          </a:bodyPr>
          <a:lstStyle/>
          <a:p>
            <a:r>
              <a:rPr lang="sk-SK" sz="6000" b="1" dirty="0"/>
              <a:t>DCI – </a:t>
            </a:r>
            <a:r>
              <a:rPr lang="sk-SK" sz="6000" b="1" dirty="0" err="1"/>
              <a:t>Data</a:t>
            </a:r>
            <a:r>
              <a:rPr lang="en-US" sz="6000" b="1" dirty="0"/>
              <a:t> </a:t>
            </a:r>
            <a:r>
              <a:rPr lang="sk-SK" sz="6000" b="1" dirty="0" err="1"/>
              <a:t>Context</a:t>
            </a:r>
            <a:br>
              <a:rPr lang="en-US" sz="6000" b="1" dirty="0"/>
            </a:br>
            <a:r>
              <a:rPr lang="sk-SK" sz="6000" b="1" dirty="0"/>
              <a:t> </a:t>
            </a:r>
            <a:r>
              <a:rPr lang="en-US" sz="6000" b="1" dirty="0"/>
              <a:t>				</a:t>
            </a:r>
            <a:r>
              <a:rPr lang="sk-SK" sz="6000" b="1" dirty="0" err="1"/>
              <a:t>Interaction</a:t>
            </a:r>
            <a:endParaRPr lang="sk-SK" sz="6000" b="1" dirty="0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E862A147-2982-0C6E-DCF6-2F808731520F}"/>
              </a:ext>
            </a:extLst>
          </p:cNvPr>
          <p:cNvSpPr txBox="1"/>
          <p:nvPr/>
        </p:nvSpPr>
        <p:spPr>
          <a:xfrm>
            <a:off x="8238226" y="2053087"/>
            <a:ext cx="3367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-invented by </a:t>
            </a:r>
            <a:r>
              <a:rPr lang="sk-SK" b="0" i="0" dirty="0" err="1">
                <a:solidFill>
                  <a:srgbClr val="1F2327"/>
                </a:solidFill>
                <a:effectLst/>
                <a:latin typeface="+mj-lt"/>
              </a:rPr>
              <a:t>Trygve</a:t>
            </a:r>
            <a:r>
              <a:rPr lang="sk-SK" b="0" i="0" dirty="0">
                <a:solidFill>
                  <a:srgbClr val="1F2327"/>
                </a:solidFill>
                <a:effectLst/>
                <a:latin typeface="+mj-lt"/>
              </a:rPr>
              <a:t> </a:t>
            </a:r>
            <a:r>
              <a:rPr lang="sk-SK" b="0" i="0" dirty="0" err="1">
                <a:solidFill>
                  <a:srgbClr val="1F2327"/>
                </a:solidFill>
                <a:effectLst/>
                <a:latin typeface="+mj-lt"/>
              </a:rPr>
              <a:t>Reenskaug</a:t>
            </a:r>
            <a:endParaRPr lang="sk-SK" dirty="0">
              <a:latin typeface="+mj-lt"/>
            </a:endParaRP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CEAEB881-5B63-B4E7-6E59-55DF091981EF}"/>
              </a:ext>
            </a:extLst>
          </p:cNvPr>
          <p:cNvSpPr txBox="1"/>
          <p:nvPr/>
        </p:nvSpPr>
        <p:spPr>
          <a:xfrm>
            <a:off x="6464150" y="6416907"/>
            <a:ext cx="5727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https://poetisania.com/val/aosd/index.html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825422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64F745-59F8-6699-015A-8C2977337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9AF6775-7623-BFE4-298C-4278713C63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CB26B500-4F6F-B0FA-CF0B-522EF0A9E1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927" y="0"/>
            <a:ext cx="9070075" cy="6858000"/>
          </a:xfrm>
          <a:prstGeom prst="rect">
            <a:avLst/>
          </a:prstGeom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BEE9C084-0EF2-8571-81F3-C5F884F00323}"/>
              </a:ext>
            </a:extLst>
          </p:cNvPr>
          <p:cNvSpPr txBox="1"/>
          <p:nvPr/>
        </p:nvSpPr>
        <p:spPr>
          <a:xfrm>
            <a:off x="0" y="5226462"/>
            <a:ext cx="5727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https://poetisania.com/val/aosd/index.html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93252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61147E-C207-3AEE-A7CD-36CB0FA17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67" y="452676"/>
            <a:ext cx="2091745" cy="1320800"/>
          </a:xfrm>
        </p:spPr>
        <p:txBody>
          <a:bodyPr>
            <a:noAutofit/>
          </a:bodyPr>
          <a:lstStyle/>
          <a:p>
            <a:r>
              <a:rPr lang="en-US" sz="6000" b="1" dirty="0"/>
              <a:t>Data</a:t>
            </a:r>
            <a:endParaRPr lang="sk-SK" sz="6000" b="1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DE491DBF-FFAA-6C45-7642-FBEDDE706C56}"/>
              </a:ext>
            </a:extLst>
          </p:cNvPr>
          <p:cNvSpPr txBox="1">
            <a:spLocks/>
          </p:cNvSpPr>
          <p:nvPr/>
        </p:nvSpPr>
        <p:spPr>
          <a:xfrm>
            <a:off x="1292180" y="4564756"/>
            <a:ext cx="344896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dirty="0"/>
              <a:t>Context</a:t>
            </a:r>
            <a:endParaRPr lang="sk-SK" sz="6000" b="1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08DBF820-8ADE-E07C-E440-FE2E5580107D}"/>
              </a:ext>
            </a:extLst>
          </p:cNvPr>
          <p:cNvSpPr txBox="1">
            <a:spLocks/>
          </p:cNvSpPr>
          <p:nvPr/>
        </p:nvSpPr>
        <p:spPr>
          <a:xfrm>
            <a:off x="7484180" y="286606"/>
            <a:ext cx="4423754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dirty="0"/>
              <a:t>Interaction</a:t>
            </a:r>
            <a:endParaRPr lang="sk-SK" sz="6000" b="1" dirty="0"/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274F0D87-AFA6-60A0-FB67-3BDE00CC5179}"/>
              </a:ext>
            </a:extLst>
          </p:cNvPr>
          <p:cNvSpPr txBox="1"/>
          <p:nvPr/>
        </p:nvSpPr>
        <p:spPr>
          <a:xfrm>
            <a:off x="815262" y="1593337"/>
            <a:ext cx="53944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+mj-lt"/>
              </a:rPr>
              <a:t>- </a:t>
            </a:r>
            <a:r>
              <a:rPr lang="sk-SK" sz="3600" b="1" i="0" dirty="0">
                <a:solidFill>
                  <a:srgbClr val="1F2327"/>
                </a:solidFill>
                <a:effectLst/>
                <a:latin typeface="+mj-lt"/>
              </a:rPr>
              <a:t>”</a:t>
            </a:r>
            <a:r>
              <a:rPr lang="sk-SK" sz="3600" b="1" i="0" dirty="0" err="1">
                <a:solidFill>
                  <a:srgbClr val="1F2327"/>
                </a:solidFill>
                <a:effectLst/>
                <a:latin typeface="+mj-lt"/>
              </a:rPr>
              <a:t>What</a:t>
            </a:r>
            <a:r>
              <a:rPr lang="sk-SK" sz="3600" b="1" i="0" dirty="0">
                <a:solidFill>
                  <a:srgbClr val="1F2327"/>
                </a:solidFill>
                <a:effectLst/>
                <a:latin typeface="+mj-lt"/>
              </a:rPr>
              <a:t> </a:t>
            </a:r>
            <a:r>
              <a:rPr lang="sk-SK" sz="3600" b="1" i="0" dirty="0" err="1">
                <a:solidFill>
                  <a:srgbClr val="1F2327"/>
                </a:solidFill>
                <a:effectLst/>
                <a:latin typeface="+mj-lt"/>
              </a:rPr>
              <a:t>the</a:t>
            </a:r>
            <a:r>
              <a:rPr lang="sk-SK" sz="3600" b="1" i="0" dirty="0">
                <a:solidFill>
                  <a:srgbClr val="1F2327"/>
                </a:solidFill>
                <a:effectLst/>
                <a:latin typeface="+mj-lt"/>
              </a:rPr>
              <a:t> </a:t>
            </a:r>
            <a:r>
              <a:rPr lang="sk-SK" sz="3600" b="1" i="0" dirty="0" err="1">
                <a:solidFill>
                  <a:srgbClr val="1F2327"/>
                </a:solidFill>
                <a:effectLst/>
                <a:latin typeface="+mj-lt"/>
              </a:rPr>
              <a:t>system</a:t>
            </a:r>
            <a:r>
              <a:rPr lang="sk-SK" sz="3600" b="1" i="0" dirty="0">
                <a:solidFill>
                  <a:srgbClr val="1F2327"/>
                </a:solidFill>
                <a:effectLst/>
                <a:latin typeface="+mj-lt"/>
              </a:rPr>
              <a:t> </a:t>
            </a:r>
            <a:r>
              <a:rPr lang="sk-SK" sz="3600" b="1" i="0" dirty="0" err="1">
                <a:solidFill>
                  <a:srgbClr val="1F2327"/>
                </a:solidFill>
                <a:effectLst/>
                <a:latin typeface="+mj-lt"/>
              </a:rPr>
              <a:t>is</a:t>
            </a:r>
            <a:r>
              <a:rPr lang="sk-SK" sz="3600" b="1" i="0" dirty="0">
                <a:solidFill>
                  <a:srgbClr val="1F2327"/>
                </a:solidFill>
                <a:effectLst/>
                <a:latin typeface="+mj-lt"/>
              </a:rPr>
              <a:t>” </a:t>
            </a:r>
            <a:endParaRPr lang="sk-SK" sz="3600" b="1" dirty="0">
              <a:latin typeface="+mj-lt"/>
            </a:endParaRP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3A1CEA78-9161-3A08-FC2D-7E0B71F52520}"/>
              </a:ext>
            </a:extLst>
          </p:cNvPr>
          <p:cNvSpPr txBox="1"/>
          <p:nvPr/>
        </p:nvSpPr>
        <p:spPr>
          <a:xfrm>
            <a:off x="1605840" y="2239668"/>
            <a:ext cx="4030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-a data and associated local methods</a:t>
            </a:r>
            <a:endParaRPr lang="sk-SK" dirty="0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16FABA9E-3B87-4EBF-7FB8-7FC56E9F0C70}"/>
              </a:ext>
            </a:extLst>
          </p:cNvPr>
          <p:cNvSpPr txBox="1"/>
          <p:nvPr/>
        </p:nvSpPr>
        <p:spPr>
          <a:xfrm>
            <a:off x="4214836" y="5264663"/>
            <a:ext cx="60516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+mj-lt"/>
              </a:rPr>
              <a:t>- </a:t>
            </a:r>
            <a:r>
              <a:rPr lang="sk-SK" sz="3600" b="1" i="0" dirty="0">
                <a:solidFill>
                  <a:srgbClr val="1F2327"/>
                </a:solidFill>
                <a:effectLst/>
                <a:latin typeface="+mj-lt"/>
              </a:rPr>
              <a:t>”</a:t>
            </a:r>
            <a:r>
              <a:rPr lang="sk-SK" sz="3600" b="1" i="0" dirty="0" err="1">
                <a:solidFill>
                  <a:srgbClr val="1F2327"/>
                </a:solidFill>
                <a:effectLst/>
                <a:latin typeface="+mj-lt"/>
              </a:rPr>
              <a:t>What</a:t>
            </a:r>
            <a:r>
              <a:rPr lang="sk-SK" sz="3600" b="1" i="0" dirty="0">
                <a:solidFill>
                  <a:srgbClr val="1F2327"/>
                </a:solidFill>
                <a:effectLst/>
                <a:latin typeface="+mj-lt"/>
              </a:rPr>
              <a:t> </a:t>
            </a:r>
            <a:r>
              <a:rPr lang="sk-SK" sz="3600" b="1" i="0" dirty="0" err="1">
                <a:solidFill>
                  <a:srgbClr val="1F2327"/>
                </a:solidFill>
                <a:effectLst/>
                <a:latin typeface="+mj-lt"/>
              </a:rPr>
              <a:t>the</a:t>
            </a:r>
            <a:r>
              <a:rPr lang="sk-SK" sz="3600" b="1" i="0" dirty="0">
                <a:solidFill>
                  <a:srgbClr val="1F2327"/>
                </a:solidFill>
                <a:effectLst/>
                <a:latin typeface="+mj-lt"/>
              </a:rPr>
              <a:t> </a:t>
            </a:r>
            <a:r>
              <a:rPr lang="sk-SK" sz="3600" b="1" i="0" dirty="0" err="1">
                <a:solidFill>
                  <a:srgbClr val="1F2327"/>
                </a:solidFill>
                <a:effectLst/>
                <a:latin typeface="+mj-lt"/>
              </a:rPr>
              <a:t>system</a:t>
            </a:r>
            <a:r>
              <a:rPr lang="sk-SK" sz="3600" b="1" i="0" dirty="0">
                <a:solidFill>
                  <a:srgbClr val="1F2327"/>
                </a:solidFill>
                <a:effectLst/>
                <a:latin typeface="+mj-lt"/>
              </a:rPr>
              <a:t> </a:t>
            </a:r>
            <a:r>
              <a:rPr lang="en-US" sz="3600" b="1" i="0" dirty="0">
                <a:solidFill>
                  <a:srgbClr val="1F2327"/>
                </a:solidFill>
                <a:effectLst/>
                <a:latin typeface="+mj-lt"/>
              </a:rPr>
              <a:t>does</a:t>
            </a:r>
            <a:r>
              <a:rPr lang="sk-SK" sz="3600" b="1" i="0" dirty="0">
                <a:solidFill>
                  <a:srgbClr val="1F2327"/>
                </a:solidFill>
                <a:effectLst/>
                <a:latin typeface="+mj-lt"/>
              </a:rPr>
              <a:t>” </a:t>
            </a:r>
            <a:endParaRPr lang="sk-SK" sz="3600" b="1" dirty="0">
              <a:latin typeface="+mj-lt"/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1545CFE9-7F8A-6C20-BE7A-379138D92F27}"/>
              </a:ext>
            </a:extLst>
          </p:cNvPr>
          <p:cNvSpPr txBox="1"/>
          <p:nvPr/>
        </p:nvSpPr>
        <p:spPr>
          <a:xfrm>
            <a:off x="4682595" y="5851734"/>
            <a:ext cx="6716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-contextual behavior </a:t>
            </a:r>
            <a:r>
              <a:rPr lang="en-US" dirty="0"/>
              <a:t>- </a:t>
            </a:r>
            <a:r>
              <a:rPr lang="en-US" b="1" dirty="0">
                <a:solidFill>
                  <a:srgbClr val="FF0000"/>
                </a:solidFill>
              </a:rPr>
              <a:t>only methods which occur in use case 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B9A032D7-9BC2-3BAC-C981-BFD29F1EF173}"/>
              </a:ext>
            </a:extLst>
          </p:cNvPr>
          <p:cNvSpPr txBox="1"/>
          <p:nvPr/>
        </p:nvSpPr>
        <p:spPr>
          <a:xfrm rot="21198049">
            <a:off x="6080258" y="6309942"/>
            <a:ext cx="27801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IS CHANGING RAPIDLY</a:t>
            </a:r>
            <a:endParaRPr lang="sk-SK" sz="2000" b="1" dirty="0">
              <a:solidFill>
                <a:srgbClr val="7030A0"/>
              </a:solidFill>
            </a:endParaRPr>
          </a:p>
        </p:txBody>
      </p:sp>
      <p:sp>
        <p:nvSpPr>
          <p:cNvPr id="11" name="Šípka: obojsmerná zvislá 10">
            <a:extLst>
              <a:ext uri="{FF2B5EF4-FFF2-40B4-BE49-F238E27FC236}">
                <a16:creationId xmlns:a16="http://schemas.microsoft.com/office/drawing/2014/main" id="{25B73057-0340-B42A-A4A5-3F30400E8FF7}"/>
              </a:ext>
            </a:extLst>
          </p:cNvPr>
          <p:cNvSpPr/>
          <p:nvPr/>
        </p:nvSpPr>
        <p:spPr>
          <a:xfrm rot="20680346">
            <a:off x="912600" y="2076734"/>
            <a:ext cx="940279" cy="2539255"/>
          </a:xfrm>
          <a:prstGeom prst="up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12139FE7-0657-5FE6-CB14-32BCE8873DEA}"/>
              </a:ext>
            </a:extLst>
          </p:cNvPr>
          <p:cNvSpPr txBox="1"/>
          <p:nvPr/>
        </p:nvSpPr>
        <p:spPr>
          <a:xfrm>
            <a:off x="2221570" y="3094116"/>
            <a:ext cx="3682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SEPARATION TOWARDS </a:t>
            </a:r>
          </a:p>
          <a:p>
            <a:r>
              <a:rPr lang="en-US" sz="2400" b="1" dirty="0"/>
              <a:t>STABLE SOFTWARE</a:t>
            </a:r>
            <a:endParaRPr lang="sk-SK" sz="2400" b="1" dirty="0"/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14B280B8-F1AC-C8E6-5245-F4DE7B488508}"/>
              </a:ext>
            </a:extLst>
          </p:cNvPr>
          <p:cNvSpPr txBox="1"/>
          <p:nvPr/>
        </p:nvSpPr>
        <p:spPr>
          <a:xfrm>
            <a:off x="2540390" y="72608"/>
            <a:ext cx="2092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B0F0"/>
                </a:solidFill>
              </a:rPr>
              <a:t>DCI Class</a:t>
            </a:r>
            <a:endParaRPr lang="sk-SK" sz="3600" b="1" dirty="0">
              <a:solidFill>
                <a:srgbClr val="00B0F0"/>
              </a:solidFill>
            </a:endParaRPr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39C83B7D-A7B5-C8D4-1826-E72E470ED7D8}"/>
              </a:ext>
            </a:extLst>
          </p:cNvPr>
          <p:cNvSpPr txBox="1"/>
          <p:nvPr/>
        </p:nvSpPr>
        <p:spPr>
          <a:xfrm>
            <a:off x="124002" y="5709639"/>
            <a:ext cx="2733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B0F0"/>
                </a:solidFill>
              </a:rPr>
              <a:t>DCI Context</a:t>
            </a:r>
            <a:endParaRPr lang="sk-SK" sz="3600" b="1" dirty="0">
              <a:solidFill>
                <a:srgbClr val="00B0F0"/>
              </a:solidFill>
            </a:endParaRP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53C3E77B-D1A4-8909-1FA2-FFE7BDAE3C23}"/>
              </a:ext>
            </a:extLst>
          </p:cNvPr>
          <p:cNvSpPr txBox="1"/>
          <p:nvPr/>
        </p:nvSpPr>
        <p:spPr>
          <a:xfrm>
            <a:off x="787504" y="6339877"/>
            <a:ext cx="5211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-expresses only communication between objects</a:t>
            </a:r>
            <a:endParaRPr lang="sk-SK" dirty="0"/>
          </a:p>
        </p:txBody>
      </p:sp>
      <p:sp>
        <p:nvSpPr>
          <p:cNvPr id="16" name="BlokTextu 15">
            <a:extLst>
              <a:ext uri="{FF2B5EF4-FFF2-40B4-BE49-F238E27FC236}">
                <a16:creationId xmlns:a16="http://schemas.microsoft.com/office/drawing/2014/main" id="{7E9FF586-0393-7283-B64D-9295A3193B9D}"/>
              </a:ext>
            </a:extLst>
          </p:cNvPr>
          <p:cNvSpPr txBox="1"/>
          <p:nvPr/>
        </p:nvSpPr>
        <p:spPr>
          <a:xfrm>
            <a:off x="3016665" y="627379"/>
            <a:ext cx="38908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-expresses exclusively </a:t>
            </a:r>
          </a:p>
          <a:p>
            <a:r>
              <a:rPr lang="en-US" dirty="0"/>
              <a:t>object inner functionality</a:t>
            </a:r>
          </a:p>
          <a:p>
            <a:r>
              <a:rPr lang="en-US" dirty="0"/>
              <a:t> (not concerning neighbor objects)</a:t>
            </a:r>
            <a:endParaRPr lang="sk-SK" dirty="0"/>
          </a:p>
        </p:txBody>
      </p:sp>
      <p:sp>
        <p:nvSpPr>
          <p:cNvPr id="17" name="BlokTextu 16">
            <a:extLst>
              <a:ext uri="{FF2B5EF4-FFF2-40B4-BE49-F238E27FC236}">
                <a16:creationId xmlns:a16="http://schemas.microsoft.com/office/drawing/2014/main" id="{2D94AC34-505B-18A3-9EAE-441D19037FF0}"/>
              </a:ext>
            </a:extLst>
          </p:cNvPr>
          <p:cNvSpPr txBox="1"/>
          <p:nvPr/>
        </p:nvSpPr>
        <p:spPr>
          <a:xfrm>
            <a:off x="6366766" y="4265550"/>
            <a:ext cx="57070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-which values are assigned to particular entities</a:t>
            </a:r>
            <a:endParaRPr lang="sk-SK" sz="2000" dirty="0"/>
          </a:p>
        </p:txBody>
      </p:sp>
      <p:sp>
        <p:nvSpPr>
          <p:cNvPr id="18" name="BlokTextu 17">
            <a:extLst>
              <a:ext uri="{FF2B5EF4-FFF2-40B4-BE49-F238E27FC236}">
                <a16:creationId xmlns:a16="http://schemas.microsoft.com/office/drawing/2014/main" id="{1DACCCF5-A0AC-A779-B550-0F845972876E}"/>
              </a:ext>
            </a:extLst>
          </p:cNvPr>
          <p:cNvSpPr txBox="1"/>
          <p:nvPr/>
        </p:nvSpPr>
        <p:spPr>
          <a:xfrm>
            <a:off x="5915475" y="3248009"/>
            <a:ext cx="4376519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Source code matches 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the runtime </a:t>
            </a:r>
          </a:p>
          <a:p>
            <a:endParaRPr lang="sk-SK" dirty="0"/>
          </a:p>
        </p:txBody>
      </p:sp>
      <p:sp>
        <p:nvSpPr>
          <p:cNvPr id="19" name="BlokTextu 18">
            <a:extLst>
              <a:ext uri="{FF2B5EF4-FFF2-40B4-BE49-F238E27FC236}">
                <a16:creationId xmlns:a16="http://schemas.microsoft.com/office/drawing/2014/main" id="{05D12105-304E-8117-43BC-F0957279D935}"/>
              </a:ext>
            </a:extLst>
          </p:cNvPr>
          <p:cNvSpPr txBox="1"/>
          <p:nvPr/>
        </p:nvSpPr>
        <p:spPr>
          <a:xfrm>
            <a:off x="7820579" y="4655653"/>
            <a:ext cx="40719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/>
              <a:t>=&gt; Observable from the context</a:t>
            </a:r>
            <a:endParaRPr lang="sk-SK" sz="2000" b="1" i="1" dirty="0"/>
          </a:p>
        </p:txBody>
      </p:sp>
      <p:sp>
        <p:nvSpPr>
          <p:cNvPr id="20" name="Šípka: doľava 19">
            <a:extLst>
              <a:ext uri="{FF2B5EF4-FFF2-40B4-BE49-F238E27FC236}">
                <a16:creationId xmlns:a16="http://schemas.microsoft.com/office/drawing/2014/main" id="{10699F28-4C3A-F952-A86C-DDEAF1D711AE}"/>
              </a:ext>
            </a:extLst>
          </p:cNvPr>
          <p:cNvSpPr/>
          <p:nvPr/>
        </p:nvSpPr>
        <p:spPr>
          <a:xfrm rot="6998809">
            <a:off x="6171827" y="4684474"/>
            <a:ext cx="642438" cy="604985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2" name="BlokTextu 21">
            <a:extLst>
              <a:ext uri="{FF2B5EF4-FFF2-40B4-BE49-F238E27FC236}">
                <a16:creationId xmlns:a16="http://schemas.microsoft.com/office/drawing/2014/main" id="{61FBEF3E-03E7-F936-7945-6AB94AD88FA0}"/>
              </a:ext>
            </a:extLst>
          </p:cNvPr>
          <p:cNvSpPr txBox="1"/>
          <p:nvPr/>
        </p:nvSpPr>
        <p:spPr>
          <a:xfrm rot="21198049">
            <a:off x="9373025" y="6112975"/>
            <a:ext cx="17700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FOCUS</a:t>
            </a:r>
            <a:endParaRPr lang="sk-SK" sz="4000" b="1" dirty="0">
              <a:solidFill>
                <a:srgbClr val="FF0000"/>
              </a:solidFill>
            </a:endParaRPr>
          </a:p>
        </p:txBody>
      </p:sp>
      <p:sp>
        <p:nvSpPr>
          <p:cNvPr id="23" name="BlokTextu 22">
            <a:extLst>
              <a:ext uri="{FF2B5EF4-FFF2-40B4-BE49-F238E27FC236}">
                <a16:creationId xmlns:a16="http://schemas.microsoft.com/office/drawing/2014/main" id="{0660795D-2097-4F08-11DB-6E91C75D2F2E}"/>
              </a:ext>
            </a:extLst>
          </p:cNvPr>
          <p:cNvSpPr txBox="1"/>
          <p:nvPr/>
        </p:nvSpPr>
        <p:spPr>
          <a:xfrm>
            <a:off x="7612501" y="1615178"/>
            <a:ext cx="25234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LOCALITY</a:t>
            </a:r>
            <a:endParaRPr lang="sk-SK" sz="4000" b="1" dirty="0">
              <a:solidFill>
                <a:srgbClr val="FF0000"/>
              </a:solidFill>
            </a:endParaRPr>
          </a:p>
        </p:txBody>
      </p:sp>
      <p:sp>
        <p:nvSpPr>
          <p:cNvPr id="24" name="BlokTextu 23">
            <a:extLst>
              <a:ext uri="{FF2B5EF4-FFF2-40B4-BE49-F238E27FC236}">
                <a16:creationId xmlns:a16="http://schemas.microsoft.com/office/drawing/2014/main" id="{CCFB3480-DD91-C3AD-F0E6-7275A1D2C6BC}"/>
              </a:ext>
            </a:extLst>
          </p:cNvPr>
          <p:cNvSpPr txBox="1"/>
          <p:nvPr/>
        </p:nvSpPr>
        <p:spPr>
          <a:xfrm>
            <a:off x="8729860" y="2162736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-each use case in </a:t>
            </a:r>
          </a:p>
          <a:p>
            <a:r>
              <a:rPr lang="en-US" sz="2400" dirty="0"/>
              <a:t>	separate file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113091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id="{3F605593-6B40-6A1E-0AA8-D9B3404EB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157" y="0"/>
            <a:ext cx="7267349" cy="6858000"/>
          </a:xfrm>
          <a:prstGeom prst="rect">
            <a:avLst/>
          </a:prstGeom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A27D4BC8-49D1-E8E9-F25B-9A50D4BD28FA}"/>
              </a:ext>
            </a:extLst>
          </p:cNvPr>
          <p:cNvSpPr txBox="1"/>
          <p:nvPr/>
        </p:nvSpPr>
        <p:spPr>
          <a:xfrm>
            <a:off x="5546784" y="6419097"/>
            <a:ext cx="5727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https://poetisania.com/val/aosd/index.html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1961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C656B8-E62E-41D1-BC72-753CD88D9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9D341BE-DA7D-5648-9DA8-C488DFE17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F4A93DCC-02E4-AD9C-0596-C1E7631B5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478" y="0"/>
            <a:ext cx="9094169" cy="6858000"/>
          </a:xfrm>
          <a:prstGeom prst="rect">
            <a:avLst/>
          </a:prstGeom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F8953A36-1EE2-B915-70E8-2095686DF154}"/>
              </a:ext>
            </a:extLst>
          </p:cNvPr>
          <p:cNvSpPr txBox="1"/>
          <p:nvPr/>
        </p:nvSpPr>
        <p:spPr>
          <a:xfrm>
            <a:off x="4626247" y="4860321"/>
            <a:ext cx="5727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https://poetisania.com/val/aosd/index.html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643603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6FFC645A-90EC-A417-9145-36FA264A7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329" y="201011"/>
            <a:ext cx="7951953" cy="1320800"/>
          </a:xfrm>
        </p:spPr>
        <p:txBody>
          <a:bodyPr>
            <a:noAutofit/>
          </a:bodyPr>
          <a:lstStyle/>
          <a:p>
            <a:r>
              <a:rPr lang="sk-SK" sz="6000" b="1" dirty="0" err="1"/>
              <a:t>Aspect-Oriented</a:t>
            </a:r>
            <a:r>
              <a:rPr lang="sk-SK" sz="6000" b="1" dirty="0"/>
              <a:t> Change </a:t>
            </a:r>
            <a:r>
              <a:rPr lang="sk-SK" sz="6000" b="1" dirty="0" err="1"/>
              <a:t>Realization</a:t>
            </a:r>
            <a:r>
              <a:rPr lang="sk-SK" sz="6000" b="1" dirty="0"/>
              <a:t> 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D4378F66-DE4D-E7C1-0208-BC3910B4404C}"/>
              </a:ext>
            </a:extLst>
          </p:cNvPr>
          <p:cNvSpPr txBox="1"/>
          <p:nvPr/>
        </p:nvSpPr>
        <p:spPr>
          <a:xfrm>
            <a:off x="697105" y="2298710"/>
            <a:ext cx="111436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400" b="1" dirty="0"/>
              <a:t>CHANGE AS CROSSCUTTING REQUIREMENS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5A1008E9-FF70-9ED8-C434-EDA2A930672C}"/>
              </a:ext>
            </a:extLst>
          </p:cNvPr>
          <p:cNvSpPr txBox="1"/>
          <p:nvPr/>
        </p:nvSpPr>
        <p:spPr>
          <a:xfrm>
            <a:off x="654917" y="4251515"/>
            <a:ext cx="6432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-</a:t>
            </a:r>
            <a:r>
              <a:rPr lang="sk-SK" dirty="0" err="1"/>
              <a:t>initiated</a:t>
            </a:r>
            <a:r>
              <a:rPr lang="sk-SK" dirty="0"/>
              <a:t> by a change </a:t>
            </a:r>
            <a:r>
              <a:rPr lang="sk-SK" dirty="0" err="1"/>
              <a:t>request</a:t>
            </a:r>
            <a:r>
              <a:rPr lang="sk-SK" dirty="0"/>
              <a:t> </a:t>
            </a:r>
            <a:r>
              <a:rPr lang="sk-SK" dirty="0" err="1"/>
              <a:t>made</a:t>
            </a:r>
            <a:r>
              <a:rPr lang="sk-SK" dirty="0"/>
              <a:t> by </a:t>
            </a:r>
            <a:r>
              <a:rPr lang="sk-SK" dirty="0" err="1"/>
              <a:t>stakeholder</a:t>
            </a:r>
            <a:r>
              <a:rPr lang="sk-SK" dirty="0"/>
              <a:t> </a:t>
            </a:r>
            <a:r>
              <a:rPr lang="en-US" dirty="0"/>
              <a:t>(user,…)</a:t>
            </a:r>
            <a:endParaRPr lang="sk-SK" dirty="0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750FD873-98EB-7AA6-D8AC-3E5910A6F0E5}"/>
              </a:ext>
            </a:extLst>
          </p:cNvPr>
          <p:cNvSpPr txBox="1"/>
          <p:nvPr/>
        </p:nvSpPr>
        <p:spPr>
          <a:xfrm>
            <a:off x="0" y="3328185"/>
            <a:ext cx="25410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Change</a:t>
            </a:r>
            <a:endParaRPr lang="sk-SK" sz="5400" b="1" dirty="0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327EF10B-8460-999D-358C-B56B795B9F5D}"/>
              </a:ext>
            </a:extLst>
          </p:cNvPr>
          <p:cNvSpPr txBox="1"/>
          <p:nvPr/>
        </p:nvSpPr>
        <p:spPr>
          <a:xfrm>
            <a:off x="403253" y="4620847"/>
            <a:ext cx="52261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Change request</a:t>
            </a:r>
            <a:endParaRPr lang="sk-SK" sz="5400" b="1" dirty="0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F095E6C8-96E4-6FAE-9A7E-31EB4862353A}"/>
              </a:ext>
            </a:extLst>
          </p:cNvPr>
          <p:cNvSpPr txBox="1"/>
          <p:nvPr/>
        </p:nvSpPr>
        <p:spPr>
          <a:xfrm>
            <a:off x="936790" y="5500048"/>
            <a:ext cx="69813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-</a:t>
            </a:r>
            <a:r>
              <a:rPr lang="en-US" dirty="0"/>
              <a:t>usually focused on changes to be realized</a:t>
            </a:r>
          </a:p>
          <a:p>
            <a:r>
              <a:rPr lang="en-US" dirty="0"/>
              <a:t>-containing even interrelated requirements</a:t>
            </a:r>
          </a:p>
          <a:p>
            <a:r>
              <a:rPr lang="en-US" dirty="0"/>
              <a:t>	- has to be split into individual changes, their generalization </a:t>
            </a:r>
          </a:p>
          <a:p>
            <a:r>
              <a:rPr lang="en-US" dirty="0"/>
              <a:t>	and aggregation according to particular domain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522800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>
            <a:extLst>
              <a:ext uri="{FF2B5EF4-FFF2-40B4-BE49-F238E27FC236}">
                <a16:creationId xmlns:a16="http://schemas.microsoft.com/office/drawing/2014/main" id="{0AD115BF-8AF7-4E58-19C2-BB54CF1E7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83" y="2444503"/>
            <a:ext cx="5808207" cy="3951832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F687454-D023-8F20-1319-A9A023D75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883" y="169026"/>
            <a:ext cx="8596668" cy="1320800"/>
          </a:xfrm>
        </p:spPr>
        <p:txBody>
          <a:bodyPr>
            <a:noAutofit/>
          </a:bodyPr>
          <a:lstStyle/>
          <a:p>
            <a:r>
              <a:rPr lang="en-US" sz="6000" b="1" dirty="0"/>
              <a:t>Domain Specific Changes</a:t>
            </a:r>
            <a:endParaRPr lang="sk-SK" sz="6000" b="1" dirty="0"/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F783A709-105D-A9E7-38FE-DEC2F03AE0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47944" y="0"/>
            <a:ext cx="4953907" cy="6911413"/>
          </a:xfr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8F59C8A3-FC16-FF53-6973-BC18B1C1489C}"/>
              </a:ext>
            </a:extLst>
          </p:cNvPr>
          <p:cNvSpPr txBox="1"/>
          <p:nvPr/>
        </p:nvSpPr>
        <p:spPr>
          <a:xfrm>
            <a:off x="3841186" y="1473641"/>
            <a:ext cx="33096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-returning another SMTP    Server instead of original one</a:t>
            </a:r>
          </a:p>
          <a:p>
            <a:r>
              <a:rPr lang="en-US" dirty="0"/>
              <a:t>using Cuckoo’s egg pattern</a:t>
            </a:r>
            <a:endParaRPr lang="sk-SK" dirty="0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59D3F395-32BE-1C23-CF9D-AE14AC96828E}"/>
              </a:ext>
            </a:extLst>
          </p:cNvPr>
          <p:cNvSpPr txBox="1"/>
          <p:nvPr/>
        </p:nvSpPr>
        <p:spPr>
          <a:xfrm>
            <a:off x="1292903" y="5586364"/>
            <a:ext cx="63846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sk-SK" b="1" i="0" dirty="0" err="1">
                <a:solidFill>
                  <a:srgbClr val="212529"/>
                </a:solidFill>
                <a:effectLst/>
                <a:latin typeface="Domine"/>
              </a:rPr>
              <a:t>Aspect-Oriented</a:t>
            </a:r>
            <a:r>
              <a:rPr lang="sk-SK" b="1" i="0" dirty="0">
                <a:solidFill>
                  <a:srgbClr val="212529"/>
                </a:solidFill>
                <a:effectLst/>
                <a:latin typeface="Domine"/>
              </a:rPr>
              <a:t> Change </a:t>
            </a:r>
            <a:r>
              <a:rPr lang="sk-SK" b="1" i="0" dirty="0" err="1">
                <a:solidFill>
                  <a:srgbClr val="212529"/>
                </a:solidFill>
                <a:effectLst/>
                <a:latin typeface="Domine"/>
              </a:rPr>
              <a:t>Realizations</a:t>
            </a:r>
            <a:r>
              <a:rPr lang="sk-SK" b="1" i="0" dirty="0">
                <a:solidFill>
                  <a:srgbClr val="212529"/>
                </a:solidFill>
                <a:effectLst/>
                <a:latin typeface="Domine"/>
              </a:rPr>
              <a:t> and </a:t>
            </a:r>
            <a:r>
              <a:rPr lang="sk-SK" b="1" i="0" dirty="0" err="1">
                <a:solidFill>
                  <a:srgbClr val="212529"/>
                </a:solidFill>
                <a:effectLst/>
                <a:latin typeface="Domine"/>
              </a:rPr>
              <a:t>Their</a:t>
            </a:r>
            <a:r>
              <a:rPr lang="sk-SK" b="1" i="0" dirty="0"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lang="sk-SK" b="1" i="0" dirty="0" err="1">
                <a:solidFill>
                  <a:srgbClr val="212529"/>
                </a:solidFill>
                <a:effectLst/>
                <a:latin typeface="Domine"/>
              </a:rPr>
              <a:t>Interaction</a:t>
            </a:r>
            <a:r>
              <a:rPr lang="sk-SK" b="0" i="0" dirty="0">
                <a:solidFill>
                  <a:srgbClr val="212529"/>
                </a:solidFill>
                <a:effectLst/>
                <a:latin typeface="Domine"/>
              </a:rPr>
              <a:t> </a:t>
            </a:r>
            <a:r>
              <a:rPr lang="sk-SK" b="0" i="0" u="sng" dirty="0" err="1">
                <a:effectLst/>
                <a:latin typeface="Domine"/>
                <a:hlinkClick r:id="rId4"/>
              </a:rPr>
              <a:t>Article</a:t>
            </a:r>
            <a:r>
              <a:rPr lang="sk-SK" b="0" i="0" dirty="0">
                <a:solidFill>
                  <a:srgbClr val="212529"/>
                </a:solidFill>
                <a:effectLst/>
                <a:latin typeface="Domine"/>
              </a:rPr>
              <a:t> 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V.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Vranić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, R.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Menkyna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, M.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Bebjak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, and P.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Dolog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.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Aspect-Oriented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 Change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Realizations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 and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Their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Interaction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. e-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Informatica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 Software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Engineering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Journal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, 3(1):43-58, 2009</a:t>
            </a:r>
            <a:endParaRPr lang="sk-SK" dirty="0"/>
          </a:p>
        </p:txBody>
      </p:sp>
      <p:sp>
        <p:nvSpPr>
          <p:cNvPr id="9" name="Šípka: doľava 8">
            <a:extLst>
              <a:ext uri="{FF2B5EF4-FFF2-40B4-BE49-F238E27FC236}">
                <a16:creationId xmlns:a16="http://schemas.microsoft.com/office/drawing/2014/main" id="{644BC386-B26A-9757-22B2-8724F26A8A63}"/>
              </a:ext>
            </a:extLst>
          </p:cNvPr>
          <p:cNvSpPr/>
          <p:nvPr/>
        </p:nvSpPr>
        <p:spPr>
          <a:xfrm rot="20573385">
            <a:off x="4930479" y="3050764"/>
            <a:ext cx="1909154" cy="1108202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CDE18CAF-3444-768A-D293-96ACE61F3EB1}"/>
              </a:ext>
            </a:extLst>
          </p:cNvPr>
          <p:cNvSpPr txBox="1"/>
          <p:nvPr/>
        </p:nvSpPr>
        <p:spPr>
          <a:xfrm>
            <a:off x="5010049" y="4355442"/>
            <a:ext cx="21250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Generalization to </a:t>
            </a:r>
          </a:p>
          <a:p>
            <a:r>
              <a:rPr lang="en-US" b="1" dirty="0">
                <a:solidFill>
                  <a:srgbClr val="FF0000"/>
                </a:solidFill>
              </a:rPr>
              <a:t>Class exchange </a:t>
            </a:r>
          </a:p>
          <a:p>
            <a:r>
              <a:rPr lang="en-US" b="1" dirty="0">
                <a:solidFill>
                  <a:srgbClr val="FF0000"/>
                </a:solidFill>
              </a:rPr>
              <a:t>change type</a:t>
            </a:r>
            <a:endParaRPr lang="sk-SK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671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B74357-CAEF-9000-6DB0-79F8D0CC9E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9056EF-E38D-D681-6C20-78B66CA07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168" y="307676"/>
            <a:ext cx="8596668" cy="1320800"/>
          </a:xfrm>
        </p:spPr>
        <p:txBody>
          <a:bodyPr>
            <a:normAutofit/>
          </a:bodyPr>
          <a:lstStyle/>
          <a:p>
            <a:r>
              <a:rPr lang="sk-SK" sz="6600" b="1" dirty="0" err="1"/>
              <a:t>Domain</a:t>
            </a:r>
            <a:r>
              <a:rPr lang="sk-SK" sz="6600" b="1" dirty="0"/>
              <a:t> </a:t>
            </a:r>
            <a:r>
              <a:rPr lang="sk-SK" sz="6600" b="1" dirty="0" err="1"/>
              <a:t>Knowledge</a:t>
            </a:r>
            <a:endParaRPr lang="sk-SK" sz="66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5D92EA1-F0CC-1A25-70EB-E5EEF9EA2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5636" y="1479986"/>
            <a:ext cx="10802826" cy="14616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4000" dirty="0" err="1"/>
              <a:t>Timeless</a:t>
            </a:r>
            <a:r>
              <a:rPr lang="sk-SK" sz="4000" dirty="0"/>
              <a:t> </a:t>
            </a:r>
            <a:r>
              <a:rPr lang="sk-SK" sz="4000" dirty="0" err="1"/>
              <a:t>compression</a:t>
            </a:r>
            <a:r>
              <a:rPr lang="sk-SK" sz="4000" dirty="0"/>
              <a:t> of </a:t>
            </a:r>
            <a:r>
              <a:rPr lang="sk-SK" sz="4000" dirty="0" err="1"/>
              <a:t>mental</a:t>
            </a:r>
            <a:r>
              <a:rPr lang="sk-SK" sz="4000" dirty="0"/>
              <a:t> </a:t>
            </a:r>
            <a:r>
              <a:rPr lang="sk-SK" sz="4000" dirty="0" err="1"/>
              <a:t>models</a:t>
            </a:r>
            <a:r>
              <a:rPr lang="sk-SK" sz="4000" dirty="0"/>
              <a:t> of end </a:t>
            </a:r>
            <a:r>
              <a:rPr lang="sk-SK" sz="4000" dirty="0" err="1"/>
              <a:t>users</a:t>
            </a:r>
            <a:r>
              <a:rPr lang="sk-SK" sz="4000" dirty="0"/>
              <a:t> and </a:t>
            </a:r>
            <a:r>
              <a:rPr lang="sk-SK" sz="4000" dirty="0" err="1"/>
              <a:t>other</a:t>
            </a:r>
            <a:r>
              <a:rPr lang="sk-SK" sz="4000" dirty="0"/>
              <a:t> </a:t>
            </a:r>
            <a:r>
              <a:rPr lang="sk-SK" sz="4000" dirty="0" err="1"/>
              <a:t>stakeholders</a:t>
            </a:r>
            <a:endParaRPr lang="sk-SK" sz="4000" dirty="0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E5AC71BB-4A40-1198-E870-63C0496571DA}"/>
              </a:ext>
            </a:extLst>
          </p:cNvPr>
          <p:cNvSpPr txBox="1"/>
          <p:nvPr/>
        </p:nvSpPr>
        <p:spPr>
          <a:xfrm>
            <a:off x="715992" y="2941607"/>
            <a:ext cx="789190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dirty="0" err="1"/>
              <a:t>Mental</a:t>
            </a:r>
            <a:r>
              <a:rPr lang="sk-SK" sz="3200" dirty="0"/>
              <a:t> </a:t>
            </a:r>
            <a:r>
              <a:rPr lang="sk-SK" sz="3200" dirty="0" err="1"/>
              <a:t>models</a:t>
            </a:r>
            <a:r>
              <a:rPr lang="sk-SK" sz="3200" dirty="0"/>
              <a:t> </a:t>
            </a:r>
            <a:r>
              <a:rPr lang="sk-SK" sz="3200" dirty="0" err="1"/>
              <a:t>whose</a:t>
            </a:r>
            <a:r>
              <a:rPr lang="sk-SK" sz="3200" dirty="0"/>
              <a:t> </a:t>
            </a:r>
            <a:r>
              <a:rPr lang="sk-SK" sz="3200" dirty="0" err="1"/>
              <a:t>patterns</a:t>
            </a:r>
            <a:r>
              <a:rPr lang="sk-SK" sz="3200" dirty="0"/>
              <a:t> are </a:t>
            </a:r>
            <a:r>
              <a:rPr lang="sk-SK" sz="3200" dirty="0" err="1"/>
              <a:t>tacidly</a:t>
            </a:r>
            <a:endParaRPr lang="sk-SK" sz="3200" dirty="0"/>
          </a:p>
          <a:p>
            <a:r>
              <a:rPr lang="sk-SK" sz="3200" dirty="0"/>
              <a:t> </a:t>
            </a:r>
            <a:r>
              <a:rPr lang="sk-SK" sz="3200" dirty="0" err="1"/>
              <a:t>driven</a:t>
            </a:r>
            <a:r>
              <a:rPr lang="sk-SK" sz="3200" dirty="0"/>
              <a:t> by </a:t>
            </a:r>
            <a:r>
              <a:rPr lang="sk-SK" sz="3200" dirty="0" err="1"/>
              <a:t>commonality</a:t>
            </a:r>
            <a:r>
              <a:rPr lang="sk-SK" sz="3200" dirty="0"/>
              <a:t> and </a:t>
            </a:r>
            <a:r>
              <a:rPr lang="sk-SK" sz="3200" dirty="0" err="1"/>
              <a:t>variation</a:t>
            </a:r>
            <a:endParaRPr lang="sk-SK" sz="3200" dirty="0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C856FFB0-DA80-D709-E7CA-15537C25A1B5}"/>
              </a:ext>
            </a:extLst>
          </p:cNvPr>
          <p:cNvSpPr txBox="1"/>
          <p:nvPr/>
        </p:nvSpPr>
        <p:spPr>
          <a:xfrm>
            <a:off x="4511616" y="4072499"/>
            <a:ext cx="73919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>
                <a:latin typeface="+mj-lt"/>
              </a:rPr>
              <a:t>Source</a:t>
            </a:r>
            <a:r>
              <a:rPr lang="sk-SK" dirty="0">
                <a:latin typeface="+mj-lt"/>
              </a:rPr>
              <a:t>: 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James O.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Coplien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 and Gertrud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j-lt"/>
              </a:rPr>
              <a:t>Bjrnvig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. 2010. </a:t>
            </a:r>
            <a:endParaRPr lang="sk-SK" b="0" i="0" dirty="0">
              <a:solidFill>
                <a:srgbClr val="333333"/>
              </a:solidFill>
              <a:effectLst/>
              <a:latin typeface="+mj-lt"/>
            </a:endParaRPr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Lean Architecture: for Agile Software Development. Wiley Publishing.</a:t>
            </a:r>
            <a:endParaRPr lang="sk-SK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264163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9B84F277-BE37-34AA-0A2F-C04D1147F7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093" t="2464" r="33127" b="52448"/>
          <a:stretch/>
        </p:blipFill>
        <p:spPr>
          <a:xfrm>
            <a:off x="5449462" y="978230"/>
            <a:ext cx="6742538" cy="593641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6E98008-007E-B8FE-B271-0B15A3270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062" y="132619"/>
            <a:ext cx="10198479" cy="1320800"/>
          </a:xfrm>
        </p:spPr>
        <p:txBody>
          <a:bodyPr>
            <a:noAutofit/>
          </a:bodyPr>
          <a:lstStyle/>
          <a:p>
            <a:r>
              <a:rPr lang="en-US" sz="6000" b="1" dirty="0"/>
              <a:t>Catalog of Change Types</a:t>
            </a:r>
            <a:endParaRPr lang="sk-SK" sz="6000" b="1" dirty="0"/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06784828-B9FB-D08C-E8A4-2B45232408A9}"/>
              </a:ext>
            </a:extLst>
          </p:cNvPr>
          <p:cNvSpPr txBox="1"/>
          <p:nvPr/>
        </p:nvSpPr>
        <p:spPr>
          <a:xfrm>
            <a:off x="514401" y="5302698"/>
            <a:ext cx="50979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sk-SK" b="1" i="0" dirty="0" err="1">
                <a:solidFill>
                  <a:srgbClr val="212529"/>
                </a:solidFill>
                <a:effectLst/>
                <a:latin typeface="Domine"/>
              </a:rPr>
              <a:t>Aspect-Oriented</a:t>
            </a:r>
            <a:r>
              <a:rPr lang="sk-SK" b="1" i="0" dirty="0">
                <a:solidFill>
                  <a:srgbClr val="212529"/>
                </a:solidFill>
                <a:effectLst/>
                <a:latin typeface="Domine"/>
              </a:rPr>
              <a:t> Change </a:t>
            </a:r>
            <a:r>
              <a:rPr lang="sk-SK" b="1" i="0" dirty="0" err="1">
                <a:solidFill>
                  <a:srgbClr val="212529"/>
                </a:solidFill>
                <a:effectLst/>
                <a:latin typeface="Domine"/>
              </a:rPr>
              <a:t>Realizations</a:t>
            </a:r>
            <a:r>
              <a:rPr lang="sk-SK" b="1" i="0" dirty="0">
                <a:solidFill>
                  <a:srgbClr val="212529"/>
                </a:solidFill>
                <a:effectLst/>
                <a:latin typeface="Domine"/>
              </a:rPr>
              <a:t> and </a:t>
            </a:r>
            <a:r>
              <a:rPr lang="sk-SK" b="1" i="0" dirty="0" err="1">
                <a:solidFill>
                  <a:srgbClr val="212529"/>
                </a:solidFill>
                <a:effectLst/>
                <a:latin typeface="Domine"/>
              </a:rPr>
              <a:t>Their</a:t>
            </a:r>
            <a:r>
              <a:rPr lang="sk-SK" b="1" i="0" dirty="0"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lang="sk-SK" b="1" i="0" dirty="0" err="1">
                <a:solidFill>
                  <a:srgbClr val="212529"/>
                </a:solidFill>
                <a:effectLst/>
                <a:latin typeface="Domine"/>
              </a:rPr>
              <a:t>Interaction</a:t>
            </a:r>
            <a:r>
              <a:rPr lang="sk-SK" b="0" i="0" dirty="0">
                <a:solidFill>
                  <a:srgbClr val="212529"/>
                </a:solidFill>
                <a:effectLst/>
                <a:latin typeface="Domine"/>
              </a:rPr>
              <a:t> </a:t>
            </a:r>
            <a:r>
              <a:rPr lang="sk-SK" b="0" i="0" u="sng" dirty="0" err="1">
                <a:effectLst/>
                <a:latin typeface="Domine"/>
                <a:hlinkClick r:id="rId3"/>
              </a:rPr>
              <a:t>Article</a:t>
            </a:r>
            <a:r>
              <a:rPr lang="sk-SK" b="0" i="0" dirty="0">
                <a:solidFill>
                  <a:srgbClr val="212529"/>
                </a:solidFill>
                <a:effectLst/>
                <a:latin typeface="Domine"/>
              </a:rPr>
              <a:t> 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V.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Vranić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, R.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Menkyna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, M.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Bebjak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, and P.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Dolog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.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Aspect-Oriented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 Change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Realizations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 and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Their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Interaction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. e-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Informatica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 Software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Engineering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Journal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, 3(1):43-58, 2009</a:t>
            </a:r>
            <a:endParaRPr lang="sk-SK" dirty="0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ED7F73E2-4DD1-5E62-3D82-555A6D65DA55}"/>
              </a:ext>
            </a:extLst>
          </p:cNvPr>
          <p:cNvSpPr txBox="1"/>
          <p:nvPr/>
        </p:nvSpPr>
        <p:spPr>
          <a:xfrm>
            <a:off x="890124" y="1151397"/>
            <a:ext cx="5952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-to </a:t>
            </a:r>
            <a:r>
              <a:rPr lang="sk-SK" dirty="0" err="1"/>
              <a:t>provide</a:t>
            </a:r>
            <a:r>
              <a:rPr lang="sk-SK" dirty="0"/>
              <a:t> developer </a:t>
            </a:r>
            <a:r>
              <a:rPr lang="sk-SK" dirty="0" err="1"/>
              <a:t>hints</a:t>
            </a:r>
            <a:r>
              <a:rPr lang="sk-SK" dirty="0"/>
              <a:t> </a:t>
            </a:r>
            <a:r>
              <a:rPr lang="sk-SK" dirty="0" err="1"/>
              <a:t>about</a:t>
            </a:r>
            <a:r>
              <a:rPr lang="sk-SK" dirty="0"/>
              <a:t> </a:t>
            </a:r>
            <a:r>
              <a:rPr lang="sk-SK" dirty="0" err="1"/>
              <a:t>incorporated</a:t>
            </a:r>
            <a:r>
              <a:rPr lang="sk-SK" dirty="0"/>
              <a:t> </a:t>
            </a:r>
            <a:r>
              <a:rPr lang="sk-SK" dirty="0" err="1"/>
              <a:t>changes</a:t>
            </a:r>
            <a:endParaRPr lang="sk-SK" dirty="0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3BD72915-A3E1-494A-14F0-2780E20017F4}"/>
              </a:ext>
            </a:extLst>
          </p:cNvPr>
          <p:cNvSpPr txBox="1"/>
          <p:nvPr/>
        </p:nvSpPr>
        <p:spPr>
          <a:xfrm>
            <a:off x="514401" y="1702756"/>
            <a:ext cx="62190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/>
              <a:t>MAINTAINING CATALOG OF CHANGES</a:t>
            </a:r>
          </a:p>
        </p:txBody>
      </p:sp>
      <p:pic>
        <p:nvPicPr>
          <p:cNvPr id="15" name="Obrázok 14">
            <a:extLst>
              <a:ext uri="{FF2B5EF4-FFF2-40B4-BE49-F238E27FC236}">
                <a16:creationId xmlns:a16="http://schemas.microsoft.com/office/drawing/2014/main" id="{B052A873-03C0-C658-5477-4107E118E4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3906" y="2535316"/>
            <a:ext cx="24193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9880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C874CB-EE7E-FC4D-9E1C-822DF26BFD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>
            <a:extLst>
              <a:ext uri="{FF2B5EF4-FFF2-40B4-BE49-F238E27FC236}">
                <a16:creationId xmlns:a16="http://schemas.microsoft.com/office/drawing/2014/main" id="{DD28FC73-0F88-C278-61E3-21C93932A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44" y="2069091"/>
            <a:ext cx="4872617" cy="331526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937C497-4EE2-3D36-8121-CDB8C65CD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44" y="15553"/>
            <a:ext cx="8596668" cy="1320800"/>
          </a:xfrm>
        </p:spPr>
        <p:txBody>
          <a:bodyPr>
            <a:noAutofit/>
          </a:bodyPr>
          <a:lstStyle/>
          <a:p>
            <a:r>
              <a:rPr lang="en-US" sz="6000" b="1" dirty="0"/>
              <a:t>Domain Specific Changes</a:t>
            </a:r>
            <a:endParaRPr lang="sk-SK" sz="6000" b="1" dirty="0"/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7C4FB124-2BFD-5937-4188-3CD62AC293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953455" y="0"/>
            <a:ext cx="4238545" cy="5913380"/>
          </a:xfrm>
        </p:spPr>
      </p:pic>
      <p:sp>
        <p:nvSpPr>
          <p:cNvPr id="11" name="Obdĺžnik 10">
            <a:extLst>
              <a:ext uri="{FF2B5EF4-FFF2-40B4-BE49-F238E27FC236}">
                <a16:creationId xmlns:a16="http://schemas.microsoft.com/office/drawing/2014/main" id="{1E100023-2E82-23DD-868E-5098F9357737}"/>
              </a:ext>
            </a:extLst>
          </p:cNvPr>
          <p:cNvSpPr/>
          <p:nvPr/>
        </p:nvSpPr>
        <p:spPr>
          <a:xfrm>
            <a:off x="6179829" y="5695471"/>
            <a:ext cx="6012171" cy="116253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AD404536-E21D-EEA4-DC35-7A81E3956900}"/>
              </a:ext>
            </a:extLst>
          </p:cNvPr>
          <p:cNvSpPr txBox="1"/>
          <p:nvPr/>
        </p:nvSpPr>
        <p:spPr>
          <a:xfrm>
            <a:off x="4065630" y="1110126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-returning another SMTP    Server </a:t>
            </a:r>
          </a:p>
          <a:p>
            <a:r>
              <a:rPr lang="en-US" dirty="0"/>
              <a:t>instead of original one using Cuckoo’s</a:t>
            </a:r>
          </a:p>
          <a:p>
            <a:r>
              <a:rPr lang="en-US" dirty="0"/>
              <a:t>egg pattern</a:t>
            </a:r>
            <a:endParaRPr lang="sk-SK" dirty="0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0E82B48F-2C16-89EF-55E1-87D53841C8C4}"/>
              </a:ext>
            </a:extLst>
          </p:cNvPr>
          <p:cNvSpPr txBox="1"/>
          <p:nvPr/>
        </p:nvSpPr>
        <p:spPr>
          <a:xfrm>
            <a:off x="6245629" y="5333213"/>
            <a:ext cx="6096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sk-SK" b="1" i="0" dirty="0" err="1">
                <a:solidFill>
                  <a:srgbClr val="212529"/>
                </a:solidFill>
                <a:effectLst/>
                <a:latin typeface="Domine"/>
              </a:rPr>
              <a:t>Aspect-Oriented</a:t>
            </a:r>
            <a:r>
              <a:rPr lang="sk-SK" b="1" i="0" dirty="0">
                <a:solidFill>
                  <a:srgbClr val="212529"/>
                </a:solidFill>
                <a:effectLst/>
                <a:latin typeface="Domine"/>
              </a:rPr>
              <a:t> Change </a:t>
            </a:r>
            <a:r>
              <a:rPr lang="sk-SK" b="1" i="0" dirty="0" err="1">
                <a:solidFill>
                  <a:srgbClr val="212529"/>
                </a:solidFill>
                <a:effectLst/>
                <a:latin typeface="Domine"/>
              </a:rPr>
              <a:t>Realizations</a:t>
            </a:r>
            <a:r>
              <a:rPr lang="sk-SK" b="1" i="0" dirty="0">
                <a:solidFill>
                  <a:srgbClr val="212529"/>
                </a:solidFill>
                <a:effectLst/>
                <a:latin typeface="Domine"/>
              </a:rPr>
              <a:t> and </a:t>
            </a:r>
            <a:r>
              <a:rPr lang="sk-SK" b="1" i="0" dirty="0" err="1">
                <a:solidFill>
                  <a:srgbClr val="212529"/>
                </a:solidFill>
                <a:effectLst/>
                <a:latin typeface="Domine"/>
              </a:rPr>
              <a:t>Their</a:t>
            </a:r>
            <a:r>
              <a:rPr lang="sk-SK" b="1" i="0" dirty="0"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lang="sk-SK" b="1" i="0" dirty="0" err="1">
                <a:solidFill>
                  <a:srgbClr val="212529"/>
                </a:solidFill>
                <a:effectLst/>
                <a:latin typeface="Domine"/>
              </a:rPr>
              <a:t>Interaction</a:t>
            </a:r>
            <a:r>
              <a:rPr lang="sk-SK" b="0" i="0" dirty="0">
                <a:solidFill>
                  <a:srgbClr val="212529"/>
                </a:solidFill>
                <a:effectLst/>
                <a:latin typeface="Domine"/>
              </a:rPr>
              <a:t> </a:t>
            </a:r>
            <a:r>
              <a:rPr lang="sk-SK" b="0" i="0" u="sng" dirty="0" err="1">
                <a:effectLst/>
                <a:latin typeface="Domine"/>
                <a:hlinkClick r:id="rId4"/>
              </a:rPr>
              <a:t>Article</a:t>
            </a:r>
            <a:r>
              <a:rPr lang="sk-SK" b="0" i="0" dirty="0">
                <a:solidFill>
                  <a:srgbClr val="212529"/>
                </a:solidFill>
                <a:effectLst/>
                <a:latin typeface="Domine"/>
              </a:rPr>
              <a:t> 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V.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Vranić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, R.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Menkyna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, M.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Bebjak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, and P.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Dolog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.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Aspect-Oriented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 Change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Realizations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 and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Their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Interaction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. e-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Informatica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 Software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Engineering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Journal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, 3(1):43-58, 2009</a:t>
            </a:r>
            <a:endParaRPr lang="sk-SK" dirty="0"/>
          </a:p>
        </p:txBody>
      </p:sp>
      <p:sp>
        <p:nvSpPr>
          <p:cNvPr id="9" name="Šípka: doľava 8">
            <a:extLst>
              <a:ext uri="{FF2B5EF4-FFF2-40B4-BE49-F238E27FC236}">
                <a16:creationId xmlns:a16="http://schemas.microsoft.com/office/drawing/2014/main" id="{DD25FD74-EE79-D253-0D00-1E5EC629C5C7}"/>
              </a:ext>
            </a:extLst>
          </p:cNvPr>
          <p:cNvSpPr/>
          <p:nvPr/>
        </p:nvSpPr>
        <p:spPr>
          <a:xfrm rot="21140566">
            <a:off x="3921610" y="3797528"/>
            <a:ext cx="3992418" cy="679043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EF5A0D55-01A7-8108-F13F-BE371FEBE1B3}"/>
              </a:ext>
            </a:extLst>
          </p:cNvPr>
          <p:cNvSpPr txBox="1"/>
          <p:nvPr/>
        </p:nvSpPr>
        <p:spPr>
          <a:xfrm>
            <a:off x="4562193" y="3020075"/>
            <a:ext cx="2932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Generalization to Class exchange change type</a:t>
            </a:r>
            <a:endParaRPr lang="sk-SK" b="1" dirty="0">
              <a:solidFill>
                <a:srgbClr val="FF0000"/>
              </a:solidFill>
            </a:endParaRP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7AB81522-D70A-A0C2-5C9F-CC2FB0F2DD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879" y="4716314"/>
            <a:ext cx="5441950" cy="204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4150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id="{BC631C35-09EC-83A7-6114-7E3E8CE9E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36" y="1934037"/>
            <a:ext cx="11622327" cy="4923963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A71A75F-41A2-D07D-5C7B-182A30B94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530" y="0"/>
            <a:ext cx="8596668" cy="1320800"/>
          </a:xfrm>
        </p:spPr>
        <p:txBody>
          <a:bodyPr>
            <a:noAutofit/>
          </a:bodyPr>
          <a:lstStyle/>
          <a:p>
            <a:r>
              <a:rPr lang="en-US" sz="6000" b="1" dirty="0"/>
              <a:t>Applying Changes: Example</a:t>
            </a:r>
            <a:endParaRPr lang="sk-SK" sz="6000" b="1" dirty="0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162BBB50-F122-EAA6-6E2C-BAC3CE0259A9}"/>
              </a:ext>
            </a:extLst>
          </p:cNvPr>
          <p:cNvSpPr txBox="1"/>
          <p:nvPr/>
        </p:nvSpPr>
        <p:spPr>
          <a:xfrm>
            <a:off x="4803992" y="351304"/>
            <a:ext cx="595066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6000" b="1" dirty="0"/>
              <a:t>CHANGE </a:t>
            </a:r>
          </a:p>
          <a:p>
            <a:pPr algn="r"/>
            <a:r>
              <a:rPr lang="en-US" sz="6000" b="1" dirty="0"/>
              <a:t>REQUIREMENTS:</a:t>
            </a:r>
            <a:endParaRPr lang="sk-SK" sz="6000" b="1" dirty="0"/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F91F7087-B186-9605-F44A-B62E595D1D92}"/>
              </a:ext>
            </a:extLst>
          </p:cNvPr>
          <p:cNvSpPr txBox="1"/>
          <p:nvPr/>
        </p:nvSpPr>
        <p:spPr>
          <a:xfrm>
            <a:off x="633624" y="6340415"/>
            <a:ext cx="4014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https://poetisania.com/val/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757313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id="{64F4880F-A1A9-6B80-F8A9-CF7734A3474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518"/>
          <a:stretch/>
        </p:blipFill>
        <p:spPr>
          <a:xfrm>
            <a:off x="1678402" y="2201662"/>
            <a:ext cx="8835196" cy="4495802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29127F7-0B6D-B336-858B-B6AF5E74B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492" y="160536"/>
            <a:ext cx="10481897" cy="1320800"/>
          </a:xfrm>
        </p:spPr>
        <p:txBody>
          <a:bodyPr>
            <a:noAutofit/>
          </a:bodyPr>
          <a:lstStyle/>
          <a:p>
            <a:r>
              <a:rPr lang="en-US" sz="6000" b="1" dirty="0"/>
              <a:t>1. Identification of Themes in Change Request</a:t>
            </a:r>
            <a:endParaRPr lang="sk-SK" sz="6000" b="1" dirty="0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502EBD9B-DBA5-0E22-7D06-478F6E9E7913}"/>
              </a:ext>
            </a:extLst>
          </p:cNvPr>
          <p:cNvSpPr txBox="1"/>
          <p:nvPr/>
        </p:nvSpPr>
        <p:spPr>
          <a:xfrm>
            <a:off x="633624" y="6340415"/>
            <a:ext cx="4014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https://poetisania.com/val/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663724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D109CEE1-55E0-0311-6CF1-311430CEF15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119"/>
          <a:stretch/>
        </p:blipFill>
        <p:spPr>
          <a:xfrm>
            <a:off x="1985818" y="1491450"/>
            <a:ext cx="10071940" cy="5126174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85E51133-B4DC-7A58-BC23-944FD1940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247" y="197962"/>
            <a:ext cx="10481897" cy="1320800"/>
          </a:xfrm>
        </p:spPr>
        <p:txBody>
          <a:bodyPr>
            <a:noAutofit/>
          </a:bodyPr>
          <a:lstStyle/>
          <a:p>
            <a:r>
              <a:rPr lang="en-US" sz="6000" b="1" dirty="0"/>
              <a:t>2. Determining Crosscutting 																Theme</a:t>
            </a:r>
            <a:endParaRPr lang="sk-SK" sz="6000" b="1" dirty="0"/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DEFF9CC2-C97B-72DC-6137-61C940A11E62}"/>
              </a:ext>
            </a:extLst>
          </p:cNvPr>
          <p:cNvSpPr txBox="1"/>
          <p:nvPr/>
        </p:nvSpPr>
        <p:spPr>
          <a:xfrm>
            <a:off x="633624" y="6340415"/>
            <a:ext cx="4014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https://poetisania.com/val/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298202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id="{9343697B-2C4D-F415-54B1-993A0C29F38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7107"/>
          <a:stretch/>
        </p:blipFill>
        <p:spPr>
          <a:xfrm>
            <a:off x="1104583" y="2898475"/>
            <a:ext cx="10816010" cy="3554082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E5E8A82-88A0-5B7F-72CE-A94D3D8B0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662" y="156238"/>
            <a:ext cx="11140855" cy="1320800"/>
          </a:xfrm>
        </p:spPr>
        <p:txBody>
          <a:bodyPr>
            <a:noAutofit/>
          </a:bodyPr>
          <a:lstStyle/>
          <a:p>
            <a:r>
              <a:rPr lang="en-US" sz="6000" b="1" dirty="0"/>
              <a:t>3. Observing Corresponding Specification Change Type in Catalog</a:t>
            </a:r>
            <a:endParaRPr lang="sk-SK" sz="6000" b="1" dirty="0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94CBA1AA-EC99-3846-B8F2-CFB3E64D1346}"/>
              </a:ext>
            </a:extLst>
          </p:cNvPr>
          <p:cNvSpPr txBox="1"/>
          <p:nvPr/>
        </p:nvSpPr>
        <p:spPr>
          <a:xfrm>
            <a:off x="4505468" y="6452557"/>
            <a:ext cx="4014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https://poetisania.com/val/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584360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C659B9-9380-6249-A880-E4BC4C054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B9E720D-1690-D1E9-0EF0-F99A48652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B01B4CDA-1306-F15B-507E-914EE180029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403"/>
          <a:stretch/>
        </p:blipFill>
        <p:spPr>
          <a:xfrm>
            <a:off x="293299" y="150962"/>
            <a:ext cx="9158414" cy="6707177"/>
          </a:xfrm>
          <a:prstGeom prst="rect">
            <a:avLst/>
          </a:prstGeom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31049FDC-940F-61E5-1664-DDB81D4B26C7}"/>
              </a:ext>
            </a:extLst>
          </p:cNvPr>
          <p:cNvSpPr txBox="1"/>
          <p:nvPr/>
        </p:nvSpPr>
        <p:spPr>
          <a:xfrm>
            <a:off x="8017835" y="6488668"/>
            <a:ext cx="4014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https://poetisania.com/val/</a:t>
            </a:r>
            <a:endParaRPr lang="sk-SK" dirty="0"/>
          </a:p>
        </p:txBody>
      </p:sp>
      <p:sp>
        <p:nvSpPr>
          <p:cNvPr id="6" name="Šípka: nadol 5">
            <a:extLst>
              <a:ext uri="{FF2B5EF4-FFF2-40B4-BE49-F238E27FC236}">
                <a16:creationId xmlns:a16="http://schemas.microsoft.com/office/drawing/2014/main" id="{CA05DADE-03D3-E067-438D-2EF16E3CE3DE}"/>
              </a:ext>
            </a:extLst>
          </p:cNvPr>
          <p:cNvSpPr/>
          <p:nvPr/>
        </p:nvSpPr>
        <p:spPr>
          <a:xfrm rot="601513">
            <a:off x="6249998" y="2214673"/>
            <a:ext cx="1587260" cy="116058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Šípka: nadol 6">
            <a:extLst>
              <a:ext uri="{FF2B5EF4-FFF2-40B4-BE49-F238E27FC236}">
                <a16:creationId xmlns:a16="http://schemas.microsoft.com/office/drawing/2014/main" id="{35E9495D-84BE-E2FB-C3B5-46E496E3DED4}"/>
              </a:ext>
            </a:extLst>
          </p:cNvPr>
          <p:cNvSpPr/>
          <p:nvPr/>
        </p:nvSpPr>
        <p:spPr>
          <a:xfrm>
            <a:off x="1770013" y="2188460"/>
            <a:ext cx="1587260" cy="124054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419505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A0287D-62A9-73ED-0198-DF73410EA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053" y="221411"/>
            <a:ext cx="10942447" cy="1320800"/>
          </a:xfrm>
        </p:spPr>
        <p:txBody>
          <a:bodyPr>
            <a:noAutofit/>
          </a:bodyPr>
          <a:lstStyle/>
          <a:p>
            <a:r>
              <a:rPr lang="en-US" sz="6000" b="1" dirty="0"/>
              <a:t>Finding Matching Realization Change in Catalog</a:t>
            </a:r>
            <a:endParaRPr lang="sk-SK" sz="6000" b="1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08DED910-D985-97CC-E173-21ACA3022A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5409"/>
          <a:stretch/>
        </p:blipFill>
        <p:spPr>
          <a:xfrm>
            <a:off x="194011" y="2434965"/>
            <a:ext cx="11803978" cy="4295955"/>
          </a:xfrm>
          <a:prstGeom prst="rect">
            <a:avLst/>
          </a:prstGeom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405E0663-5061-7CCB-387E-394D04190EA1}"/>
              </a:ext>
            </a:extLst>
          </p:cNvPr>
          <p:cNvSpPr txBox="1"/>
          <p:nvPr/>
        </p:nvSpPr>
        <p:spPr>
          <a:xfrm>
            <a:off x="849862" y="6206312"/>
            <a:ext cx="4014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https://poetisania.com/val/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635387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>
            <a:extLst>
              <a:ext uri="{FF2B5EF4-FFF2-40B4-BE49-F238E27FC236}">
                <a16:creationId xmlns:a16="http://schemas.microsoft.com/office/drawing/2014/main" id="{80E1A8CF-9B36-0F63-44FC-FA0FCCCB94B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008" t="42138" r="15855"/>
          <a:stretch/>
        </p:blipFill>
        <p:spPr>
          <a:xfrm>
            <a:off x="7188679" y="3028374"/>
            <a:ext cx="4767533" cy="3729702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60A6E186-5FE7-1716-0CE4-E4F19FB9005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8931"/>
          <a:stretch/>
        </p:blipFill>
        <p:spPr>
          <a:xfrm>
            <a:off x="138022" y="99924"/>
            <a:ext cx="8393502" cy="2857661"/>
          </a:xfrm>
          <a:prstGeom prst="rect">
            <a:avLst/>
          </a:prstGeom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48EB5DFB-45E1-D06E-3798-C8DE7B7B25E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1069"/>
          <a:stretch/>
        </p:blipFill>
        <p:spPr>
          <a:xfrm>
            <a:off x="1061049" y="3568773"/>
            <a:ext cx="5538158" cy="3189303"/>
          </a:xfrm>
          <a:prstGeom prst="rect">
            <a:avLst/>
          </a:prstGeom>
        </p:spPr>
      </p:pic>
      <p:sp>
        <p:nvSpPr>
          <p:cNvPr id="9" name="Šípka: doprava 8">
            <a:extLst>
              <a:ext uri="{FF2B5EF4-FFF2-40B4-BE49-F238E27FC236}">
                <a16:creationId xmlns:a16="http://schemas.microsoft.com/office/drawing/2014/main" id="{F91BBB86-404D-AEBA-BAE9-00C56546884E}"/>
              </a:ext>
            </a:extLst>
          </p:cNvPr>
          <p:cNvSpPr/>
          <p:nvPr/>
        </p:nvSpPr>
        <p:spPr>
          <a:xfrm rot="3500753">
            <a:off x="1826751" y="2648506"/>
            <a:ext cx="943154" cy="100016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Šípka: doprava 9">
            <a:extLst>
              <a:ext uri="{FF2B5EF4-FFF2-40B4-BE49-F238E27FC236}">
                <a16:creationId xmlns:a16="http://schemas.microsoft.com/office/drawing/2014/main" id="{7C9615BF-9445-6E33-AB38-ADFD8FC9BEC9}"/>
              </a:ext>
            </a:extLst>
          </p:cNvPr>
          <p:cNvSpPr/>
          <p:nvPr/>
        </p:nvSpPr>
        <p:spPr>
          <a:xfrm rot="3065585">
            <a:off x="6442009" y="2665694"/>
            <a:ext cx="943154" cy="100016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466870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A52BF8-CE37-121B-6198-776112411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018" y="105949"/>
            <a:ext cx="8596668" cy="1320800"/>
          </a:xfrm>
        </p:spPr>
        <p:txBody>
          <a:bodyPr>
            <a:normAutofit/>
          </a:bodyPr>
          <a:lstStyle/>
          <a:p>
            <a:r>
              <a:rPr lang="en-US" sz="6000" b="1" dirty="0"/>
              <a:t>Applying Change Type</a:t>
            </a:r>
            <a:endParaRPr lang="sk-SK" sz="6000" b="1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DC6F9DFF-7C58-885A-6D30-DB59B9BE3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053" y="2195541"/>
            <a:ext cx="7427014" cy="3409121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6A5DFA84-4413-4FE9-46FD-ED594E5C81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9843" y="91487"/>
            <a:ext cx="2419350" cy="1905000"/>
          </a:xfrm>
          <a:prstGeom prst="rect">
            <a:avLst/>
          </a:prstGeom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067B11D8-37EE-CB65-A858-55217A2FAE8E}"/>
              </a:ext>
            </a:extLst>
          </p:cNvPr>
          <p:cNvSpPr txBox="1"/>
          <p:nvPr/>
        </p:nvSpPr>
        <p:spPr>
          <a:xfrm>
            <a:off x="287631" y="6123136"/>
            <a:ext cx="12069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sk-SK" b="1" i="0" dirty="0" err="1">
                <a:solidFill>
                  <a:srgbClr val="212529"/>
                </a:solidFill>
                <a:effectLst/>
                <a:latin typeface="Domine"/>
              </a:rPr>
              <a:t>Aspect-Oriented</a:t>
            </a:r>
            <a:r>
              <a:rPr lang="sk-SK" b="1" i="0" dirty="0">
                <a:solidFill>
                  <a:srgbClr val="212529"/>
                </a:solidFill>
                <a:effectLst/>
                <a:latin typeface="Domine"/>
              </a:rPr>
              <a:t> Change </a:t>
            </a:r>
            <a:r>
              <a:rPr lang="sk-SK" b="1" i="0" dirty="0" err="1">
                <a:solidFill>
                  <a:srgbClr val="212529"/>
                </a:solidFill>
                <a:effectLst/>
                <a:latin typeface="Domine"/>
              </a:rPr>
              <a:t>Realizations</a:t>
            </a:r>
            <a:r>
              <a:rPr lang="sk-SK" b="1" i="0" dirty="0">
                <a:solidFill>
                  <a:srgbClr val="212529"/>
                </a:solidFill>
                <a:effectLst/>
                <a:latin typeface="Domine"/>
              </a:rPr>
              <a:t> and </a:t>
            </a:r>
            <a:r>
              <a:rPr lang="sk-SK" b="1" i="0" dirty="0" err="1">
                <a:solidFill>
                  <a:srgbClr val="212529"/>
                </a:solidFill>
                <a:effectLst/>
                <a:latin typeface="Domine"/>
              </a:rPr>
              <a:t>Their</a:t>
            </a:r>
            <a:r>
              <a:rPr lang="sk-SK" b="1" i="0" dirty="0"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lang="sk-SK" b="1" i="0" dirty="0" err="1">
                <a:solidFill>
                  <a:srgbClr val="212529"/>
                </a:solidFill>
                <a:effectLst/>
                <a:latin typeface="Domine"/>
              </a:rPr>
              <a:t>Interaction</a:t>
            </a:r>
            <a:r>
              <a:rPr lang="sk-SK" b="0" i="0" dirty="0">
                <a:solidFill>
                  <a:srgbClr val="212529"/>
                </a:solidFill>
                <a:effectLst/>
                <a:latin typeface="Domine"/>
              </a:rPr>
              <a:t> </a:t>
            </a:r>
            <a:r>
              <a:rPr lang="sk-SK" b="0" i="0" u="sng" dirty="0" err="1">
                <a:effectLst/>
                <a:latin typeface="Domine"/>
                <a:hlinkClick r:id="rId4"/>
              </a:rPr>
              <a:t>Article</a:t>
            </a:r>
            <a:r>
              <a:rPr lang="sk-SK" b="0" i="0" dirty="0">
                <a:solidFill>
                  <a:srgbClr val="212529"/>
                </a:solidFill>
                <a:effectLst/>
                <a:latin typeface="Domine"/>
              </a:rPr>
              <a:t> 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V.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Vranić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, R.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Menkyna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, M.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Bebjak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, and P.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Dolog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.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Aspect-Oriented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 Change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Realizations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 and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Their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Interaction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. e-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Informatica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 Software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Engineering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Journal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, 3(1):43-58, 2009</a:t>
            </a:r>
            <a:endParaRPr lang="sk-SK" dirty="0"/>
          </a:p>
        </p:txBody>
      </p:sp>
      <p:sp>
        <p:nvSpPr>
          <p:cNvPr id="8" name="Šípka: doprava 7">
            <a:extLst>
              <a:ext uri="{FF2B5EF4-FFF2-40B4-BE49-F238E27FC236}">
                <a16:creationId xmlns:a16="http://schemas.microsoft.com/office/drawing/2014/main" id="{68138F85-E23D-1B40-5F24-472F0E3C4BAA}"/>
              </a:ext>
            </a:extLst>
          </p:cNvPr>
          <p:cNvSpPr/>
          <p:nvPr/>
        </p:nvSpPr>
        <p:spPr>
          <a:xfrm rot="11363893">
            <a:off x="7615304" y="4694465"/>
            <a:ext cx="947057" cy="49802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56E42D35-E0C9-183B-A30A-BCA89967DD5A}"/>
              </a:ext>
            </a:extLst>
          </p:cNvPr>
          <p:cNvSpPr txBox="1"/>
          <p:nvPr/>
        </p:nvSpPr>
        <p:spPr>
          <a:xfrm>
            <a:off x="8591234" y="4789235"/>
            <a:ext cx="27671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/>
              <a:t>Developer chooses </a:t>
            </a:r>
          </a:p>
          <a:p>
            <a:r>
              <a:rPr lang="en-US" b="1" dirty="0"/>
              <a:t>		change request</a:t>
            </a:r>
            <a:endParaRPr lang="sk-SK" b="1" dirty="0"/>
          </a:p>
        </p:txBody>
      </p:sp>
      <p:sp>
        <p:nvSpPr>
          <p:cNvPr id="10" name="Šípka: doprava 9">
            <a:extLst>
              <a:ext uri="{FF2B5EF4-FFF2-40B4-BE49-F238E27FC236}">
                <a16:creationId xmlns:a16="http://schemas.microsoft.com/office/drawing/2014/main" id="{962A8885-64A8-18BE-B849-D0BE4929428A}"/>
              </a:ext>
            </a:extLst>
          </p:cNvPr>
          <p:cNvSpPr/>
          <p:nvPr/>
        </p:nvSpPr>
        <p:spPr>
          <a:xfrm rot="354616">
            <a:off x="2832769" y="4002546"/>
            <a:ext cx="1840146" cy="22011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Šípka: doprava 10">
            <a:extLst>
              <a:ext uri="{FF2B5EF4-FFF2-40B4-BE49-F238E27FC236}">
                <a16:creationId xmlns:a16="http://schemas.microsoft.com/office/drawing/2014/main" id="{16C83483-661E-77F7-4E14-040CB1AA8A2C}"/>
              </a:ext>
            </a:extLst>
          </p:cNvPr>
          <p:cNvSpPr/>
          <p:nvPr/>
        </p:nvSpPr>
        <p:spPr>
          <a:xfrm rot="21155201">
            <a:off x="2801184" y="3722617"/>
            <a:ext cx="3189919" cy="18306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58F0B93A-6F6F-2D58-3F2A-1AB1F719C765}"/>
              </a:ext>
            </a:extLst>
          </p:cNvPr>
          <p:cNvSpPr txBox="1"/>
          <p:nvPr/>
        </p:nvSpPr>
        <p:spPr>
          <a:xfrm>
            <a:off x="132468" y="3809503"/>
            <a:ext cx="4046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2. </a:t>
            </a:r>
            <a:r>
              <a:rPr lang="en-US" b="1" dirty="0" err="1"/>
              <a:t>Indentifying</a:t>
            </a:r>
            <a:r>
              <a:rPr lang="en-US" b="1" dirty="0"/>
              <a:t> domain </a:t>
            </a:r>
          </a:p>
          <a:p>
            <a:r>
              <a:rPr lang="en-US" b="1" dirty="0"/>
              <a:t> specific changes (D# - D1, D2)</a:t>
            </a:r>
            <a:endParaRPr lang="sk-SK" b="1" dirty="0"/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18727E6B-7E2E-C69F-6EB0-5E4C3844C269}"/>
              </a:ext>
            </a:extLst>
          </p:cNvPr>
          <p:cNvSpPr txBox="1"/>
          <p:nvPr/>
        </p:nvSpPr>
        <p:spPr>
          <a:xfrm>
            <a:off x="6520774" y="4176579"/>
            <a:ext cx="1664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(aggregation)</a:t>
            </a:r>
            <a:endParaRPr lang="sk-SK" b="1" i="1" dirty="0">
              <a:solidFill>
                <a:srgbClr val="FF0000"/>
              </a:solidFill>
            </a:endParaRPr>
          </a:p>
        </p:txBody>
      </p:sp>
      <p:sp>
        <p:nvSpPr>
          <p:cNvPr id="14" name="Šípka: doprava 13">
            <a:extLst>
              <a:ext uri="{FF2B5EF4-FFF2-40B4-BE49-F238E27FC236}">
                <a16:creationId xmlns:a16="http://schemas.microsoft.com/office/drawing/2014/main" id="{D6792A00-E19B-72F3-4440-BCE44E9C1C2C}"/>
              </a:ext>
            </a:extLst>
          </p:cNvPr>
          <p:cNvSpPr/>
          <p:nvPr/>
        </p:nvSpPr>
        <p:spPr>
          <a:xfrm rot="2140549">
            <a:off x="2076144" y="2821126"/>
            <a:ext cx="1560217" cy="22844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Šípka: doprava 14">
            <a:extLst>
              <a:ext uri="{FF2B5EF4-FFF2-40B4-BE49-F238E27FC236}">
                <a16:creationId xmlns:a16="http://schemas.microsoft.com/office/drawing/2014/main" id="{069964FF-56E2-AA27-0EF1-41316DB68F37}"/>
              </a:ext>
            </a:extLst>
          </p:cNvPr>
          <p:cNvSpPr/>
          <p:nvPr/>
        </p:nvSpPr>
        <p:spPr>
          <a:xfrm rot="1385459">
            <a:off x="4107123" y="2185939"/>
            <a:ext cx="763385" cy="20157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BlokTextu 15">
            <a:extLst>
              <a:ext uri="{FF2B5EF4-FFF2-40B4-BE49-F238E27FC236}">
                <a16:creationId xmlns:a16="http://schemas.microsoft.com/office/drawing/2014/main" id="{37DEF661-1A8B-149C-DE77-3F6379CC76E9}"/>
              </a:ext>
            </a:extLst>
          </p:cNvPr>
          <p:cNvSpPr txBox="1"/>
          <p:nvPr/>
        </p:nvSpPr>
        <p:spPr>
          <a:xfrm>
            <a:off x="318221" y="1407498"/>
            <a:ext cx="50760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3. Searching and getting Generally applicable change types according to Domain specific types to complete it (G# - G1, G2)</a:t>
            </a:r>
            <a:endParaRPr lang="sk-SK" b="1" dirty="0"/>
          </a:p>
        </p:txBody>
      </p:sp>
      <p:sp>
        <p:nvSpPr>
          <p:cNvPr id="17" name="BlokTextu 16">
            <a:extLst>
              <a:ext uri="{FF2B5EF4-FFF2-40B4-BE49-F238E27FC236}">
                <a16:creationId xmlns:a16="http://schemas.microsoft.com/office/drawing/2014/main" id="{623B8AE9-7CD4-3508-8C7A-A1FDA74F2EB0}"/>
              </a:ext>
            </a:extLst>
          </p:cNvPr>
          <p:cNvSpPr txBox="1"/>
          <p:nvPr/>
        </p:nvSpPr>
        <p:spPr>
          <a:xfrm>
            <a:off x="97809" y="2668905"/>
            <a:ext cx="40469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4. Introducing </a:t>
            </a:r>
          </a:p>
          <a:p>
            <a:r>
              <a:rPr lang="en-US" b="1" dirty="0"/>
              <a:t>aspects as Generally </a:t>
            </a:r>
          </a:p>
          <a:p>
            <a:r>
              <a:rPr lang="en-US" b="1" dirty="0"/>
              <a:t>applicable change type</a:t>
            </a:r>
            <a:endParaRPr lang="sk-SK" b="1" dirty="0"/>
          </a:p>
        </p:txBody>
      </p:sp>
      <p:sp>
        <p:nvSpPr>
          <p:cNvPr id="18" name="Šípka: doprava 17">
            <a:extLst>
              <a:ext uri="{FF2B5EF4-FFF2-40B4-BE49-F238E27FC236}">
                <a16:creationId xmlns:a16="http://schemas.microsoft.com/office/drawing/2014/main" id="{A5AC452A-247F-46F9-B219-BBCF97D24E1C}"/>
              </a:ext>
            </a:extLst>
          </p:cNvPr>
          <p:cNvSpPr/>
          <p:nvPr/>
        </p:nvSpPr>
        <p:spPr>
          <a:xfrm rot="9488745">
            <a:off x="2383590" y="2692476"/>
            <a:ext cx="838228" cy="49802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9" name="BlokTextu 18">
            <a:extLst>
              <a:ext uri="{FF2B5EF4-FFF2-40B4-BE49-F238E27FC236}">
                <a16:creationId xmlns:a16="http://schemas.microsoft.com/office/drawing/2014/main" id="{6D5D35ED-B416-A9D8-DCBB-EEA067BE5FE7}"/>
              </a:ext>
            </a:extLst>
          </p:cNvPr>
          <p:cNvSpPr txBox="1"/>
          <p:nvPr/>
        </p:nvSpPr>
        <p:spPr>
          <a:xfrm>
            <a:off x="185018" y="4808466"/>
            <a:ext cx="40469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5. Introducing </a:t>
            </a:r>
          </a:p>
          <a:p>
            <a:r>
              <a:rPr lang="en-US" b="1" dirty="0"/>
              <a:t> aspects to complete </a:t>
            </a:r>
          </a:p>
          <a:p>
            <a:r>
              <a:rPr lang="en-US" b="1" dirty="0"/>
              <a:t>Domain specific change</a:t>
            </a:r>
            <a:endParaRPr lang="sk-SK" b="1" dirty="0"/>
          </a:p>
        </p:txBody>
      </p:sp>
      <p:sp>
        <p:nvSpPr>
          <p:cNvPr id="20" name="Šípka: doprava 19">
            <a:extLst>
              <a:ext uri="{FF2B5EF4-FFF2-40B4-BE49-F238E27FC236}">
                <a16:creationId xmlns:a16="http://schemas.microsoft.com/office/drawing/2014/main" id="{F076CD90-C006-E0C2-8E79-F1FE78E14020}"/>
              </a:ext>
            </a:extLst>
          </p:cNvPr>
          <p:cNvSpPr/>
          <p:nvPr/>
        </p:nvSpPr>
        <p:spPr>
          <a:xfrm rot="9595629">
            <a:off x="2306710" y="4746512"/>
            <a:ext cx="636935" cy="49802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1" name="BlokTextu 20">
            <a:extLst>
              <a:ext uri="{FF2B5EF4-FFF2-40B4-BE49-F238E27FC236}">
                <a16:creationId xmlns:a16="http://schemas.microsoft.com/office/drawing/2014/main" id="{1B2E6C66-DC42-47D8-44A2-D5F348D11860}"/>
              </a:ext>
            </a:extLst>
          </p:cNvPr>
          <p:cNvSpPr txBox="1"/>
          <p:nvPr/>
        </p:nvSpPr>
        <p:spPr>
          <a:xfrm>
            <a:off x="5701477" y="1208233"/>
            <a:ext cx="40469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6. Introducing Domain independent code scheme for each Generally applicable change</a:t>
            </a:r>
          </a:p>
        </p:txBody>
      </p:sp>
      <p:sp>
        <p:nvSpPr>
          <p:cNvPr id="22" name="Šípka: doprava 21">
            <a:extLst>
              <a:ext uri="{FF2B5EF4-FFF2-40B4-BE49-F238E27FC236}">
                <a16:creationId xmlns:a16="http://schemas.microsoft.com/office/drawing/2014/main" id="{167B6ED6-778B-4EA3-DE71-B625884F1A61}"/>
              </a:ext>
            </a:extLst>
          </p:cNvPr>
          <p:cNvSpPr/>
          <p:nvPr/>
        </p:nvSpPr>
        <p:spPr>
          <a:xfrm rot="2887386">
            <a:off x="8316962" y="1946529"/>
            <a:ext cx="636935" cy="49802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3" name="BlokTextu 22">
            <a:extLst>
              <a:ext uri="{FF2B5EF4-FFF2-40B4-BE49-F238E27FC236}">
                <a16:creationId xmlns:a16="http://schemas.microsoft.com/office/drawing/2014/main" id="{9CDA6975-450B-6D0C-648F-F107D9AEDD61}"/>
              </a:ext>
            </a:extLst>
          </p:cNvPr>
          <p:cNvSpPr txBox="1"/>
          <p:nvPr/>
        </p:nvSpPr>
        <p:spPr>
          <a:xfrm>
            <a:off x="9974786" y="2865824"/>
            <a:ext cx="24193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7. Incorporating adaptation in the context of Domain specific change usually as kind of refinement</a:t>
            </a:r>
          </a:p>
        </p:txBody>
      </p:sp>
      <p:sp>
        <p:nvSpPr>
          <p:cNvPr id="24" name="Šípka: doprava 23">
            <a:extLst>
              <a:ext uri="{FF2B5EF4-FFF2-40B4-BE49-F238E27FC236}">
                <a16:creationId xmlns:a16="http://schemas.microsoft.com/office/drawing/2014/main" id="{C46CFD16-2F5D-F205-C495-1D042FE028E9}"/>
              </a:ext>
            </a:extLst>
          </p:cNvPr>
          <p:cNvSpPr/>
          <p:nvPr/>
        </p:nvSpPr>
        <p:spPr>
          <a:xfrm rot="20328367">
            <a:off x="8855524" y="3234416"/>
            <a:ext cx="1154712" cy="18840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5" name="Šípka: doprava 24">
            <a:extLst>
              <a:ext uri="{FF2B5EF4-FFF2-40B4-BE49-F238E27FC236}">
                <a16:creationId xmlns:a16="http://schemas.microsoft.com/office/drawing/2014/main" id="{616DFCC2-9B32-8AB3-846A-C453AEED11C9}"/>
              </a:ext>
            </a:extLst>
          </p:cNvPr>
          <p:cNvSpPr/>
          <p:nvPr/>
        </p:nvSpPr>
        <p:spPr>
          <a:xfrm rot="18422613">
            <a:off x="9174667" y="3525328"/>
            <a:ext cx="976522" cy="1788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6" name="BlokTextu 25">
            <a:extLst>
              <a:ext uri="{FF2B5EF4-FFF2-40B4-BE49-F238E27FC236}">
                <a16:creationId xmlns:a16="http://schemas.microsoft.com/office/drawing/2014/main" id="{30494A69-BBE1-2B56-7488-0AE1AF7116F2}"/>
              </a:ext>
            </a:extLst>
          </p:cNvPr>
          <p:cNvSpPr txBox="1"/>
          <p:nvPr/>
        </p:nvSpPr>
        <p:spPr>
          <a:xfrm>
            <a:off x="4169314" y="4501509"/>
            <a:ext cx="1596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</a:rPr>
              <a:t>(association)</a:t>
            </a:r>
            <a:endParaRPr lang="sk-SK" b="1" i="1" dirty="0">
              <a:solidFill>
                <a:srgbClr val="00B050"/>
              </a:solidFill>
            </a:endParaRPr>
          </a:p>
        </p:txBody>
      </p:sp>
      <p:sp>
        <p:nvSpPr>
          <p:cNvPr id="27" name="BlokTextu 26">
            <a:extLst>
              <a:ext uri="{FF2B5EF4-FFF2-40B4-BE49-F238E27FC236}">
                <a16:creationId xmlns:a16="http://schemas.microsoft.com/office/drawing/2014/main" id="{59473C8D-7D76-0778-D5EE-62EA163C89CC}"/>
              </a:ext>
            </a:extLst>
          </p:cNvPr>
          <p:cNvSpPr txBox="1"/>
          <p:nvPr/>
        </p:nvSpPr>
        <p:spPr>
          <a:xfrm>
            <a:off x="6640521" y="3001394"/>
            <a:ext cx="1566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00B0F0"/>
                </a:solidFill>
              </a:rPr>
              <a:t>(realization)</a:t>
            </a:r>
            <a:endParaRPr lang="sk-SK" b="1" i="1" dirty="0">
              <a:solidFill>
                <a:srgbClr val="00B0F0"/>
              </a:solidFill>
            </a:endParaRPr>
          </a:p>
        </p:txBody>
      </p:sp>
      <p:sp>
        <p:nvSpPr>
          <p:cNvPr id="28" name="BlokTextu 27">
            <a:extLst>
              <a:ext uri="{FF2B5EF4-FFF2-40B4-BE49-F238E27FC236}">
                <a16:creationId xmlns:a16="http://schemas.microsoft.com/office/drawing/2014/main" id="{1540D8B9-C9AB-D578-ABC6-84F7E888B949}"/>
              </a:ext>
            </a:extLst>
          </p:cNvPr>
          <p:cNvSpPr txBox="1"/>
          <p:nvPr/>
        </p:nvSpPr>
        <p:spPr>
          <a:xfrm>
            <a:off x="3739458" y="2847376"/>
            <a:ext cx="1896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7030A0"/>
                </a:solidFill>
              </a:rPr>
              <a:t>(specialization)</a:t>
            </a:r>
            <a:endParaRPr lang="sk-SK" b="1" i="1" dirty="0">
              <a:solidFill>
                <a:srgbClr val="7030A0"/>
              </a:solidFill>
            </a:endParaRPr>
          </a:p>
        </p:txBody>
      </p:sp>
      <p:sp>
        <p:nvSpPr>
          <p:cNvPr id="29" name="BlokTextu 28">
            <a:extLst>
              <a:ext uri="{FF2B5EF4-FFF2-40B4-BE49-F238E27FC236}">
                <a16:creationId xmlns:a16="http://schemas.microsoft.com/office/drawing/2014/main" id="{1628A491-5A26-3B65-8BA1-CB4200B2BFDD}"/>
              </a:ext>
            </a:extLst>
          </p:cNvPr>
          <p:cNvSpPr txBox="1"/>
          <p:nvPr/>
        </p:nvSpPr>
        <p:spPr>
          <a:xfrm>
            <a:off x="6092528" y="2145951"/>
            <a:ext cx="1566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(realization)</a:t>
            </a:r>
            <a:endParaRPr lang="sk-SK" b="1" i="1" dirty="0"/>
          </a:p>
        </p:txBody>
      </p:sp>
    </p:spTree>
    <p:extLst>
      <p:ext uri="{BB962C8B-B14F-4D97-AF65-F5344CB8AC3E}">
        <p14:creationId xmlns:p14="http://schemas.microsoft.com/office/powerpoint/2010/main" val="1694770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A96A66-E225-ED5E-F485-05F8FFA6A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762" y="265452"/>
            <a:ext cx="8596668" cy="1320800"/>
          </a:xfrm>
        </p:spPr>
        <p:txBody>
          <a:bodyPr>
            <a:noAutofit/>
          </a:bodyPr>
          <a:lstStyle/>
          <a:p>
            <a:r>
              <a:rPr lang="sk-SK" sz="6000" b="1" dirty="0" err="1"/>
              <a:t>Introducing</a:t>
            </a:r>
            <a:r>
              <a:rPr lang="sk-SK" sz="6000" b="1" dirty="0"/>
              <a:t> Software </a:t>
            </a:r>
            <a:r>
              <a:rPr lang="sk-SK" sz="6000" b="1" dirty="0" err="1"/>
              <a:t>Product</a:t>
            </a:r>
            <a:r>
              <a:rPr lang="sk-SK" sz="6000" b="1" dirty="0"/>
              <a:t> </a:t>
            </a:r>
            <a:r>
              <a:rPr lang="sk-SK" sz="6000" b="1" dirty="0" err="1"/>
              <a:t>Lines</a:t>
            </a:r>
            <a:endParaRPr lang="sk-SK" sz="6000" b="1" dirty="0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A7D0F551-AED5-5FDB-B028-5C2BD787A97F}"/>
              </a:ext>
            </a:extLst>
          </p:cNvPr>
          <p:cNvSpPr txBox="1"/>
          <p:nvPr/>
        </p:nvSpPr>
        <p:spPr>
          <a:xfrm>
            <a:off x="479928" y="2286083"/>
            <a:ext cx="50790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dirty="0" err="1"/>
              <a:t>Evolutionary</a:t>
            </a:r>
            <a:endParaRPr lang="sk-SK" sz="5400" dirty="0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3DA14F62-C84F-0E66-3A2B-A032232A40BD}"/>
              </a:ext>
            </a:extLst>
          </p:cNvPr>
          <p:cNvSpPr txBox="1"/>
          <p:nvPr/>
        </p:nvSpPr>
        <p:spPr>
          <a:xfrm>
            <a:off x="6096000" y="2293487"/>
            <a:ext cx="50790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dirty="0" err="1"/>
              <a:t>Revolutionary</a:t>
            </a:r>
            <a:endParaRPr lang="sk-SK" sz="5400" dirty="0"/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ACB4B7C2-4262-15B5-FB68-B015ECF6C84D}"/>
              </a:ext>
            </a:extLst>
          </p:cNvPr>
          <p:cNvSpPr txBox="1"/>
          <p:nvPr/>
        </p:nvSpPr>
        <p:spPr>
          <a:xfrm>
            <a:off x="479929" y="4126456"/>
            <a:ext cx="50790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dirty="0" err="1"/>
              <a:t>Existing</a:t>
            </a:r>
            <a:r>
              <a:rPr lang="sk-SK" sz="5400" dirty="0"/>
              <a:t> Set of </a:t>
            </a:r>
            <a:r>
              <a:rPr lang="sk-SK" sz="5400" dirty="0" err="1"/>
              <a:t>Products</a:t>
            </a:r>
            <a:endParaRPr lang="sk-SK" sz="5400" dirty="0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95CA5F60-838F-3D45-84BB-FBDDF47ECCA6}"/>
              </a:ext>
            </a:extLst>
          </p:cNvPr>
          <p:cNvSpPr txBox="1"/>
          <p:nvPr/>
        </p:nvSpPr>
        <p:spPr>
          <a:xfrm>
            <a:off x="6820155" y="3990421"/>
            <a:ext cx="50790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dirty="0"/>
              <a:t>New Set of </a:t>
            </a:r>
            <a:r>
              <a:rPr lang="sk-SK" sz="5400" dirty="0" err="1"/>
              <a:t>Products</a:t>
            </a:r>
            <a:endParaRPr lang="sk-SK" sz="5400" dirty="0"/>
          </a:p>
        </p:txBody>
      </p:sp>
      <p:sp>
        <p:nvSpPr>
          <p:cNvPr id="8" name="Šípka: obojsmerná zvislá 7">
            <a:extLst>
              <a:ext uri="{FF2B5EF4-FFF2-40B4-BE49-F238E27FC236}">
                <a16:creationId xmlns:a16="http://schemas.microsoft.com/office/drawing/2014/main" id="{2EB7CF9C-F8F8-522F-E8EE-59695431D2F4}"/>
              </a:ext>
            </a:extLst>
          </p:cNvPr>
          <p:cNvSpPr/>
          <p:nvPr/>
        </p:nvSpPr>
        <p:spPr>
          <a:xfrm rot="5400000">
            <a:off x="4859037" y="2063646"/>
            <a:ext cx="877578" cy="1480178"/>
          </a:xfrm>
          <a:prstGeom prst="up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Šípka: obojsmerná zvislá 8">
            <a:extLst>
              <a:ext uri="{FF2B5EF4-FFF2-40B4-BE49-F238E27FC236}">
                <a16:creationId xmlns:a16="http://schemas.microsoft.com/office/drawing/2014/main" id="{A169199F-9495-9698-064D-264A55801B9C}"/>
              </a:ext>
            </a:extLst>
          </p:cNvPr>
          <p:cNvSpPr/>
          <p:nvPr/>
        </p:nvSpPr>
        <p:spPr>
          <a:xfrm rot="5400000">
            <a:off x="5454104" y="3799449"/>
            <a:ext cx="877578" cy="1480178"/>
          </a:xfrm>
          <a:prstGeom prst="up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633650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69CAF7-157D-E40D-258E-01B0A0E9E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952" y="252153"/>
            <a:ext cx="8932180" cy="1320800"/>
          </a:xfrm>
        </p:spPr>
        <p:txBody>
          <a:bodyPr>
            <a:normAutofit fontScale="90000"/>
          </a:bodyPr>
          <a:lstStyle/>
          <a:p>
            <a:r>
              <a:rPr lang="en-US" sz="6700" b="1" dirty="0"/>
              <a:t>Integration Changes: 		  </a:t>
            </a:r>
            <a:r>
              <a:rPr lang="en-US" sz="3100" b="1" dirty="0"/>
              <a:t>One Way Integration: Performing Action After Event</a:t>
            </a:r>
            <a:br>
              <a:rPr lang="en-US" dirty="0"/>
            </a:br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3B36A370-5130-6118-8BD5-3B84678BA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06" y="2005214"/>
            <a:ext cx="5670129" cy="3369389"/>
          </a:xfrm>
          <a:prstGeom prst="rect">
            <a:avLst/>
          </a:prstGeom>
        </p:spPr>
      </p:pic>
      <p:sp>
        <p:nvSpPr>
          <p:cNvPr id="6" name="Šípka: doprava 5">
            <a:extLst>
              <a:ext uri="{FF2B5EF4-FFF2-40B4-BE49-F238E27FC236}">
                <a16:creationId xmlns:a16="http://schemas.microsoft.com/office/drawing/2014/main" id="{4776A9DA-5ACB-2F79-71A4-961CDDC48122}"/>
              </a:ext>
            </a:extLst>
          </p:cNvPr>
          <p:cNvSpPr/>
          <p:nvPr/>
        </p:nvSpPr>
        <p:spPr>
          <a:xfrm rot="1018330">
            <a:off x="5434979" y="2557169"/>
            <a:ext cx="801111" cy="46124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Šípka: doprava 6">
            <a:extLst>
              <a:ext uri="{FF2B5EF4-FFF2-40B4-BE49-F238E27FC236}">
                <a16:creationId xmlns:a16="http://schemas.microsoft.com/office/drawing/2014/main" id="{169C88A9-9E5F-DB07-680F-68B8FC67C6D4}"/>
              </a:ext>
            </a:extLst>
          </p:cNvPr>
          <p:cNvSpPr/>
          <p:nvPr/>
        </p:nvSpPr>
        <p:spPr>
          <a:xfrm rot="2568710">
            <a:off x="5466422" y="3335873"/>
            <a:ext cx="1093264" cy="46124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405ECC7A-A39A-1076-C64F-63A1E016B0A0}"/>
              </a:ext>
            </a:extLst>
          </p:cNvPr>
          <p:cNvSpPr txBox="1"/>
          <p:nvPr/>
        </p:nvSpPr>
        <p:spPr>
          <a:xfrm>
            <a:off x="6624855" y="3908620"/>
            <a:ext cx="4390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Performed action after event</a:t>
            </a:r>
            <a:endParaRPr lang="sk-SK" sz="2400" b="1" dirty="0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5734E81F-3C16-C273-DAD6-124F7DAB158F}"/>
              </a:ext>
            </a:extLst>
          </p:cNvPr>
          <p:cNvSpPr txBox="1"/>
          <p:nvPr/>
        </p:nvSpPr>
        <p:spPr>
          <a:xfrm>
            <a:off x="6905136" y="4319770"/>
            <a:ext cx="53970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Such as a post to the newsletter sign-up/sign-out script and pass it the e-mail address and name of the newly signed-up or deleted affiliate</a:t>
            </a:r>
            <a:endParaRPr lang="sk-SK" dirty="0"/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BCADBA4F-04AF-6EC8-86E9-464BA30D35A8}"/>
              </a:ext>
            </a:extLst>
          </p:cNvPr>
          <p:cNvSpPr txBox="1"/>
          <p:nvPr/>
        </p:nvSpPr>
        <p:spPr>
          <a:xfrm>
            <a:off x="6057476" y="1643019"/>
            <a:ext cx="5846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such as Notification of incoming events</a:t>
            </a:r>
            <a:endParaRPr lang="sk-SK" sz="2400" b="1" dirty="0"/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67EAD7D2-297B-37FE-5053-2CF47E00D1F4}"/>
              </a:ext>
            </a:extLst>
          </p:cNvPr>
          <p:cNvSpPr txBox="1"/>
          <p:nvPr/>
        </p:nvSpPr>
        <p:spPr>
          <a:xfrm>
            <a:off x="6557327" y="1984648"/>
            <a:ext cx="5568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integrating application notifies the integrated application of relevant events</a:t>
            </a:r>
            <a:endParaRPr lang="sk-SK" dirty="0"/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B3C9127F-BF5C-DAB8-3E05-63D3B898B55D}"/>
              </a:ext>
            </a:extLst>
          </p:cNvPr>
          <p:cNvSpPr txBox="1"/>
          <p:nvPr/>
        </p:nvSpPr>
        <p:spPr>
          <a:xfrm>
            <a:off x="6285965" y="2712639"/>
            <a:ext cx="5568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Capturing certain events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146831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827A17-FC47-5200-2F4A-0D7963549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099" y="196078"/>
            <a:ext cx="8596668" cy="1320800"/>
          </a:xfrm>
        </p:spPr>
        <p:txBody>
          <a:bodyPr>
            <a:normAutofit/>
          </a:bodyPr>
          <a:lstStyle/>
          <a:p>
            <a:r>
              <a:rPr lang="en-US" sz="6000" b="1" dirty="0"/>
              <a:t>Applied Patterns</a:t>
            </a:r>
            <a:endParaRPr lang="sk-SK" sz="6000" b="1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2C8191EB-D3E4-C99D-FB03-EF9C60F84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9016" y="2302521"/>
            <a:ext cx="5889749" cy="3002617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95A5E895-F064-E216-98AC-F349C36C0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965" y="3446513"/>
            <a:ext cx="5437051" cy="2889404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C0D52924-E324-42BF-5593-2568F38A869E}"/>
              </a:ext>
            </a:extLst>
          </p:cNvPr>
          <p:cNvSpPr txBox="1"/>
          <p:nvPr/>
        </p:nvSpPr>
        <p:spPr>
          <a:xfrm>
            <a:off x="151351" y="2600356"/>
            <a:ext cx="54312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</a:rPr>
              <a:t>Boudary</a:t>
            </a:r>
            <a:r>
              <a:rPr lang="en-US" sz="5400" b="1" dirty="0">
                <a:solidFill>
                  <a:srgbClr val="FF0000"/>
                </a:solidFill>
              </a:rPr>
              <a:t> Control</a:t>
            </a:r>
            <a:endParaRPr lang="sk-SK" sz="5400" b="1" dirty="0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9DAEB18E-8526-04A8-913F-E2B1AA4613B4}"/>
              </a:ext>
            </a:extLst>
          </p:cNvPr>
          <p:cNvSpPr txBox="1"/>
          <p:nvPr/>
        </p:nvSpPr>
        <p:spPr>
          <a:xfrm>
            <a:off x="3726895" y="1379191"/>
            <a:ext cx="66928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Method Substitution</a:t>
            </a:r>
            <a:endParaRPr lang="sk-SK" sz="5400" b="1" dirty="0"/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64EAF929-03A2-88D1-15EB-E18CB60E32DA}"/>
              </a:ext>
            </a:extLst>
          </p:cNvPr>
          <p:cNvSpPr txBox="1"/>
          <p:nvPr/>
        </p:nvSpPr>
        <p:spPr>
          <a:xfrm>
            <a:off x="6459386" y="5093310"/>
            <a:ext cx="603932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b="1" i="0" dirty="0" err="1">
                <a:solidFill>
                  <a:srgbClr val="212529"/>
                </a:solidFill>
                <a:effectLst/>
                <a:latin typeface="Domine"/>
              </a:rPr>
              <a:t>Souirce</a:t>
            </a:r>
            <a:r>
              <a:rPr lang="sk-SK" b="1" i="0" dirty="0">
                <a:solidFill>
                  <a:srgbClr val="212529"/>
                </a:solidFill>
                <a:effectLst/>
                <a:latin typeface="Domine"/>
              </a:rPr>
              <a:t>: </a:t>
            </a:r>
            <a:r>
              <a:rPr lang="sk-SK" b="1" i="0" dirty="0" err="1">
                <a:solidFill>
                  <a:srgbClr val="212529"/>
                </a:solidFill>
                <a:effectLst/>
                <a:latin typeface="Domine"/>
              </a:rPr>
              <a:t>Aspect-Oriented</a:t>
            </a:r>
            <a:r>
              <a:rPr lang="sk-SK" b="1" i="0" dirty="0">
                <a:solidFill>
                  <a:srgbClr val="212529"/>
                </a:solidFill>
                <a:effectLst/>
                <a:latin typeface="Domine"/>
              </a:rPr>
              <a:t> Change </a:t>
            </a:r>
            <a:r>
              <a:rPr lang="sk-SK" b="1" i="0" dirty="0" err="1">
                <a:solidFill>
                  <a:srgbClr val="212529"/>
                </a:solidFill>
                <a:effectLst/>
                <a:latin typeface="Domine"/>
              </a:rPr>
              <a:t>Realizations</a:t>
            </a:r>
            <a:r>
              <a:rPr lang="sk-SK" b="1" i="0" dirty="0">
                <a:solidFill>
                  <a:srgbClr val="212529"/>
                </a:solidFill>
                <a:effectLst/>
                <a:latin typeface="Domine"/>
              </a:rPr>
              <a:t> and </a:t>
            </a:r>
            <a:r>
              <a:rPr lang="sk-SK" b="1" i="0" dirty="0" err="1">
                <a:solidFill>
                  <a:srgbClr val="212529"/>
                </a:solidFill>
                <a:effectLst/>
                <a:latin typeface="Domine"/>
              </a:rPr>
              <a:t>Their</a:t>
            </a:r>
            <a:r>
              <a:rPr lang="sk-SK" b="1" i="0" dirty="0"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lang="sk-SK" b="1" i="0" dirty="0" err="1">
                <a:solidFill>
                  <a:srgbClr val="212529"/>
                </a:solidFill>
                <a:effectLst/>
                <a:latin typeface="Domine"/>
              </a:rPr>
              <a:t>Interaction</a:t>
            </a:r>
            <a:r>
              <a:rPr lang="sk-SK" b="0" i="0" dirty="0">
                <a:solidFill>
                  <a:srgbClr val="212529"/>
                </a:solidFill>
                <a:effectLst/>
                <a:latin typeface="Domine"/>
              </a:rPr>
              <a:t> </a:t>
            </a:r>
            <a:r>
              <a:rPr lang="sk-SK" b="0" i="0" u="sng" dirty="0" err="1">
                <a:effectLst/>
                <a:latin typeface="Domine"/>
                <a:hlinkClick r:id="rId4"/>
              </a:rPr>
              <a:t>Article</a:t>
            </a:r>
            <a:r>
              <a:rPr lang="sk-SK" b="0" i="0" dirty="0">
                <a:solidFill>
                  <a:srgbClr val="212529"/>
                </a:solidFill>
                <a:effectLst/>
                <a:latin typeface="Domine"/>
              </a:rPr>
              <a:t> 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V.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Vranić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, R.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Menkyna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, M.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Bebjak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, and P.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Dolog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.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Aspect-Oriented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 Change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Realizations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 and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Their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Interaction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. e-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Informatica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 Software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Engineering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Journal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, 3(1):43-58, 2009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601161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537713-69FD-E03C-5ED4-0B4464ADD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713" y="282632"/>
            <a:ext cx="10340413" cy="1320800"/>
          </a:xfrm>
        </p:spPr>
        <p:txBody>
          <a:bodyPr>
            <a:noAutofit/>
          </a:bodyPr>
          <a:lstStyle/>
          <a:p>
            <a:r>
              <a:rPr lang="sk-SK" sz="6000" b="1" dirty="0" err="1"/>
              <a:t>Enumeration</a:t>
            </a:r>
            <a:r>
              <a:rPr lang="sk-SK" sz="6000" b="1" dirty="0"/>
              <a:t> </a:t>
            </a:r>
            <a:r>
              <a:rPr lang="sk-SK" sz="6000" b="1" dirty="0" err="1"/>
              <a:t>Modification</a:t>
            </a:r>
            <a:r>
              <a:rPr lang="sk-SK" sz="6000" b="1" dirty="0"/>
              <a:t> Change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2239840D-40A6-3244-5F45-0AD565BD586E}"/>
              </a:ext>
            </a:extLst>
          </p:cNvPr>
          <p:cNvSpPr txBox="1"/>
          <p:nvPr/>
        </p:nvSpPr>
        <p:spPr>
          <a:xfrm>
            <a:off x="1428525" y="3429000"/>
            <a:ext cx="1210568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2400" b="1" dirty="0" err="1"/>
              <a:t>public</a:t>
            </a:r>
            <a:r>
              <a:rPr lang="sk-SK" sz="2400" b="1" dirty="0"/>
              <a:t> </a:t>
            </a:r>
            <a:r>
              <a:rPr lang="sk-SK" sz="2400" b="1" dirty="0" err="1"/>
              <a:t>aspect</a:t>
            </a:r>
            <a:r>
              <a:rPr lang="sk-SK" sz="2400" b="1" dirty="0"/>
              <a:t> </a:t>
            </a:r>
            <a:r>
              <a:rPr lang="sk-SK" sz="2400" dirty="0" err="1"/>
              <a:t>NewEnumType</a:t>
            </a:r>
            <a:r>
              <a:rPr lang="sk-SK" sz="2400" dirty="0"/>
              <a:t> { </a:t>
            </a:r>
          </a:p>
          <a:p>
            <a:r>
              <a:rPr lang="sk-SK" sz="2400" dirty="0"/>
              <a:t>	</a:t>
            </a:r>
            <a:r>
              <a:rPr lang="sk-SK" sz="2400" b="1" dirty="0" err="1"/>
              <a:t>public</a:t>
            </a:r>
            <a:r>
              <a:rPr lang="sk-SK" sz="2400" b="1" dirty="0"/>
              <a:t> </a:t>
            </a:r>
            <a:r>
              <a:rPr lang="sk-SK" sz="2400" b="1" dirty="0" err="1"/>
              <a:t>static</a:t>
            </a:r>
            <a:r>
              <a:rPr lang="sk-SK" sz="2400" b="1" dirty="0"/>
              <a:t> </a:t>
            </a:r>
            <a:r>
              <a:rPr lang="sk-SK" sz="2400" dirty="0" err="1"/>
              <a:t>EnumValueType</a:t>
            </a:r>
            <a:r>
              <a:rPr lang="sk-SK" sz="2400" dirty="0"/>
              <a:t> </a:t>
            </a:r>
            <a:endParaRPr lang="en-US" sz="2400" dirty="0"/>
          </a:p>
          <a:p>
            <a:r>
              <a:rPr lang="en-US" sz="2400" dirty="0"/>
              <a:t>			</a:t>
            </a:r>
            <a:r>
              <a:rPr lang="sk-SK" sz="2400" dirty="0" err="1"/>
              <a:t>EnumType.NEWVALUE</a:t>
            </a:r>
            <a:r>
              <a:rPr lang="sk-SK" sz="2400" dirty="0"/>
              <a:t> = </a:t>
            </a:r>
            <a:r>
              <a:rPr lang="sk-SK" sz="2400" b="1" dirty="0"/>
              <a:t>new</a:t>
            </a:r>
            <a:r>
              <a:rPr lang="sk-SK" sz="2400" dirty="0"/>
              <a:t> </a:t>
            </a:r>
            <a:r>
              <a:rPr lang="sk-SK" sz="2400" dirty="0" err="1"/>
              <a:t>EnumValueType</a:t>
            </a:r>
            <a:r>
              <a:rPr lang="sk-SK" sz="2400" dirty="0"/>
              <a:t>(10, "");</a:t>
            </a:r>
          </a:p>
          <a:p>
            <a:r>
              <a:rPr lang="sk-SK" sz="2400" dirty="0"/>
              <a:t>} 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927EC008-2FFB-A6E9-0660-74E90BE88568}"/>
              </a:ext>
            </a:extLst>
          </p:cNvPr>
          <p:cNvSpPr txBox="1"/>
          <p:nvPr/>
        </p:nvSpPr>
        <p:spPr>
          <a:xfrm>
            <a:off x="457717" y="2659515"/>
            <a:ext cx="80554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b="1" dirty="0" err="1"/>
              <a:t>Introducing</a:t>
            </a:r>
            <a:r>
              <a:rPr lang="sk-SK" sz="3600" b="1" dirty="0"/>
              <a:t> new </a:t>
            </a:r>
            <a:r>
              <a:rPr lang="sk-SK" sz="3600" b="1" dirty="0" err="1"/>
              <a:t>enumeration</a:t>
            </a:r>
            <a:r>
              <a:rPr lang="sk-SK" sz="3600" b="1" dirty="0"/>
              <a:t> </a:t>
            </a:r>
            <a:r>
              <a:rPr lang="sk-SK" sz="3600" b="1" dirty="0" err="1"/>
              <a:t>value</a:t>
            </a:r>
            <a:r>
              <a:rPr lang="sk-SK" sz="3600" b="1" dirty="0"/>
              <a:t>: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E4B90B43-E5D8-8D9B-0C5E-966C658F23D3}"/>
              </a:ext>
            </a:extLst>
          </p:cNvPr>
          <p:cNvSpPr txBox="1"/>
          <p:nvPr/>
        </p:nvSpPr>
        <p:spPr>
          <a:xfrm>
            <a:off x="7095391" y="5098040"/>
            <a:ext cx="509660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b="1" i="0" dirty="0" err="1">
                <a:solidFill>
                  <a:srgbClr val="212529"/>
                </a:solidFill>
                <a:effectLst/>
                <a:latin typeface="Domine"/>
              </a:rPr>
              <a:t>Source</a:t>
            </a:r>
            <a:r>
              <a:rPr lang="sk-SK" b="1" i="0" dirty="0">
                <a:solidFill>
                  <a:srgbClr val="212529"/>
                </a:solidFill>
                <a:effectLst/>
                <a:latin typeface="Domine"/>
              </a:rPr>
              <a:t>: </a:t>
            </a:r>
            <a:r>
              <a:rPr lang="sk-SK" b="1" i="0" dirty="0" err="1">
                <a:solidFill>
                  <a:srgbClr val="212529"/>
                </a:solidFill>
                <a:effectLst/>
                <a:latin typeface="Domine"/>
              </a:rPr>
              <a:t>Aspect-Oriented</a:t>
            </a:r>
            <a:r>
              <a:rPr lang="sk-SK" b="1" i="0" dirty="0">
                <a:solidFill>
                  <a:srgbClr val="212529"/>
                </a:solidFill>
                <a:effectLst/>
                <a:latin typeface="Domine"/>
              </a:rPr>
              <a:t> Change </a:t>
            </a:r>
            <a:r>
              <a:rPr lang="sk-SK" b="1" i="0" dirty="0" err="1">
                <a:solidFill>
                  <a:srgbClr val="212529"/>
                </a:solidFill>
                <a:effectLst/>
                <a:latin typeface="Domine"/>
              </a:rPr>
              <a:t>Realizations</a:t>
            </a:r>
            <a:r>
              <a:rPr lang="sk-SK" b="1" i="0" dirty="0">
                <a:solidFill>
                  <a:srgbClr val="212529"/>
                </a:solidFill>
                <a:effectLst/>
                <a:latin typeface="Domine"/>
              </a:rPr>
              <a:t> and </a:t>
            </a:r>
            <a:r>
              <a:rPr lang="sk-SK" b="1" i="0" dirty="0" err="1">
                <a:solidFill>
                  <a:srgbClr val="212529"/>
                </a:solidFill>
                <a:effectLst/>
                <a:latin typeface="Domine"/>
              </a:rPr>
              <a:t>Their</a:t>
            </a:r>
            <a:r>
              <a:rPr lang="sk-SK" b="1" i="0" dirty="0"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lang="sk-SK" b="1" i="0" dirty="0" err="1">
                <a:solidFill>
                  <a:srgbClr val="212529"/>
                </a:solidFill>
                <a:effectLst/>
                <a:latin typeface="Domine"/>
              </a:rPr>
              <a:t>Interaction</a:t>
            </a:r>
            <a:r>
              <a:rPr lang="sk-SK" b="0" i="0" dirty="0">
                <a:solidFill>
                  <a:srgbClr val="212529"/>
                </a:solidFill>
                <a:effectLst/>
                <a:latin typeface="Domine"/>
              </a:rPr>
              <a:t> </a:t>
            </a:r>
            <a:r>
              <a:rPr lang="sk-SK" b="0" i="0" u="sng" dirty="0" err="1">
                <a:effectLst/>
                <a:latin typeface="Domine"/>
                <a:hlinkClick r:id="rId2"/>
              </a:rPr>
              <a:t>Article</a:t>
            </a:r>
            <a:r>
              <a:rPr lang="sk-SK" b="0" i="0" dirty="0">
                <a:solidFill>
                  <a:srgbClr val="212529"/>
                </a:solidFill>
                <a:effectLst/>
                <a:latin typeface="Domine"/>
              </a:rPr>
              <a:t> 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V.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Vranić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, R.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Menkyna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, M.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Bebjak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, and P.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Dolog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.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Aspect-Oriented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 Change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Realizations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 and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Their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Interaction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. e-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Informatica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 Software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Engineering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Journal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, 3(1):43-58, 2009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4703678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956A52-9D35-6D06-8B5B-36E2D047F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125" y="336296"/>
            <a:ext cx="8596668" cy="1320800"/>
          </a:xfrm>
        </p:spPr>
        <p:txBody>
          <a:bodyPr>
            <a:noAutofit/>
          </a:bodyPr>
          <a:lstStyle/>
          <a:p>
            <a:r>
              <a:rPr lang="en-US" sz="6000" b="1" dirty="0"/>
              <a:t>Changing a Change</a:t>
            </a:r>
            <a:r>
              <a:rPr lang="sk-SK" sz="6000" b="1" dirty="0"/>
              <a:t> </a:t>
            </a:r>
            <a:r>
              <a:rPr lang="sk-SK" sz="6000" b="1" dirty="0" err="1"/>
              <a:t>Using</a:t>
            </a:r>
            <a:r>
              <a:rPr lang="sk-SK" sz="6000" b="1" dirty="0"/>
              <a:t> As</a:t>
            </a:r>
            <a:r>
              <a:rPr lang="en-US" sz="6000" b="1" dirty="0"/>
              <a:t>p</a:t>
            </a:r>
            <a:r>
              <a:rPr lang="sk-SK" sz="6000" b="1" dirty="0" err="1"/>
              <a:t>ects</a:t>
            </a:r>
            <a:endParaRPr lang="sk-SK" sz="6000" b="1" dirty="0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FEF8A87B-1069-00F3-7225-6F4E89D07BF6}"/>
              </a:ext>
            </a:extLst>
          </p:cNvPr>
          <p:cNvSpPr txBox="1"/>
          <p:nvPr/>
        </p:nvSpPr>
        <p:spPr>
          <a:xfrm>
            <a:off x="671638" y="3475196"/>
            <a:ext cx="76835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1. Use t</a:t>
            </a:r>
            <a:r>
              <a:rPr lang="sk-SK" sz="2000" dirty="0"/>
              <a:t>he </a:t>
            </a:r>
            <a:r>
              <a:rPr lang="sk-SK" sz="2000" dirty="0" err="1"/>
              <a:t>primitive</a:t>
            </a:r>
            <a:r>
              <a:rPr lang="sk-SK" sz="2000" dirty="0"/>
              <a:t> </a:t>
            </a:r>
            <a:r>
              <a:rPr lang="sk-SK" sz="2000" dirty="0" err="1"/>
              <a:t>pointcu</a:t>
            </a:r>
            <a:r>
              <a:rPr lang="en-US" sz="2000" dirty="0"/>
              <a:t>t to capture execution of all advices:</a:t>
            </a:r>
            <a:endParaRPr lang="sk-SK" sz="2000" dirty="0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FD53EE7A-5EB4-032F-8B86-4D47752FFCBB}"/>
              </a:ext>
            </a:extLst>
          </p:cNvPr>
          <p:cNvSpPr txBox="1"/>
          <p:nvPr/>
        </p:nvSpPr>
        <p:spPr>
          <a:xfrm>
            <a:off x="5428822" y="3781199"/>
            <a:ext cx="4084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b="1" dirty="0" err="1"/>
              <a:t>adviceexecution</a:t>
            </a:r>
            <a:r>
              <a:rPr lang="sk-SK" sz="3600" b="1" dirty="0"/>
              <a:t>()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1AD5CE43-DC75-7C41-EBF2-BF2BDC7BE1F4}"/>
              </a:ext>
            </a:extLst>
          </p:cNvPr>
          <p:cNvSpPr txBox="1"/>
          <p:nvPr/>
        </p:nvSpPr>
        <p:spPr>
          <a:xfrm>
            <a:off x="671638" y="4427530"/>
            <a:ext cx="48448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2. Annotating and accessing the advices:</a:t>
            </a:r>
            <a:endParaRPr lang="sk-SK" sz="2000" dirty="0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36357935-8560-2ADA-A0C8-442984E6B909}"/>
              </a:ext>
            </a:extLst>
          </p:cNvPr>
          <p:cNvSpPr txBox="1"/>
          <p:nvPr/>
        </p:nvSpPr>
        <p:spPr>
          <a:xfrm>
            <a:off x="5516490" y="4719202"/>
            <a:ext cx="48093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b="1" dirty="0" err="1"/>
              <a:t>within</a:t>
            </a:r>
            <a:r>
              <a:rPr lang="sk-SK" sz="3600" b="1" dirty="0"/>
              <a:t>()/</a:t>
            </a:r>
            <a:r>
              <a:rPr lang="sk-SK" sz="3600" b="1" dirty="0" err="1"/>
              <a:t>withincode</a:t>
            </a:r>
            <a:r>
              <a:rPr lang="sk-SK" sz="3600" b="1" dirty="0"/>
              <a:t>()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F690F186-1959-74EF-7D66-A19A485970D1}"/>
              </a:ext>
            </a:extLst>
          </p:cNvPr>
          <p:cNvSpPr txBox="1"/>
          <p:nvPr/>
        </p:nvSpPr>
        <p:spPr>
          <a:xfrm>
            <a:off x="5516490" y="5764527"/>
            <a:ext cx="3214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b="1" dirty="0"/>
              <a:t>@annotation()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A21E0356-591C-A6A6-527A-B3EA0DE4E973}"/>
              </a:ext>
            </a:extLst>
          </p:cNvPr>
          <p:cNvSpPr txBox="1"/>
          <p:nvPr/>
        </p:nvSpPr>
        <p:spPr>
          <a:xfrm>
            <a:off x="1416345" y="5364975"/>
            <a:ext cx="80249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i="1" dirty="0"/>
              <a:t>Or </a:t>
            </a:r>
            <a:r>
              <a:rPr lang="sk-SK" sz="2000" i="1" dirty="0" err="1"/>
              <a:t>handling</a:t>
            </a:r>
            <a:r>
              <a:rPr lang="sk-SK" sz="2000" i="1" dirty="0"/>
              <a:t> </a:t>
            </a:r>
            <a:r>
              <a:rPr lang="sk-SK" sz="2000" i="1" dirty="0" err="1"/>
              <a:t>multiple</a:t>
            </a:r>
            <a:r>
              <a:rPr lang="sk-SK" sz="2000" i="1" dirty="0"/>
              <a:t> </a:t>
            </a:r>
            <a:r>
              <a:rPr lang="en-US" sz="2000" i="1" dirty="0"/>
              <a:t>advices</a:t>
            </a:r>
            <a:r>
              <a:rPr lang="sk-SK" sz="2000" i="1" dirty="0"/>
              <a:t> by </a:t>
            </a:r>
            <a:r>
              <a:rPr lang="sk-SK" sz="2000" i="1" dirty="0" err="1"/>
              <a:t>annotating</a:t>
            </a:r>
            <a:r>
              <a:rPr lang="sk-SK" sz="2000" i="1" dirty="0"/>
              <a:t> </a:t>
            </a:r>
            <a:r>
              <a:rPr lang="sk-SK" sz="2000" i="1" dirty="0" err="1"/>
              <a:t>each</a:t>
            </a:r>
            <a:r>
              <a:rPr lang="sk-SK" sz="2000" i="1" dirty="0"/>
              <a:t> </a:t>
            </a:r>
            <a:r>
              <a:rPr lang="sk-SK" sz="2000" i="1" dirty="0" err="1"/>
              <a:t>with</a:t>
            </a:r>
            <a:r>
              <a:rPr lang="sk-SK" sz="2000" i="1" dirty="0"/>
              <a:t> </a:t>
            </a:r>
            <a:r>
              <a:rPr lang="sk-SK" sz="2000" i="1" dirty="0" err="1"/>
              <a:t>the</a:t>
            </a:r>
            <a:r>
              <a:rPr lang="sk-SK" sz="2000" i="1" dirty="0"/>
              <a:t> </a:t>
            </a:r>
            <a:r>
              <a:rPr lang="sk-SK" sz="2000" i="1" dirty="0" err="1"/>
              <a:t>pointcut</a:t>
            </a:r>
            <a:r>
              <a:rPr lang="en-US" sz="2000" i="1" dirty="0"/>
              <a:t>:</a:t>
            </a:r>
            <a:endParaRPr lang="sk-SK" sz="2000" i="1" dirty="0"/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8B057712-B93D-DD9E-2DC7-5488F44AA432}"/>
              </a:ext>
            </a:extLst>
          </p:cNvPr>
          <p:cNvSpPr txBox="1"/>
          <p:nvPr/>
        </p:nvSpPr>
        <p:spPr>
          <a:xfrm>
            <a:off x="5607481" y="1606489"/>
            <a:ext cx="61013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dirty="0"/>
              <a:t>-</a:t>
            </a:r>
            <a:r>
              <a:rPr lang="en-US" dirty="0"/>
              <a:t>separation of crosscutting concerns in the application</a:t>
            </a:r>
            <a:r>
              <a:rPr lang="sk-SK" dirty="0"/>
              <a:t> </a:t>
            </a:r>
            <a:endParaRPr lang="en-US" dirty="0"/>
          </a:p>
          <a:p>
            <a:r>
              <a:rPr lang="en-US" dirty="0"/>
              <a:t>		</a:t>
            </a:r>
            <a:r>
              <a:rPr lang="sk-SK" dirty="0"/>
              <a:t>=</a:t>
            </a:r>
            <a:r>
              <a:rPr lang="en-US" dirty="0"/>
              <a:t>&gt; IMPROVING MODULARITY</a:t>
            </a:r>
          </a:p>
          <a:p>
            <a:r>
              <a:rPr lang="en-US" dirty="0"/>
              <a:t>		=&gt; MAKES FURTHER CHANGES EASIER</a:t>
            </a:r>
            <a:endParaRPr lang="sk-SK" dirty="0"/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33AAB970-781B-E6F1-9CA4-3155408017BE}"/>
              </a:ext>
            </a:extLst>
          </p:cNvPr>
          <p:cNvSpPr txBox="1"/>
          <p:nvPr/>
        </p:nvSpPr>
        <p:spPr>
          <a:xfrm rot="21348769">
            <a:off x="9110636" y="2413266"/>
            <a:ext cx="29883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Aspect-oriented 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refactoring</a:t>
            </a:r>
            <a:endParaRPr lang="sk-SK" sz="2800" b="1" dirty="0"/>
          </a:p>
        </p:txBody>
      </p:sp>
    </p:spTree>
    <p:extLst>
      <p:ext uri="{BB962C8B-B14F-4D97-AF65-F5344CB8AC3E}">
        <p14:creationId xmlns:p14="http://schemas.microsoft.com/office/powerpoint/2010/main" val="15806488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ok 16">
            <a:extLst>
              <a:ext uri="{FF2B5EF4-FFF2-40B4-BE49-F238E27FC236}">
                <a16:creationId xmlns:a16="http://schemas.microsoft.com/office/drawing/2014/main" id="{8A4165C0-38E2-7615-6A7F-ED27545F9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9581" y="3933417"/>
            <a:ext cx="6973273" cy="2924583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B2280F0-C340-A277-2E44-D6E531626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547" y="213090"/>
            <a:ext cx="11379799" cy="1320800"/>
          </a:xfrm>
        </p:spPr>
        <p:txBody>
          <a:bodyPr>
            <a:noAutofit/>
          </a:bodyPr>
          <a:lstStyle/>
          <a:p>
            <a:r>
              <a:rPr lang="en-US" sz="6000" b="1" dirty="0"/>
              <a:t>Capturing Change Interactions By Feature Models</a:t>
            </a:r>
            <a:endParaRPr lang="sk-SK" sz="6000" b="1" dirty="0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6BB5DD2D-B452-6927-D2BF-B0D829149793}"/>
              </a:ext>
            </a:extLst>
          </p:cNvPr>
          <p:cNvSpPr txBox="1"/>
          <p:nvPr/>
        </p:nvSpPr>
        <p:spPr>
          <a:xfrm>
            <a:off x="1294724" y="2189636"/>
            <a:ext cx="69381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- Mutual change dependencies of some change realizations</a:t>
            </a:r>
            <a:endParaRPr lang="sk-SK" sz="2000" dirty="0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27F75251-8641-0873-24A1-AF038E275D13}"/>
              </a:ext>
            </a:extLst>
          </p:cNvPr>
          <p:cNvSpPr txBox="1"/>
          <p:nvPr/>
        </p:nvSpPr>
        <p:spPr>
          <a:xfrm>
            <a:off x="1294724" y="2589746"/>
            <a:ext cx="71753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/>
              <a:t>- </a:t>
            </a:r>
            <a:r>
              <a:rPr lang="en-US" sz="2000" dirty="0"/>
              <a:t>Dependencies on underlying system affected by other</a:t>
            </a:r>
            <a:endParaRPr lang="sk-SK" sz="2000" dirty="0"/>
          </a:p>
          <a:p>
            <a:pPr lvl="8"/>
            <a:r>
              <a:rPr lang="sk-SK" sz="2000" dirty="0"/>
              <a:t>            </a:t>
            </a:r>
            <a:r>
              <a:rPr lang="en-US" sz="2000" dirty="0"/>
              <a:t>change realizations</a:t>
            </a:r>
            <a:endParaRPr lang="sk-SK" sz="2000" dirty="0"/>
          </a:p>
        </p:txBody>
      </p:sp>
      <p:sp>
        <p:nvSpPr>
          <p:cNvPr id="6" name="Šípka: nadol 5">
            <a:extLst>
              <a:ext uri="{FF2B5EF4-FFF2-40B4-BE49-F238E27FC236}">
                <a16:creationId xmlns:a16="http://schemas.microsoft.com/office/drawing/2014/main" id="{940AEFDC-396F-1572-4BC1-73AAB9A67567}"/>
              </a:ext>
            </a:extLst>
          </p:cNvPr>
          <p:cNvSpPr/>
          <p:nvPr/>
        </p:nvSpPr>
        <p:spPr>
          <a:xfrm rot="18826344">
            <a:off x="3961528" y="3071742"/>
            <a:ext cx="1060057" cy="71451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06D6A47B-50F0-1311-FBA0-4E14C3483A2B}"/>
              </a:ext>
            </a:extLst>
          </p:cNvPr>
          <p:cNvSpPr txBox="1"/>
          <p:nvPr/>
        </p:nvSpPr>
        <p:spPr>
          <a:xfrm>
            <a:off x="4945514" y="3270844"/>
            <a:ext cx="57794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Possible escalation into a serious problems</a:t>
            </a:r>
            <a:endParaRPr lang="sk-SK" sz="2800" b="1" dirty="0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CF4DDA2D-32FD-7591-FCD9-74F619D4BBEF}"/>
              </a:ext>
            </a:extLst>
          </p:cNvPr>
          <p:cNvSpPr txBox="1"/>
          <p:nvPr/>
        </p:nvSpPr>
        <p:spPr>
          <a:xfrm>
            <a:off x="335065" y="3459842"/>
            <a:ext cx="34212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FEATURES</a:t>
            </a:r>
            <a:endParaRPr lang="sk-SK" sz="5400" b="1" dirty="0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A0D95132-5127-9E6B-7C9E-32EEB4E9B6AB}"/>
              </a:ext>
            </a:extLst>
          </p:cNvPr>
          <p:cNvSpPr txBox="1"/>
          <p:nvPr/>
        </p:nvSpPr>
        <p:spPr>
          <a:xfrm>
            <a:off x="2707779" y="4470937"/>
            <a:ext cx="23182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  <a:r>
              <a:rPr lang="sk-SK" dirty="0" err="1"/>
              <a:t>virtually</a:t>
            </a:r>
            <a:r>
              <a:rPr lang="sk-SK" dirty="0"/>
              <a:t> </a:t>
            </a:r>
            <a:r>
              <a:rPr lang="sk-SK" dirty="0" err="1"/>
              <a:t>pluggable</a:t>
            </a:r>
            <a:r>
              <a:rPr lang="en-US" dirty="0"/>
              <a:t> </a:t>
            </a:r>
          </a:p>
          <a:p>
            <a:r>
              <a:rPr lang="en-US" b="1" dirty="0">
                <a:solidFill>
                  <a:srgbClr val="00B0F0"/>
                </a:solidFill>
              </a:rPr>
              <a:t>as variable features</a:t>
            </a:r>
            <a:endParaRPr lang="sk-SK" b="1" dirty="0">
              <a:solidFill>
                <a:srgbClr val="00B0F0"/>
              </a:solidFill>
            </a:endParaRPr>
          </a:p>
        </p:txBody>
      </p:sp>
      <p:sp>
        <p:nvSpPr>
          <p:cNvPr id="10" name="Šípka: nadol 9">
            <a:extLst>
              <a:ext uri="{FF2B5EF4-FFF2-40B4-BE49-F238E27FC236}">
                <a16:creationId xmlns:a16="http://schemas.microsoft.com/office/drawing/2014/main" id="{FC197CDE-C6D1-68C2-14EA-05F01DCEBF21}"/>
              </a:ext>
            </a:extLst>
          </p:cNvPr>
          <p:cNvSpPr/>
          <p:nvPr/>
        </p:nvSpPr>
        <p:spPr>
          <a:xfrm rot="1649438">
            <a:off x="1599723" y="4405432"/>
            <a:ext cx="1060057" cy="113681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3B2F51C7-AF3F-2071-8DF9-07F66E38EC80}"/>
              </a:ext>
            </a:extLst>
          </p:cNvPr>
          <p:cNvSpPr txBox="1"/>
          <p:nvPr/>
        </p:nvSpPr>
        <p:spPr>
          <a:xfrm>
            <a:off x="0" y="5511961"/>
            <a:ext cx="40010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FEATURE MODELING</a:t>
            </a:r>
            <a:endParaRPr lang="sk-SK" sz="3200" b="1" dirty="0"/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4B59A37A-8E9A-0AE4-3241-F7D9722E6218}"/>
              </a:ext>
            </a:extLst>
          </p:cNvPr>
          <p:cNvSpPr txBox="1"/>
          <p:nvPr/>
        </p:nvSpPr>
        <p:spPr>
          <a:xfrm>
            <a:off x="935765" y="6383151"/>
            <a:ext cx="4211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-</a:t>
            </a:r>
            <a:r>
              <a:rPr lang="sk-SK" b="1" i="1" dirty="0" err="1"/>
              <a:t>including</a:t>
            </a:r>
            <a:r>
              <a:rPr lang="sk-SK" b="1" i="1" dirty="0"/>
              <a:t> variability </a:t>
            </a:r>
            <a:r>
              <a:rPr lang="sk-SK" b="1" i="1" dirty="0" err="1"/>
              <a:t>among</a:t>
            </a:r>
            <a:r>
              <a:rPr lang="sk-SK" b="1" i="1" dirty="0"/>
              <a:t> </a:t>
            </a:r>
            <a:r>
              <a:rPr lang="sk-SK" b="1" i="1" dirty="0" err="1"/>
              <a:t>changes</a:t>
            </a:r>
            <a:endParaRPr lang="sk-SK" b="1" i="1" dirty="0"/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B8118714-2060-D8FA-58BF-AF88550EA5DA}"/>
              </a:ext>
            </a:extLst>
          </p:cNvPr>
          <p:cNvSpPr txBox="1"/>
          <p:nvPr/>
        </p:nvSpPr>
        <p:spPr>
          <a:xfrm>
            <a:off x="915055" y="6044323"/>
            <a:ext cx="5711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-variable features are used as the systems extensions</a:t>
            </a:r>
            <a:endParaRPr lang="sk-SK" dirty="0"/>
          </a:p>
        </p:txBody>
      </p:sp>
      <p:sp>
        <p:nvSpPr>
          <p:cNvPr id="18" name="Ovál 17">
            <a:extLst>
              <a:ext uri="{FF2B5EF4-FFF2-40B4-BE49-F238E27FC236}">
                <a16:creationId xmlns:a16="http://schemas.microsoft.com/office/drawing/2014/main" id="{90C77544-2FA0-20C6-E2DD-D042E271BAE8}"/>
              </a:ext>
            </a:extLst>
          </p:cNvPr>
          <p:cNvSpPr/>
          <p:nvPr/>
        </p:nvSpPr>
        <p:spPr>
          <a:xfrm rot="16200000">
            <a:off x="9056209" y="4519176"/>
            <a:ext cx="1666960" cy="2443790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9" name="Ovál 18">
            <a:extLst>
              <a:ext uri="{FF2B5EF4-FFF2-40B4-BE49-F238E27FC236}">
                <a16:creationId xmlns:a16="http://schemas.microsoft.com/office/drawing/2014/main" id="{18EDE16C-8C27-0080-510D-0CD6F022DD1E}"/>
              </a:ext>
            </a:extLst>
          </p:cNvPr>
          <p:cNvSpPr/>
          <p:nvPr/>
        </p:nvSpPr>
        <p:spPr>
          <a:xfrm>
            <a:off x="5456751" y="4685097"/>
            <a:ext cx="2548544" cy="88816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0" name="BlokTextu 19">
            <a:extLst>
              <a:ext uri="{FF2B5EF4-FFF2-40B4-BE49-F238E27FC236}">
                <a16:creationId xmlns:a16="http://schemas.microsoft.com/office/drawing/2014/main" id="{9E0D26A7-4F4E-E9E0-96A5-1732CA9D35C6}"/>
              </a:ext>
            </a:extLst>
          </p:cNvPr>
          <p:cNvSpPr txBox="1"/>
          <p:nvPr/>
        </p:nvSpPr>
        <p:spPr>
          <a:xfrm>
            <a:off x="4103439" y="5551870"/>
            <a:ext cx="3743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Only on will be in resulting system</a:t>
            </a:r>
            <a:endParaRPr lang="sk-SK" dirty="0"/>
          </a:p>
        </p:txBody>
      </p:sp>
      <p:sp>
        <p:nvSpPr>
          <p:cNvPr id="21" name="BlokTextu 20">
            <a:extLst>
              <a:ext uri="{FF2B5EF4-FFF2-40B4-BE49-F238E27FC236}">
                <a16:creationId xmlns:a16="http://schemas.microsoft.com/office/drawing/2014/main" id="{B7C1DD5E-5E67-6B55-1DA2-E931F387B3FA}"/>
              </a:ext>
            </a:extLst>
          </p:cNvPr>
          <p:cNvSpPr txBox="1"/>
          <p:nvPr/>
        </p:nvSpPr>
        <p:spPr>
          <a:xfrm>
            <a:off x="6925216" y="5931632"/>
            <a:ext cx="2151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Parent feature must be included</a:t>
            </a:r>
            <a:endParaRPr lang="sk-SK" dirty="0"/>
          </a:p>
        </p:txBody>
      </p:sp>
      <p:sp>
        <p:nvSpPr>
          <p:cNvPr id="22" name="BlokTextu 21">
            <a:extLst>
              <a:ext uri="{FF2B5EF4-FFF2-40B4-BE49-F238E27FC236}">
                <a16:creationId xmlns:a16="http://schemas.microsoft.com/office/drawing/2014/main" id="{0FBD8EA8-8DB6-74B4-FB8E-095BA1182DC3}"/>
              </a:ext>
            </a:extLst>
          </p:cNvPr>
          <p:cNvSpPr txBox="1"/>
          <p:nvPr/>
        </p:nvSpPr>
        <p:spPr>
          <a:xfrm>
            <a:off x="8219045" y="1300957"/>
            <a:ext cx="369508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b="1" i="0" dirty="0" err="1">
                <a:solidFill>
                  <a:srgbClr val="212529"/>
                </a:solidFill>
                <a:effectLst/>
                <a:latin typeface="Domine"/>
              </a:rPr>
              <a:t>Aspect-Oriented</a:t>
            </a:r>
            <a:r>
              <a:rPr lang="sk-SK" b="1" i="0" dirty="0">
                <a:solidFill>
                  <a:srgbClr val="212529"/>
                </a:solidFill>
                <a:effectLst/>
                <a:latin typeface="Domine"/>
              </a:rPr>
              <a:t> Change </a:t>
            </a:r>
            <a:r>
              <a:rPr lang="sk-SK" b="1" i="0" dirty="0" err="1">
                <a:solidFill>
                  <a:srgbClr val="212529"/>
                </a:solidFill>
                <a:effectLst/>
                <a:latin typeface="Domine"/>
              </a:rPr>
              <a:t>Realizations</a:t>
            </a:r>
            <a:r>
              <a:rPr lang="sk-SK" b="1" i="0" dirty="0">
                <a:solidFill>
                  <a:srgbClr val="212529"/>
                </a:solidFill>
                <a:effectLst/>
                <a:latin typeface="Domine"/>
              </a:rPr>
              <a:t> and </a:t>
            </a:r>
            <a:r>
              <a:rPr lang="sk-SK" b="1" i="0" dirty="0" err="1">
                <a:solidFill>
                  <a:srgbClr val="212529"/>
                </a:solidFill>
                <a:effectLst/>
                <a:latin typeface="Domine"/>
              </a:rPr>
              <a:t>Their</a:t>
            </a:r>
            <a:r>
              <a:rPr lang="sk-SK" b="1" i="0" dirty="0"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lang="sk-SK" b="1" i="0" dirty="0" err="1">
                <a:solidFill>
                  <a:srgbClr val="212529"/>
                </a:solidFill>
                <a:effectLst/>
                <a:latin typeface="Domine"/>
              </a:rPr>
              <a:t>Interaction</a:t>
            </a:r>
            <a:r>
              <a:rPr lang="sk-SK" b="0" i="0" dirty="0">
                <a:solidFill>
                  <a:srgbClr val="212529"/>
                </a:solidFill>
                <a:effectLst/>
                <a:latin typeface="Domine"/>
              </a:rPr>
              <a:t> </a:t>
            </a:r>
            <a:r>
              <a:rPr lang="sk-SK" b="0" i="0" u="sng" dirty="0" err="1">
                <a:effectLst/>
                <a:latin typeface="Domine"/>
                <a:hlinkClick r:id="rId3"/>
              </a:rPr>
              <a:t>Article</a:t>
            </a:r>
            <a:r>
              <a:rPr lang="sk-SK" b="0" i="0" dirty="0">
                <a:solidFill>
                  <a:srgbClr val="212529"/>
                </a:solidFill>
                <a:effectLst/>
                <a:latin typeface="Domine"/>
              </a:rPr>
              <a:t> 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V.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Vranić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, R.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Menkyna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, M.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Bebjak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, and P.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Dolog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.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Aspect-Oriented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 Change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Realizations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 and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Their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Interaction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. e-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Informatica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 Software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Engineering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Journal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, 3(1):43-58, 2009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702662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0C4094-B2DE-1FE5-0264-9696B970E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524" y="296881"/>
            <a:ext cx="11259742" cy="1320800"/>
          </a:xfrm>
        </p:spPr>
        <p:txBody>
          <a:bodyPr>
            <a:noAutofit/>
          </a:bodyPr>
          <a:lstStyle/>
          <a:p>
            <a:r>
              <a:rPr lang="en-US" sz="6000" b="1" dirty="0"/>
              <a:t>Capturing change interactions with a feature diagram…</a:t>
            </a:r>
            <a:endParaRPr lang="sk-SK" sz="6000" b="1" dirty="0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B1C1E634-B862-3902-7403-6FCBCB8CAA36}"/>
              </a:ext>
            </a:extLst>
          </p:cNvPr>
          <p:cNvSpPr txBox="1"/>
          <p:nvPr/>
        </p:nvSpPr>
        <p:spPr>
          <a:xfrm>
            <a:off x="1553172" y="2084886"/>
            <a:ext cx="102659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… Modeling change realizations</a:t>
            </a:r>
            <a:endParaRPr lang="sk-SK" sz="5400" b="1" dirty="0"/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6A4C1B0A-5CCA-C97C-23E8-B21D533C94A2}"/>
              </a:ext>
            </a:extLst>
          </p:cNvPr>
          <p:cNvSpPr txBox="1"/>
          <p:nvPr/>
        </p:nvSpPr>
        <p:spPr>
          <a:xfrm>
            <a:off x="218485" y="3208050"/>
            <a:ext cx="5391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>
                <a:solidFill>
                  <a:srgbClr val="7030A0"/>
                </a:solidFill>
              </a:rPr>
              <a:t>change </a:t>
            </a:r>
            <a:r>
              <a:rPr lang="sk-SK" sz="2800" b="1" dirty="0" err="1">
                <a:solidFill>
                  <a:srgbClr val="7030A0"/>
                </a:solidFill>
              </a:rPr>
              <a:t>realization</a:t>
            </a:r>
            <a:r>
              <a:rPr lang="en-US" sz="2800" b="1" dirty="0">
                <a:solidFill>
                  <a:srgbClr val="7030A0"/>
                </a:solidFill>
              </a:rPr>
              <a:t>s </a:t>
            </a:r>
            <a:r>
              <a:rPr lang="en-US" sz="2800" dirty="0"/>
              <a:t>as </a:t>
            </a:r>
            <a:r>
              <a:rPr lang="en-US" sz="2800" b="1" dirty="0">
                <a:solidFill>
                  <a:srgbClr val="00B0F0"/>
                </a:solidFill>
              </a:rPr>
              <a:t>features</a:t>
            </a:r>
            <a:endParaRPr lang="sk-SK" sz="2800" b="1" dirty="0">
              <a:solidFill>
                <a:srgbClr val="00B0F0"/>
              </a:solidFill>
            </a:endParaRP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EDF2C083-075E-FDD9-3D04-ED8D73FEAB6A}"/>
              </a:ext>
            </a:extLst>
          </p:cNvPr>
          <p:cNvSpPr txBox="1"/>
          <p:nvPr/>
        </p:nvSpPr>
        <p:spPr>
          <a:xfrm>
            <a:off x="736806" y="4075365"/>
            <a:ext cx="75873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affected software concept </a:t>
            </a:r>
            <a:r>
              <a:rPr lang="en-US" sz="2800" dirty="0"/>
              <a:t>as </a:t>
            </a:r>
            <a:r>
              <a:rPr lang="en-US" sz="2800" b="1" dirty="0">
                <a:solidFill>
                  <a:srgbClr val="00B0F0"/>
                </a:solidFill>
              </a:rPr>
              <a:t>feature model</a:t>
            </a:r>
            <a:endParaRPr lang="sk-SK" sz="2800" b="1" dirty="0">
              <a:solidFill>
                <a:srgbClr val="00B0F0"/>
              </a:solidFill>
            </a:endParaRP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5FB3AF26-6513-5877-4FE8-392306EE3C14}"/>
              </a:ext>
            </a:extLst>
          </p:cNvPr>
          <p:cNvSpPr txBox="1"/>
          <p:nvPr/>
        </p:nvSpPr>
        <p:spPr>
          <a:xfrm>
            <a:off x="508880" y="4887642"/>
            <a:ext cx="97481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change interaction </a:t>
            </a:r>
            <a:r>
              <a:rPr lang="en-US" sz="2800" dirty="0"/>
              <a:t>as </a:t>
            </a:r>
            <a:r>
              <a:rPr lang="en-US" sz="2800" b="1" dirty="0"/>
              <a:t>each </a:t>
            </a:r>
            <a:r>
              <a:rPr lang="en-US" sz="2800" b="1" dirty="0">
                <a:solidFill>
                  <a:srgbClr val="00B0F0"/>
                </a:solidFill>
              </a:rPr>
              <a:t>dependency in feature model</a:t>
            </a:r>
            <a:endParaRPr lang="sk-SK" sz="2800" b="1" dirty="0">
              <a:solidFill>
                <a:srgbClr val="00B0F0"/>
              </a:solidFill>
            </a:endParaRP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A7414314-4E73-7E97-A60A-F07C6A1D5812}"/>
              </a:ext>
            </a:extLst>
          </p:cNvPr>
          <p:cNvSpPr txBox="1"/>
          <p:nvPr/>
        </p:nvSpPr>
        <p:spPr>
          <a:xfrm>
            <a:off x="564859" y="5849415"/>
            <a:ext cx="53238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Determining if features interact REQUIRES </a:t>
            </a:r>
          </a:p>
          <a:p>
            <a:r>
              <a:rPr lang="en-US" sz="2000" b="1" dirty="0"/>
              <a:t>FURTHER ANALYSIS OF SEMENTICS </a:t>
            </a:r>
            <a:endParaRPr lang="sk-SK" sz="2000" b="1" dirty="0"/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2EDB3148-49ED-7B53-918A-B204FEF00DB2}"/>
              </a:ext>
            </a:extLst>
          </p:cNvPr>
          <p:cNvSpPr txBox="1"/>
          <p:nvPr/>
        </p:nvSpPr>
        <p:spPr>
          <a:xfrm>
            <a:off x="6847785" y="5734296"/>
            <a:ext cx="46253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Beyond capabilities of feature modeling! </a:t>
            </a:r>
            <a:endParaRPr lang="sk-SK" sz="2800" b="1" dirty="0">
              <a:solidFill>
                <a:srgbClr val="FF0000"/>
              </a:solidFill>
            </a:endParaRPr>
          </a:p>
        </p:txBody>
      </p:sp>
      <p:sp>
        <p:nvSpPr>
          <p:cNvPr id="13" name="Šípka: nadol 12">
            <a:extLst>
              <a:ext uri="{FF2B5EF4-FFF2-40B4-BE49-F238E27FC236}">
                <a16:creationId xmlns:a16="http://schemas.microsoft.com/office/drawing/2014/main" id="{81F90CA7-A270-7869-E41C-B8A3C8EB66EE}"/>
              </a:ext>
            </a:extLst>
          </p:cNvPr>
          <p:cNvSpPr/>
          <p:nvPr/>
        </p:nvSpPr>
        <p:spPr>
          <a:xfrm rot="16200000">
            <a:off x="5874009" y="5769700"/>
            <a:ext cx="896804" cy="86731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A75244A4-3368-DC53-B020-F163EC94EAB4}"/>
              </a:ext>
            </a:extLst>
          </p:cNvPr>
          <p:cNvSpPr txBox="1"/>
          <p:nvPr/>
        </p:nvSpPr>
        <p:spPr>
          <a:xfrm>
            <a:off x="8653889" y="2981538"/>
            <a:ext cx="33196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</a:t>
            </a:r>
            <a:r>
              <a:rPr lang="en-US" sz="2400" b="1" dirty="0">
                <a:solidFill>
                  <a:srgbClr val="00B050"/>
                </a:solidFill>
              </a:rPr>
              <a:t>indirect change dependencies </a:t>
            </a:r>
            <a:r>
              <a:rPr lang="en-US" sz="2400" dirty="0"/>
              <a:t>may represent </a:t>
            </a:r>
            <a:r>
              <a:rPr lang="en-US" sz="2400" b="1" dirty="0">
                <a:solidFill>
                  <a:srgbClr val="7030A0"/>
                </a:solidFill>
              </a:rPr>
              <a:t>indirect change interactions</a:t>
            </a:r>
            <a:endParaRPr lang="sk-SK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91333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D0B2E4-4036-602E-A978-BA7B23C65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21" y="155884"/>
            <a:ext cx="10740528" cy="1320800"/>
          </a:xfrm>
        </p:spPr>
        <p:txBody>
          <a:bodyPr>
            <a:noAutofit/>
          </a:bodyPr>
          <a:lstStyle/>
          <a:p>
            <a:r>
              <a:rPr lang="en-US" sz="6000" b="1" dirty="0"/>
              <a:t>Direct Change Interactions</a:t>
            </a:r>
            <a:endParaRPr lang="sk-SK" sz="6000" b="1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CA4C2811-78FF-E61F-6D3B-5DC351B84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335" y="2354635"/>
            <a:ext cx="9367414" cy="3928683"/>
          </a:xfrm>
          <a:prstGeom prst="rect">
            <a:avLst/>
          </a:prstGeom>
        </p:spPr>
      </p:pic>
      <p:sp>
        <p:nvSpPr>
          <p:cNvPr id="7" name="Ovál 6">
            <a:extLst>
              <a:ext uri="{FF2B5EF4-FFF2-40B4-BE49-F238E27FC236}">
                <a16:creationId xmlns:a16="http://schemas.microsoft.com/office/drawing/2014/main" id="{E07DF6E3-71FB-39F3-F15F-21558C1A4039}"/>
              </a:ext>
            </a:extLst>
          </p:cNvPr>
          <p:cNvSpPr/>
          <p:nvPr/>
        </p:nvSpPr>
        <p:spPr>
          <a:xfrm rot="16200000">
            <a:off x="6587040" y="3272230"/>
            <a:ext cx="2239279" cy="3015275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6D32F5F1-C10F-28E1-409C-4F5776E379CA}"/>
              </a:ext>
            </a:extLst>
          </p:cNvPr>
          <p:cNvSpPr/>
          <p:nvPr/>
        </p:nvSpPr>
        <p:spPr>
          <a:xfrm>
            <a:off x="1926680" y="3501458"/>
            <a:ext cx="3144525" cy="119309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8B1DC0FD-2371-8FAC-C671-DD2D66F7CF6C}"/>
              </a:ext>
            </a:extLst>
          </p:cNvPr>
          <p:cNvSpPr txBox="1"/>
          <p:nvPr/>
        </p:nvSpPr>
        <p:spPr>
          <a:xfrm>
            <a:off x="1926680" y="4677930"/>
            <a:ext cx="3869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Only one will be in resulting system</a:t>
            </a:r>
            <a:endParaRPr lang="sk-SK" dirty="0"/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D7FE27E6-3E05-B6A7-1B53-5AA093D15A04}"/>
              </a:ext>
            </a:extLst>
          </p:cNvPr>
          <p:cNvSpPr txBox="1"/>
          <p:nvPr/>
        </p:nvSpPr>
        <p:spPr>
          <a:xfrm>
            <a:off x="8731156" y="2998214"/>
            <a:ext cx="2151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Parent feature must be included</a:t>
            </a:r>
            <a:endParaRPr lang="sk-SK" dirty="0"/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B6602551-45F7-FF8E-CAD6-F78D8401AD27}"/>
              </a:ext>
            </a:extLst>
          </p:cNvPr>
          <p:cNvSpPr txBox="1"/>
          <p:nvPr/>
        </p:nvSpPr>
        <p:spPr>
          <a:xfrm>
            <a:off x="1037113" y="2096557"/>
            <a:ext cx="2985113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Occurs among 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alternative 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features</a:t>
            </a:r>
          </a:p>
          <a:p>
            <a:endParaRPr lang="sk-SK" dirty="0"/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6ED0D2EC-4BAD-D17B-A0F1-1982E09A6AEA}"/>
              </a:ext>
            </a:extLst>
          </p:cNvPr>
          <p:cNvSpPr txBox="1"/>
          <p:nvPr/>
        </p:nvSpPr>
        <p:spPr>
          <a:xfrm flipH="1">
            <a:off x="7471765" y="1922199"/>
            <a:ext cx="305135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</a:rPr>
              <a:t>Feature and its </a:t>
            </a:r>
            <a:r>
              <a:rPr lang="en-US" sz="3200" b="1" dirty="0" err="1">
                <a:solidFill>
                  <a:srgbClr val="00B0F0"/>
                </a:solidFill>
              </a:rPr>
              <a:t>subfeatures</a:t>
            </a:r>
            <a:endParaRPr lang="sk-SK" sz="3200" b="1" dirty="0">
              <a:solidFill>
                <a:srgbClr val="00B0F0"/>
              </a:solidFill>
            </a:endParaRPr>
          </a:p>
          <a:p>
            <a:endParaRPr lang="sk-SK" dirty="0"/>
          </a:p>
        </p:txBody>
      </p:sp>
      <p:sp>
        <p:nvSpPr>
          <p:cNvPr id="13" name="Šípka: nadol 12">
            <a:extLst>
              <a:ext uri="{FF2B5EF4-FFF2-40B4-BE49-F238E27FC236}">
                <a16:creationId xmlns:a16="http://schemas.microsoft.com/office/drawing/2014/main" id="{F657234C-A670-101E-F895-BBFCB3AAE93E}"/>
              </a:ext>
            </a:extLst>
          </p:cNvPr>
          <p:cNvSpPr/>
          <p:nvPr/>
        </p:nvSpPr>
        <p:spPr>
          <a:xfrm rot="3589626">
            <a:off x="4274481" y="900532"/>
            <a:ext cx="1060057" cy="189035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Šípka: nadol 13">
            <a:extLst>
              <a:ext uri="{FF2B5EF4-FFF2-40B4-BE49-F238E27FC236}">
                <a16:creationId xmlns:a16="http://schemas.microsoft.com/office/drawing/2014/main" id="{2A1E174B-0066-4B25-6291-D09634DA14CF}"/>
              </a:ext>
            </a:extLst>
          </p:cNvPr>
          <p:cNvSpPr/>
          <p:nvPr/>
        </p:nvSpPr>
        <p:spPr>
          <a:xfrm rot="17899597">
            <a:off x="6227644" y="1133958"/>
            <a:ext cx="1060057" cy="113681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52C406BD-91DA-3ADA-E59E-C33579E3C7E9}"/>
              </a:ext>
            </a:extLst>
          </p:cNvPr>
          <p:cNvSpPr txBox="1"/>
          <p:nvPr/>
        </p:nvSpPr>
        <p:spPr>
          <a:xfrm>
            <a:off x="6396824" y="6356730"/>
            <a:ext cx="5795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Feature model in </a:t>
            </a:r>
            <a:r>
              <a:rPr lang="sk-SK" i="1" dirty="0" err="1"/>
              <a:t>Czarnecki</a:t>
            </a:r>
            <a:r>
              <a:rPr lang="sk-SK" i="1" dirty="0"/>
              <a:t>–</a:t>
            </a:r>
            <a:r>
              <a:rPr lang="sk-SK" i="1" dirty="0" err="1"/>
              <a:t>Eisenecker</a:t>
            </a:r>
            <a:r>
              <a:rPr lang="sk-SK" i="1" dirty="0"/>
              <a:t> </a:t>
            </a:r>
            <a:r>
              <a:rPr lang="sk-SK" i="1" dirty="0" err="1"/>
              <a:t>basic</a:t>
            </a:r>
            <a:r>
              <a:rPr lang="sk-SK" i="1" dirty="0"/>
              <a:t> </a:t>
            </a:r>
            <a:r>
              <a:rPr lang="sk-SK" i="1" dirty="0" err="1"/>
              <a:t>notation</a:t>
            </a:r>
            <a:endParaRPr lang="sk-SK" i="1" dirty="0"/>
          </a:p>
        </p:txBody>
      </p:sp>
      <p:sp>
        <p:nvSpPr>
          <p:cNvPr id="16" name="BlokTextu 15">
            <a:extLst>
              <a:ext uri="{FF2B5EF4-FFF2-40B4-BE49-F238E27FC236}">
                <a16:creationId xmlns:a16="http://schemas.microsoft.com/office/drawing/2014/main" id="{0DE43111-D142-B09B-C831-8040FA55DFAE}"/>
              </a:ext>
            </a:extLst>
          </p:cNvPr>
          <p:cNvSpPr txBox="1"/>
          <p:nvPr/>
        </p:nvSpPr>
        <p:spPr>
          <a:xfrm>
            <a:off x="1037113" y="1227226"/>
            <a:ext cx="5548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-affecting common join points</a:t>
            </a:r>
            <a:endParaRPr lang="sk-SK" dirty="0"/>
          </a:p>
        </p:txBody>
      </p:sp>
      <p:sp>
        <p:nvSpPr>
          <p:cNvPr id="18" name="BlokTextu 17">
            <a:extLst>
              <a:ext uri="{FF2B5EF4-FFF2-40B4-BE49-F238E27FC236}">
                <a16:creationId xmlns:a16="http://schemas.microsoft.com/office/drawing/2014/main" id="{3C68D27A-30A6-3937-2018-58223A561A8D}"/>
              </a:ext>
            </a:extLst>
          </p:cNvPr>
          <p:cNvSpPr txBox="1"/>
          <p:nvPr/>
        </p:nvSpPr>
        <p:spPr>
          <a:xfrm>
            <a:off x="197157" y="5047262"/>
            <a:ext cx="556105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b="1" i="0" dirty="0" err="1">
                <a:solidFill>
                  <a:srgbClr val="212529"/>
                </a:solidFill>
                <a:effectLst/>
                <a:latin typeface="Domine"/>
              </a:rPr>
              <a:t>Aspect-Oriented</a:t>
            </a:r>
            <a:r>
              <a:rPr lang="sk-SK" b="1" i="0" dirty="0">
                <a:solidFill>
                  <a:srgbClr val="212529"/>
                </a:solidFill>
                <a:effectLst/>
                <a:latin typeface="Domine"/>
              </a:rPr>
              <a:t> Change </a:t>
            </a:r>
            <a:r>
              <a:rPr lang="sk-SK" b="1" i="0" dirty="0" err="1">
                <a:solidFill>
                  <a:srgbClr val="212529"/>
                </a:solidFill>
                <a:effectLst/>
                <a:latin typeface="Domine"/>
              </a:rPr>
              <a:t>Realizations</a:t>
            </a:r>
            <a:r>
              <a:rPr lang="sk-SK" b="1" i="0" dirty="0">
                <a:solidFill>
                  <a:srgbClr val="212529"/>
                </a:solidFill>
                <a:effectLst/>
                <a:latin typeface="Domine"/>
              </a:rPr>
              <a:t> and </a:t>
            </a:r>
            <a:r>
              <a:rPr lang="sk-SK" b="1" i="0" dirty="0" err="1">
                <a:solidFill>
                  <a:srgbClr val="212529"/>
                </a:solidFill>
                <a:effectLst/>
                <a:latin typeface="Domine"/>
              </a:rPr>
              <a:t>Their</a:t>
            </a:r>
            <a:r>
              <a:rPr lang="sk-SK" b="1" i="0" dirty="0"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lang="sk-SK" b="1" i="0" dirty="0" err="1">
                <a:solidFill>
                  <a:srgbClr val="212529"/>
                </a:solidFill>
                <a:effectLst/>
                <a:latin typeface="Domine"/>
              </a:rPr>
              <a:t>Interaction</a:t>
            </a:r>
            <a:r>
              <a:rPr lang="sk-SK" b="0" i="0" dirty="0">
                <a:solidFill>
                  <a:srgbClr val="212529"/>
                </a:solidFill>
                <a:effectLst/>
                <a:latin typeface="Domine"/>
              </a:rPr>
              <a:t> </a:t>
            </a:r>
            <a:r>
              <a:rPr lang="sk-SK" b="0" i="0" u="sng" dirty="0" err="1">
                <a:effectLst/>
                <a:latin typeface="Domine"/>
                <a:hlinkClick r:id="rId3"/>
              </a:rPr>
              <a:t>Article</a:t>
            </a:r>
            <a:r>
              <a:rPr lang="sk-SK" b="0" i="0" dirty="0">
                <a:solidFill>
                  <a:srgbClr val="212529"/>
                </a:solidFill>
                <a:effectLst/>
                <a:latin typeface="Domine"/>
              </a:rPr>
              <a:t> 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V.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Vranić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, R.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Menkyna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, M.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Bebjak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, and P.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Dolog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.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Aspect-Oriented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 Change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Realizations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 and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Their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Interaction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.</a:t>
            </a:r>
          </a:p>
          <a:p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 e-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Informatica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 Software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Engineering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Journal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, 3(1):43-58, 2009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1235233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BA700FA0-350F-4A85-0B02-3BD21D957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9478" y="1130060"/>
            <a:ext cx="8670024" cy="5587349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A2B33C4C-7511-B61B-01DF-33BFBE3CED8D}"/>
              </a:ext>
            </a:extLst>
          </p:cNvPr>
          <p:cNvSpPr txBox="1">
            <a:spLocks/>
          </p:cNvSpPr>
          <p:nvPr/>
        </p:nvSpPr>
        <p:spPr>
          <a:xfrm>
            <a:off x="363454" y="210926"/>
            <a:ext cx="1074052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dirty="0"/>
              <a:t>Partial Feature Model Construction</a:t>
            </a:r>
            <a:endParaRPr lang="sk-SK" sz="6000" b="1" dirty="0"/>
          </a:p>
        </p:txBody>
      </p:sp>
      <p:sp>
        <p:nvSpPr>
          <p:cNvPr id="8" name="Šípka: nahor 7">
            <a:extLst>
              <a:ext uri="{FF2B5EF4-FFF2-40B4-BE49-F238E27FC236}">
                <a16:creationId xmlns:a16="http://schemas.microsoft.com/office/drawing/2014/main" id="{87200FD1-F4A0-5BDF-8676-A8D746C4A517}"/>
              </a:ext>
            </a:extLst>
          </p:cNvPr>
          <p:cNvSpPr/>
          <p:nvPr/>
        </p:nvSpPr>
        <p:spPr>
          <a:xfrm>
            <a:off x="3279478" y="2450861"/>
            <a:ext cx="422695" cy="2789220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F7EB4E96-A30A-2B27-64CC-670757553988}"/>
              </a:ext>
            </a:extLst>
          </p:cNvPr>
          <p:cNvSpPr txBox="1"/>
          <p:nvPr/>
        </p:nvSpPr>
        <p:spPr>
          <a:xfrm>
            <a:off x="462761" y="2433527"/>
            <a:ext cx="271741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From </a:t>
            </a:r>
          </a:p>
          <a:p>
            <a:r>
              <a:rPr lang="en-US" sz="4000" b="1" dirty="0"/>
              <a:t>Bottom Up</a:t>
            </a:r>
            <a:endParaRPr lang="sk-SK" sz="4000" b="1" dirty="0"/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2DDCBDEC-82FF-A02E-083E-265F251B75D5}"/>
              </a:ext>
            </a:extLst>
          </p:cNvPr>
          <p:cNvSpPr txBox="1"/>
          <p:nvPr/>
        </p:nvSpPr>
        <p:spPr>
          <a:xfrm>
            <a:off x="695926" y="3762753"/>
            <a:ext cx="266451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Grouping reached </a:t>
            </a:r>
          </a:p>
          <a:p>
            <a:r>
              <a:rPr lang="en-US" dirty="0"/>
              <a:t>changes in a </a:t>
            </a:r>
          </a:p>
          <a:p>
            <a:r>
              <a:rPr lang="en-US" dirty="0"/>
              <a:t>common subtree</a:t>
            </a:r>
          </a:p>
          <a:p>
            <a:r>
              <a:rPr lang="en-US" dirty="0"/>
              <a:t>	-identifying parent </a:t>
            </a:r>
          </a:p>
          <a:p>
            <a:r>
              <a:rPr lang="en-US" dirty="0"/>
              <a:t>	features</a:t>
            </a:r>
            <a:endParaRPr lang="sk-SK" dirty="0"/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305E84CE-D944-0DDE-8B75-BBA1367217E4}"/>
              </a:ext>
            </a:extLst>
          </p:cNvPr>
          <p:cNvSpPr txBox="1"/>
          <p:nvPr/>
        </p:nvSpPr>
        <p:spPr>
          <a:xfrm>
            <a:off x="462761" y="5355899"/>
            <a:ext cx="592411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b="1" i="0" dirty="0" err="1">
                <a:solidFill>
                  <a:srgbClr val="212529"/>
                </a:solidFill>
                <a:effectLst/>
                <a:latin typeface="Domine"/>
              </a:rPr>
              <a:t>Aspect-Oriented</a:t>
            </a:r>
            <a:r>
              <a:rPr lang="sk-SK" b="1" i="0" dirty="0">
                <a:solidFill>
                  <a:srgbClr val="212529"/>
                </a:solidFill>
                <a:effectLst/>
                <a:latin typeface="Domine"/>
              </a:rPr>
              <a:t> Change </a:t>
            </a:r>
            <a:r>
              <a:rPr lang="sk-SK" b="1" i="0" dirty="0" err="1">
                <a:solidFill>
                  <a:srgbClr val="212529"/>
                </a:solidFill>
                <a:effectLst/>
                <a:latin typeface="Domine"/>
              </a:rPr>
              <a:t>Realizations</a:t>
            </a:r>
            <a:r>
              <a:rPr lang="sk-SK" b="1" i="0" dirty="0">
                <a:solidFill>
                  <a:srgbClr val="212529"/>
                </a:solidFill>
                <a:effectLst/>
                <a:latin typeface="Domine"/>
              </a:rPr>
              <a:t> and </a:t>
            </a:r>
            <a:r>
              <a:rPr lang="sk-SK" b="1" i="0" dirty="0" err="1">
                <a:solidFill>
                  <a:srgbClr val="212529"/>
                </a:solidFill>
                <a:effectLst/>
                <a:latin typeface="Domine"/>
              </a:rPr>
              <a:t>Their</a:t>
            </a:r>
            <a:r>
              <a:rPr lang="sk-SK" b="1" i="0" dirty="0"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lang="sk-SK" b="1" i="0" dirty="0" err="1">
                <a:solidFill>
                  <a:srgbClr val="212529"/>
                </a:solidFill>
                <a:effectLst/>
                <a:latin typeface="Domine"/>
              </a:rPr>
              <a:t>Interaction</a:t>
            </a:r>
            <a:r>
              <a:rPr lang="sk-SK" b="0" i="0" dirty="0">
                <a:solidFill>
                  <a:srgbClr val="212529"/>
                </a:solidFill>
                <a:effectLst/>
                <a:latin typeface="Domine"/>
              </a:rPr>
              <a:t> </a:t>
            </a:r>
            <a:r>
              <a:rPr lang="sk-SK" b="0" i="0" u="sng" dirty="0" err="1">
                <a:effectLst/>
                <a:latin typeface="Domine"/>
                <a:hlinkClick r:id="rId3"/>
              </a:rPr>
              <a:t>Article</a:t>
            </a:r>
            <a:r>
              <a:rPr lang="sk-SK" b="0" i="0" dirty="0">
                <a:solidFill>
                  <a:srgbClr val="212529"/>
                </a:solidFill>
                <a:effectLst/>
                <a:latin typeface="Domine"/>
              </a:rPr>
              <a:t> 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V.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Vranić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, R.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Menkyna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, M.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Bebjak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, and P.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Dolog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.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Aspect-Oriented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 Change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Realizations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 and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Their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Interaction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. e-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Informatica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 Software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Engineering</a:t>
            </a:r>
            <a:endParaRPr lang="sk-SK" b="0" i="1" dirty="0">
              <a:solidFill>
                <a:srgbClr val="212529"/>
              </a:solidFill>
              <a:effectLst/>
              <a:latin typeface="Domine"/>
            </a:endParaRPr>
          </a:p>
          <a:p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Journal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, 3(1):43-58, 2009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2554757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5224050-41C8-5309-873F-263579DF7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6264"/>
            <a:ext cx="5305245" cy="7185804"/>
          </a:xfrm>
        </p:spPr>
        <p:txBody>
          <a:bodyPr>
            <a:normAutofit/>
          </a:bodyPr>
          <a:lstStyle/>
          <a:p>
            <a:r>
              <a:rPr lang="en-US" b="1" dirty="0"/>
              <a:t>1. </a:t>
            </a:r>
            <a:r>
              <a:rPr lang="en-US" dirty="0"/>
              <a:t>Telephone Number Validating (realized as Performing Action After Event): to validate a telephone number the user has entered</a:t>
            </a:r>
          </a:p>
          <a:p>
            <a:r>
              <a:rPr lang="en-US" b="1" dirty="0"/>
              <a:t>2. </a:t>
            </a:r>
            <a:r>
              <a:rPr lang="en-US" dirty="0"/>
              <a:t>Telephone Number Formatting (realized as Additional Return Value Checking/Modification): to format a telephone number by adding country prefix</a:t>
            </a:r>
          </a:p>
          <a:p>
            <a:r>
              <a:rPr lang="en-US" b="1" dirty="0"/>
              <a:t>3. </a:t>
            </a:r>
            <a:r>
              <a:rPr lang="en-US" dirty="0"/>
              <a:t>Project Registration Statistics (realized as One Way Integration): to gain statistic information about the project registrations</a:t>
            </a:r>
          </a:p>
          <a:p>
            <a:r>
              <a:rPr lang="en-US" b="1" dirty="0"/>
              <a:t>4. </a:t>
            </a:r>
            <a:r>
              <a:rPr lang="en-US" dirty="0"/>
              <a:t>Project Registration Constraint (realized as Additional Parameter Checking/Modification): to check whether the student who wants to register a project has a valid e-mail address in his profile</a:t>
            </a:r>
          </a:p>
          <a:p>
            <a:r>
              <a:rPr lang="en-US" b="1" dirty="0"/>
              <a:t>5. </a:t>
            </a:r>
            <a:r>
              <a:rPr lang="en-US" dirty="0"/>
              <a:t>Exception Logging (realized as Performing Action After Event): to log the exceptions thrown during the program execution</a:t>
            </a:r>
          </a:p>
          <a:p>
            <a:r>
              <a:rPr lang="en-US" b="1" dirty="0"/>
              <a:t>6. </a:t>
            </a:r>
            <a:r>
              <a:rPr lang="en-US" dirty="0"/>
              <a:t>Name Formatting (realized</a:t>
            </a:r>
            <a:r>
              <a:rPr lang="sk-SK" dirty="0"/>
              <a:t>			    	</a:t>
            </a:r>
            <a:r>
              <a:rPr lang="en-US" dirty="0"/>
              <a:t>as Method Substitution): to </a:t>
            </a:r>
            <a:r>
              <a:rPr lang="sk-SK" dirty="0"/>
              <a:t>				 </a:t>
            </a:r>
            <a:r>
              <a:rPr lang="en-US" dirty="0"/>
              <a:t>change the way how student names are formatted. </a:t>
            </a:r>
            <a:endParaRPr lang="sk-SK" dirty="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0A54DD7A-3B03-BC2D-6ED1-5D7420C34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963" y="3248595"/>
            <a:ext cx="7154273" cy="2114845"/>
          </a:xfrm>
          <a:prstGeom prst="rect">
            <a:avLst/>
          </a:prstGeom>
        </p:spPr>
      </p:pic>
      <p:sp>
        <p:nvSpPr>
          <p:cNvPr id="6" name="Šípka: nadol 5">
            <a:extLst>
              <a:ext uri="{FF2B5EF4-FFF2-40B4-BE49-F238E27FC236}">
                <a16:creationId xmlns:a16="http://schemas.microsoft.com/office/drawing/2014/main" id="{D33F493B-A49A-66CC-86A9-4C9324E47991}"/>
              </a:ext>
            </a:extLst>
          </p:cNvPr>
          <p:cNvSpPr/>
          <p:nvPr/>
        </p:nvSpPr>
        <p:spPr>
          <a:xfrm rot="10800000">
            <a:off x="5423316" y="4740731"/>
            <a:ext cx="896804" cy="154792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Šípka: nadol 7">
            <a:extLst>
              <a:ext uri="{FF2B5EF4-FFF2-40B4-BE49-F238E27FC236}">
                <a16:creationId xmlns:a16="http://schemas.microsoft.com/office/drawing/2014/main" id="{A7828BD5-7027-E2E9-BD35-D26598AFF5A8}"/>
              </a:ext>
            </a:extLst>
          </p:cNvPr>
          <p:cNvSpPr/>
          <p:nvPr/>
        </p:nvSpPr>
        <p:spPr>
          <a:xfrm rot="10800000">
            <a:off x="6524622" y="4740731"/>
            <a:ext cx="896804" cy="154792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Šípka: nadol 8">
            <a:extLst>
              <a:ext uri="{FF2B5EF4-FFF2-40B4-BE49-F238E27FC236}">
                <a16:creationId xmlns:a16="http://schemas.microsoft.com/office/drawing/2014/main" id="{D029C346-C4E6-1C7C-8ABE-3217D4CDA645}"/>
              </a:ext>
            </a:extLst>
          </p:cNvPr>
          <p:cNvSpPr/>
          <p:nvPr/>
        </p:nvSpPr>
        <p:spPr>
          <a:xfrm rot="10800000">
            <a:off x="7625927" y="4884504"/>
            <a:ext cx="896804" cy="140415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Šípka: nadol 9">
            <a:extLst>
              <a:ext uri="{FF2B5EF4-FFF2-40B4-BE49-F238E27FC236}">
                <a16:creationId xmlns:a16="http://schemas.microsoft.com/office/drawing/2014/main" id="{A1E551F2-E2EF-4DEF-08BC-0264599688DC}"/>
              </a:ext>
            </a:extLst>
          </p:cNvPr>
          <p:cNvSpPr/>
          <p:nvPr/>
        </p:nvSpPr>
        <p:spPr>
          <a:xfrm rot="10800000">
            <a:off x="8829381" y="4889440"/>
            <a:ext cx="896804" cy="140415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Šípka: nadol 10">
            <a:extLst>
              <a:ext uri="{FF2B5EF4-FFF2-40B4-BE49-F238E27FC236}">
                <a16:creationId xmlns:a16="http://schemas.microsoft.com/office/drawing/2014/main" id="{9D520E36-58CA-344E-A89D-3A7E0741C5C9}"/>
              </a:ext>
            </a:extLst>
          </p:cNvPr>
          <p:cNvSpPr/>
          <p:nvPr/>
        </p:nvSpPr>
        <p:spPr>
          <a:xfrm rot="10800000">
            <a:off x="9999695" y="4886568"/>
            <a:ext cx="896804" cy="140415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Šípka: nadol 11">
            <a:extLst>
              <a:ext uri="{FF2B5EF4-FFF2-40B4-BE49-F238E27FC236}">
                <a16:creationId xmlns:a16="http://schemas.microsoft.com/office/drawing/2014/main" id="{FD521D6E-BEC7-F2D5-E9CD-3DBA8E3396CF}"/>
              </a:ext>
            </a:extLst>
          </p:cNvPr>
          <p:cNvSpPr/>
          <p:nvPr/>
        </p:nvSpPr>
        <p:spPr>
          <a:xfrm rot="10800000">
            <a:off x="11126875" y="4883695"/>
            <a:ext cx="896804" cy="140415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2DE6E516-7AD1-DC2B-BBEB-E0A0599810A1}"/>
              </a:ext>
            </a:extLst>
          </p:cNvPr>
          <p:cNvSpPr txBox="1"/>
          <p:nvPr/>
        </p:nvSpPr>
        <p:spPr>
          <a:xfrm>
            <a:off x="11335468" y="6313727"/>
            <a:ext cx="479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1.</a:t>
            </a:r>
            <a:endParaRPr lang="sk-SK" sz="2400" b="1" dirty="0"/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24966452-08B2-1450-09D8-9EB85273E50A}"/>
              </a:ext>
            </a:extLst>
          </p:cNvPr>
          <p:cNvSpPr txBox="1"/>
          <p:nvPr/>
        </p:nvSpPr>
        <p:spPr>
          <a:xfrm>
            <a:off x="10271543" y="6322353"/>
            <a:ext cx="479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2.</a:t>
            </a:r>
            <a:endParaRPr lang="sk-SK" sz="2400" b="1" dirty="0"/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9F4667D2-1AE1-C4CD-967F-2E57322C1A88}"/>
              </a:ext>
            </a:extLst>
          </p:cNvPr>
          <p:cNvSpPr txBox="1"/>
          <p:nvPr/>
        </p:nvSpPr>
        <p:spPr>
          <a:xfrm>
            <a:off x="9037974" y="6353969"/>
            <a:ext cx="479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3.</a:t>
            </a:r>
            <a:endParaRPr lang="sk-SK" sz="2400" b="1" dirty="0"/>
          </a:p>
        </p:txBody>
      </p:sp>
      <p:sp>
        <p:nvSpPr>
          <p:cNvPr id="16" name="BlokTextu 15">
            <a:extLst>
              <a:ext uri="{FF2B5EF4-FFF2-40B4-BE49-F238E27FC236}">
                <a16:creationId xmlns:a16="http://schemas.microsoft.com/office/drawing/2014/main" id="{9C26251E-F6DE-7E42-FA7E-8AB9488D0E12}"/>
              </a:ext>
            </a:extLst>
          </p:cNvPr>
          <p:cNvSpPr txBox="1"/>
          <p:nvPr/>
        </p:nvSpPr>
        <p:spPr>
          <a:xfrm>
            <a:off x="7941572" y="6356815"/>
            <a:ext cx="479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4.</a:t>
            </a:r>
            <a:endParaRPr lang="sk-SK" sz="2400" b="1" dirty="0"/>
          </a:p>
        </p:txBody>
      </p:sp>
      <p:sp>
        <p:nvSpPr>
          <p:cNvPr id="17" name="BlokTextu 16">
            <a:extLst>
              <a:ext uri="{FF2B5EF4-FFF2-40B4-BE49-F238E27FC236}">
                <a16:creationId xmlns:a16="http://schemas.microsoft.com/office/drawing/2014/main" id="{D1539606-0C0C-A1F1-E9FF-29C9502342AB}"/>
              </a:ext>
            </a:extLst>
          </p:cNvPr>
          <p:cNvSpPr txBox="1"/>
          <p:nvPr/>
        </p:nvSpPr>
        <p:spPr>
          <a:xfrm>
            <a:off x="6733214" y="6356815"/>
            <a:ext cx="479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5.</a:t>
            </a:r>
            <a:endParaRPr lang="sk-SK" sz="2400" b="1" dirty="0"/>
          </a:p>
        </p:txBody>
      </p:sp>
      <p:sp>
        <p:nvSpPr>
          <p:cNvPr id="18" name="BlokTextu 17">
            <a:extLst>
              <a:ext uri="{FF2B5EF4-FFF2-40B4-BE49-F238E27FC236}">
                <a16:creationId xmlns:a16="http://schemas.microsoft.com/office/drawing/2014/main" id="{5595A776-395D-3904-9BA1-9656498C3E8D}"/>
              </a:ext>
            </a:extLst>
          </p:cNvPr>
          <p:cNvSpPr txBox="1"/>
          <p:nvPr/>
        </p:nvSpPr>
        <p:spPr>
          <a:xfrm>
            <a:off x="5636812" y="6365442"/>
            <a:ext cx="479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6.</a:t>
            </a:r>
            <a:endParaRPr lang="sk-SK" sz="2400" b="1" dirty="0"/>
          </a:p>
        </p:txBody>
      </p:sp>
      <p:sp>
        <p:nvSpPr>
          <p:cNvPr id="19" name="Nadpis 1">
            <a:extLst>
              <a:ext uri="{FF2B5EF4-FFF2-40B4-BE49-F238E27FC236}">
                <a16:creationId xmlns:a16="http://schemas.microsoft.com/office/drawing/2014/main" id="{1BB09359-C3B9-3FCE-18F5-C1AB8C9AE39C}"/>
              </a:ext>
            </a:extLst>
          </p:cNvPr>
          <p:cNvSpPr txBox="1">
            <a:spLocks/>
          </p:cNvSpPr>
          <p:nvPr/>
        </p:nvSpPr>
        <p:spPr>
          <a:xfrm>
            <a:off x="5286981" y="-50393"/>
            <a:ext cx="6307256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dirty="0"/>
              <a:t>Demonstration: </a:t>
            </a:r>
          </a:p>
          <a:p>
            <a:r>
              <a:rPr lang="en-US" sz="6000" b="1" dirty="0" err="1"/>
              <a:t>YonBan</a:t>
            </a:r>
            <a:endParaRPr lang="sk-SK" sz="6000" b="1" dirty="0"/>
          </a:p>
        </p:txBody>
      </p:sp>
      <p:sp>
        <p:nvSpPr>
          <p:cNvPr id="21" name="BlokTextu 20">
            <a:extLst>
              <a:ext uri="{FF2B5EF4-FFF2-40B4-BE49-F238E27FC236}">
                <a16:creationId xmlns:a16="http://schemas.microsoft.com/office/drawing/2014/main" id="{CE0ED09A-B9E4-39D1-B17D-4E8CC736EE5A}"/>
              </a:ext>
            </a:extLst>
          </p:cNvPr>
          <p:cNvSpPr txBox="1"/>
          <p:nvPr/>
        </p:nvSpPr>
        <p:spPr>
          <a:xfrm>
            <a:off x="5423315" y="1906160"/>
            <a:ext cx="707603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b="1" i="0" dirty="0" err="1">
                <a:solidFill>
                  <a:srgbClr val="212529"/>
                </a:solidFill>
                <a:effectLst/>
                <a:latin typeface="Domine"/>
              </a:rPr>
              <a:t>Aspect-Oriented</a:t>
            </a:r>
            <a:r>
              <a:rPr lang="sk-SK" b="1" i="0" dirty="0">
                <a:solidFill>
                  <a:srgbClr val="212529"/>
                </a:solidFill>
                <a:effectLst/>
                <a:latin typeface="Domine"/>
              </a:rPr>
              <a:t> Change </a:t>
            </a:r>
            <a:r>
              <a:rPr lang="sk-SK" b="1" i="0" dirty="0" err="1">
                <a:solidFill>
                  <a:srgbClr val="212529"/>
                </a:solidFill>
                <a:effectLst/>
                <a:latin typeface="Domine"/>
              </a:rPr>
              <a:t>Realizations</a:t>
            </a:r>
            <a:r>
              <a:rPr lang="sk-SK" b="1" i="0" dirty="0">
                <a:solidFill>
                  <a:srgbClr val="212529"/>
                </a:solidFill>
                <a:effectLst/>
                <a:latin typeface="Domine"/>
              </a:rPr>
              <a:t> and </a:t>
            </a:r>
            <a:r>
              <a:rPr lang="sk-SK" b="1" i="0" dirty="0" err="1">
                <a:solidFill>
                  <a:srgbClr val="212529"/>
                </a:solidFill>
                <a:effectLst/>
                <a:latin typeface="Domine"/>
              </a:rPr>
              <a:t>Their</a:t>
            </a:r>
            <a:r>
              <a:rPr lang="sk-SK" b="1" i="0" dirty="0"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lang="sk-SK" b="1" i="0" dirty="0" err="1">
                <a:solidFill>
                  <a:srgbClr val="212529"/>
                </a:solidFill>
                <a:effectLst/>
                <a:latin typeface="Domine"/>
              </a:rPr>
              <a:t>Interaction</a:t>
            </a:r>
            <a:r>
              <a:rPr lang="sk-SK" b="0" i="0" dirty="0">
                <a:solidFill>
                  <a:srgbClr val="212529"/>
                </a:solidFill>
                <a:effectLst/>
                <a:latin typeface="Domine"/>
              </a:rPr>
              <a:t> </a:t>
            </a:r>
            <a:r>
              <a:rPr lang="sk-SK" b="0" i="0" u="sng" dirty="0" err="1">
                <a:effectLst/>
                <a:latin typeface="Domine"/>
                <a:hlinkClick r:id="rId3"/>
              </a:rPr>
              <a:t>Article</a:t>
            </a:r>
            <a:r>
              <a:rPr lang="sk-SK" b="0" i="0" dirty="0">
                <a:solidFill>
                  <a:srgbClr val="212529"/>
                </a:solidFill>
                <a:effectLst/>
                <a:latin typeface="Domine"/>
              </a:rPr>
              <a:t> 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V.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Vranić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, R.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Menkyna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, M.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Bebjak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, and P.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Dolog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.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Aspect-Oriented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 Change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Realizations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 and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Their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Interaction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. e-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Informatica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 Software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Engineering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Journal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, 3(1):43-58, 2009</a:t>
            </a:r>
            <a:endParaRPr lang="sk-SK" dirty="0"/>
          </a:p>
        </p:txBody>
      </p:sp>
      <p:sp>
        <p:nvSpPr>
          <p:cNvPr id="22" name="BlokTextu 21">
            <a:extLst>
              <a:ext uri="{FF2B5EF4-FFF2-40B4-BE49-F238E27FC236}">
                <a16:creationId xmlns:a16="http://schemas.microsoft.com/office/drawing/2014/main" id="{0CACB74F-D346-9754-DA3C-564C236D8585}"/>
              </a:ext>
            </a:extLst>
          </p:cNvPr>
          <p:cNvSpPr txBox="1"/>
          <p:nvPr/>
        </p:nvSpPr>
        <p:spPr>
          <a:xfrm>
            <a:off x="4008627" y="5641518"/>
            <a:ext cx="16786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err="1">
                <a:solidFill>
                  <a:srgbClr val="FF0000"/>
                </a:solidFill>
              </a:rPr>
              <a:t>Implemented</a:t>
            </a:r>
            <a:r>
              <a:rPr lang="sk-SK" b="1" dirty="0">
                <a:solidFill>
                  <a:srgbClr val="FF0000"/>
                </a:solidFill>
              </a:rPr>
              <a:t> </a:t>
            </a:r>
          </a:p>
          <a:p>
            <a:r>
              <a:rPr lang="sk-SK" b="1" dirty="0" err="1">
                <a:solidFill>
                  <a:srgbClr val="FF0000"/>
                </a:solidFill>
              </a:rPr>
              <a:t>with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r>
              <a:rPr lang="sk-SK" b="1" dirty="0" err="1">
                <a:solidFill>
                  <a:srgbClr val="FF0000"/>
                </a:solidFill>
              </a:rPr>
              <a:t>aspects</a:t>
            </a:r>
            <a:r>
              <a:rPr lang="sk-SK" b="1" dirty="0">
                <a:solidFill>
                  <a:srgbClr val="FF000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81465233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EA38004E-D8F7-141E-EA27-35E059655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47401"/>
            <a:ext cx="8517317" cy="3723539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EB1ED731-03AF-7641-159A-19B9128544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555" y="-27261"/>
            <a:ext cx="6583425" cy="432926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5AD08CC-0BE9-A9D2-01A1-B29F380A3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146" y="87238"/>
            <a:ext cx="8596668" cy="1320800"/>
          </a:xfrm>
        </p:spPr>
        <p:txBody>
          <a:bodyPr>
            <a:noAutofit/>
          </a:bodyPr>
          <a:lstStyle/>
          <a:p>
            <a:r>
              <a:rPr lang="en-US" sz="6000" b="1" dirty="0"/>
              <a:t>Identifying Parents and </a:t>
            </a:r>
            <a:br>
              <a:rPr lang="en-US" sz="6000" b="1" dirty="0"/>
            </a:br>
            <a:r>
              <a:rPr lang="en-US" sz="6000" b="1" dirty="0"/>
              <a:t>Final Refinement</a:t>
            </a:r>
            <a:endParaRPr lang="sk-SK" sz="6000" b="1" dirty="0"/>
          </a:p>
        </p:txBody>
      </p:sp>
      <p:sp>
        <p:nvSpPr>
          <p:cNvPr id="8" name="Šípka: nadol 7">
            <a:extLst>
              <a:ext uri="{FF2B5EF4-FFF2-40B4-BE49-F238E27FC236}">
                <a16:creationId xmlns:a16="http://schemas.microsoft.com/office/drawing/2014/main" id="{2B4E241C-6F96-B054-FD74-D8E6927571DC}"/>
              </a:ext>
            </a:extLst>
          </p:cNvPr>
          <p:cNvSpPr/>
          <p:nvPr/>
        </p:nvSpPr>
        <p:spPr>
          <a:xfrm rot="14366755">
            <a:off x="4903810" y="2472670"/>
            <a:ext cx="1080075" cy="1091242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Šípka: nadol 8">
            <a:extLst>
              <a:ext uri="{FF2B5EF4-FFF2-40B4-BE49-F238E27FC236}">
                <a16:creationId xmlns:a16="http://schemas.microsoft.com/office/drawing/2014/main" id="{F419E4CD-6A7D-B17D-90CA-3116BCC20483}"/>
              </a:ext>
            </a:extLst>
          </p:cNvPr>
          <p:cNvSpPr/>
          <p:nvPr/>
        </p:nvSpPr>
        <p:spPr>
          <a:xfrm rot="19341431">
            <a:off x="1596514" y="3452346"/>
            <a:ext cx="413442" cy="98869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66EB97FE-522D-925F-9148-19D4B02A7231}"/>
              </a:ext>
            </a:extLst>
          </p:cNvPr>
          <p:cNvSpPr txBox="1"/>
          <p:nvPr/>
        </p:nvSpPr>
        <p:spPr>
          <a:xfrm>
            <a:off x="215660" y="2641869"/>
            <a:ext cx="29157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Open concept of a system (using [])</a:t>
            </a:r>
          </a:p>
          <a:p>
            <a:r>
              <a:rPr lang="en-US" dirty="0"/>
              <a:t> due to no other specification</a:t>
            </a:r>
            <a:endParaRPr lang="sk-SK" dirty="0"/>
          </a:p>
        </p:txBody>
      </p:sp>
      <p:sp>
        <p:nvSpPr>
          <p:cNvPr id="11" name="Šípka: nadol 10">
            <a:extLst>
              <a:ext uri="{FF2B5EF4-FFF2-40B4-BE49-F238E27FC236}">
                <a16:creationId xmlns:a16="http://schemas.microsoft.com/office/drawing/2014/main" id="{D05BF1E7-7329-D054-4827-0348D3FFCC8D}"/>
              </a:ext>
            </a:extLst>
          </p:cNvPr>
          <p:cNvSpPr/>
          <p:nvPr/>
        </p:nvSpPr>
        <p:spPr>
          <a:xfrm rot="16552178">
            <a:off x="5889279" y="820710"/>
            <a:ext cx="413442" cy="201589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5615CFB4-7F7E-B09F-41B9-FE3508140DB3}"/>
              </a:ext>
            </a:extLst>
          </p:cNvPr>
          <p:cNvSpPr txBox="1"/>
          <p:nvPr/>
        </p:nvSpPr>
        <p:spPr>
          <a:xfrm>
            <a:off x="1337628" y="1913570"/>
            <a:ext cx="45813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DEPENDENCY</a:t>
            </a:r>
            <a:r>
              <a:rPr lang="en-US" dirty="0"/>
              <a:t> (OF ENTERING</a:t>
            </a:r>
          </a:p>
          <a:p>
            <a:r>
              <a:rPr lang="en-US" dirty="0"/>
              <a:t> THE NAME WHILE REGISTERING THE USER)</a:t>
            </a:r>
            <a:endParaRPr lang="sk-SK" dirty="0"/>
          </a:p>
        </p:txBody>
      </p:sp>
      <p:sp>
        <p:nvSpPr>
          <p:cNvPr id="13" name="Šípka: nadol 12">
            <a:extLst>
              <a:ext uri="{FF2B5EF4-FFF2-40B4-BE49-F238E27FC236}">
                <a16:creationId xmlns:a16="http://schemas.microsoft.com/office/drawing/2014/main" id="{0BE74C14-04B5-650F-047D-EEEBC2A742C9}"/>
              </a:ext>
            </a:extLst>
          </p:cNvPr>
          <p:cNvSpPr/>
          <p:nvPr/>
        </p:nvSpPr>
        <p:spPr>
          <a:xfrm rot="3276792">
            <a:off x="9904201" y="923999"/>
            <a:ext cx="413442" cy="97848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Šípka: nadol 13">
            <a:extLst>
              <a:ext uri="{FF2B5EF4-FFF2-40B4-BE49-F238E27FC236}">
                <a16:creationId xmlns:a16="http://schemas.microsoft.com/office/drawing/2014/main" id="{FE24785A-CC92-5DE3-D27B-339E253010CF}"/>
              </a:ext>
            </a:extLst>
          </p:cNvPr>
          <p:cNvSpPr/>
          <p:nvPr/>
        </p:nvSpPr>
        <p:spPr>
          <a:xfrm rot="3276792">
            <a:off x="9197665" y="1030508"/>
            <a:ext cx="413442" cy="97848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C4D35683-783D-49E9-D2A4-A10332BA8B76}"/>
              </a:ext>
            </a:extLst>
          </p:cNvPr>
          <p:cNvSpPr txBox="1"/>
          <p:nvPr/>
        </p:nvSpPr>
        <p:spPr>
          <a:xfrm>
            <a:off x="9629178" y="645316"/>
            <a:ext cx="1776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DEPENDENCIES</a:t>
            </a:r>
            <a:endParaRPr lang="sk-SK" dirty="0"/>
          </a:p>
        </p:txBody>
      </p:sp>
      <p:sp>
        <p:nvSpPr>
          <p:cNvPr id="16" name="Šípka: nadol 15">
            <a:extLst>
              <a:ext uri="{FF2B5EF4-FFF2-40B4-BE49-F238E27FC236}">
                <a16:creationId xmlns:a16="http://schemas.microsoft.com/office/drawing/2014/main" id="{6560BBF4-21D8-652E-CAC8-10CFDE367689}"/>
              </a:ext>
            </a:extLst>
          </p:cNvPr>
          <p:cNvSpPr/>
          <p:nvPr/>
        </p:nvSpPr>
        <p:spPr>
          <a:xfrm rot="15762966">
            <a:off x="1712054" y="4889911"/>
            <a:ext cx="413442" cy="49420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BlokTextu 16">
            <a:extLst>
              <a:ext uri="{FF2B5EF4-FFF2-40B4-BE49-F238E27FC236}">
                <a16:creationId xmlns:a16="http://schemas.microsoft.com/office/drawing/2014/main" id="{8B11D0EE-5401-937B-45F3-B13B27186811}"/>
              </a:ext>
            </a:extLst>
          </p:cNvPr>
          <p:cNvSpPr txBox="1"/>
          <p:nvPr/>
        </p:nvSpPr>
        <p:spPr>
          <a:xfrm>
            <a:off x="70200" y="5051891"/>
            <a:ext cx="1603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DEPENDENCY</a:t>
            </a:r>
            <a:endParaRPr lang="sk-SK" dirty="0"/>
          </a:p>
        </p:txBody>
      </p:sp>
      <p:sp>
        <p:nvSpPr>
          <p:cNvPr id="18" name="BlokTextu 17">
            <a:extLst>
              <a:ext uri="{FF2B5EF4-FFF2-40B4-BE49-F238E27FC236}">
                <a16:creationId xmlns:a16="http://schemas.microsoft.com/office/drawing/2014/main" id="{E5668F5E-BB7F-B7BF-7455-3A21A034D6D8}"/>
              </a:ext>
            </a:extLst>
          </p:cNvPr>
          <p:cNvSpPr txBox="1"/>
          <p:nvPr/>
        </p:nvSpPr>
        <p:spPr>
          <a:xfrm>
            <a:off x="8317234" y="4592594"/>
            <a:ext cx="369508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b="1" i="0" dirty="0" err="1">
                <a:solidFill>
                  <a:srgbClr val="212529"/>
                </a:solidFill>
                <a:effectLst/>
                <a:latin typeface="Domine"/>
              </a:rPr>
              <a:t>Aspect-Oriented</a:t>
            </a:r>
            <a:r>
              <a:rPr lang="sk-SK" b="1" i="0" dirty="0">
                <a:solidFill>
                  <a:srgbClr val="212529"/>
                </a:solidFill>
                <a:effectLst/>
                <a:latin typeface="Domine"/>
              </a:rPr>
              <a:t> Change </a:t>
            </a:r>
            <a:r>
              <a:rPr lang="sk-SK" b="1" i="0" dirty="0" err="1">
                <a:solidFill>
                  <a:srgbClr val="212529"/>
                </a:solidFill>
                <a:effectLst/>
                <a:latin typeface="Domine"/>
              </a:rPr>
              <a:t>Realizations</a:t>
            </a:r>
            <a:r>
              <a:rPr lang="sk-SK" b="1" i="0" dirty="0">
                <a:solidFill>
                  <a:srgbClr val="212529"/>
                </a:solidFill>
                <a:effectLst/>
                <a:latin typeface="Domine"/>
              </a:rPr>
              <a:t> and </a:t>
            </a:r>
            <a:r>
              <a:rPr lang="sk-SK" b="1" i="0" dirty="0" err="1">
                <a:solidFill>
                  <a:srgbClr val="212529"/>
                </a:solidFill>
                <a:effectLst/>
                <a:latin typeface="Domine"/>
              </a:rPr>
              <a:t>Their</a:t>
            </a:r>
            <a:r>
              <a:rPr lang="sk-SK" b="1" i="0" dirty="0"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lang="sk-SK" b="1" i="0" dirty="0" err="1">
                <a:solidFill>
                  <a:srgbClr val="212529"/>
                </a:solidFill>
                <a:effectLst/>
                <a:latin typeface="Domine"/>
              </a:rPr>
              <a:t>Interaction</a:t>
            </a:r>
            <a:r>
              <a:rPr lang="sk-SK" b="0" i="0" dirty="0">
                <a:solidFill>
                  <a:srgbClr val="212529"/>
                </a:solidFill>
                <a:effectLst/>
                <a:latin typeface="Domine"/>
              </a:rPr>
              <a:t> </a:t>
            </a:r>
            <a:r>
              <a:rPr lang="sk-SK" b="0" i="0" u="sng" dirty="0" err="1">
                <a:effectLst/>
                <a:latin typeface="Domine"/>
                <a:hlinkClick r:id="rId4"/>
              </a:rPr>
              <a:t>Article</a:t>
            </a:r>
            <a:r>
              <a:rPr lang="sk-SK" b="0" i="0" dirty="0">
                <a:solidFill>
                  <a:srgbClr val="212529"/>
                </a:solidFill>
                <a:effectLst/>
                <a:latin typeface="Domine"/>
              </a:rPr>
              <a:t> 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V.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Vranić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, R.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Menkyna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, M.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Bebjak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, and P.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Dolog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.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Aspect-Oriented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 Change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Realizations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 and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Their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Interaction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. e-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Informatica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 Software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Engineering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Journal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, 3(1):43-58, 2009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30096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27D43-67E9-0E01-3C9B-38AA05821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26B643F-4412-DEC7-E1A8-9346A9D07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4FFCF107-29A4-3B50-8F63-39AF4BA15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095" y="42958"/>
            <a:ext cx="9063463" cy="6858000"/>
          </a:xfrm>
          <a:prstGeom prst="rect">
            <a:avLst/>
          </a:prstGeo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A31748E1-AAB5-5D13-E868-22165CD3135E}"/>
              </a:ext>
            </a:extLst>
          </p:cNvPr>
          <p:cNvSpPr txBox="1"/>
          <p:nvPr/>
        </p:nvSpPr>
        <p:spPr>
          <a:xfrm>
            <a:off x="4233484" y="6101828"/>
            <a:ext cx="5727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https://poetisania.com/val/aosd/index.html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0488205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Obrázok 24">
            <a:extLst>
              <a:ext uri="{FF2B5EF4-FFF2-40B4-BE49-F238E27FC236}">
                <a16:creationId xmlns:a16="http://schemas.microsoft.com/office/drawing/2014/main" id="{B9B659F0-79BA-F767-465A-CD3C9F32B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296" y="1605111"/>
            <a:ext cx="6583425" cy="432926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44A8F32-AC67-60E3-42E6-F596797DD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27" y="298173"/>
            <a:ext cx="8596668" cy="1320800"/>
          </a:xfrm>
        </p:spPr>
        <p:txBody>
          <a:bodyPr>
            <a:normAutofit/>
          </a:bodyPr>
          <a:lstStyle/>
          <a:p>
            <a:r>
              <a:rPr lang="sk-SK" sz="6000" b="1" dirty="0" err="1"/>
              <a:t>Resolving</a:t>
            </a:r>
            <a:r>
              <a:rPr lang="sk-SK" sz="6000" b="1" dirty="0"/>
              <a:t> </a:t>
            </a:r>
            <a:r>
              <a:rPr lang="sk-SK" sz="6000" b="1" dirty="0" err="1"/>
              <a:t>Conflicts</a:t>
            </a:r>
            <a:endParaRPr lang="sk-SK" sz="6000" b="1" dirty="0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D91A8AC7-B1CA-B68E-ACFE-6CE4DF2E9FF5}"/>
              </a:ext>
            </a:extLst>
          </p:cNvPr>
          <p:cNvSpPr txBox="1"/>
          <p:nvPr/>
        </p:nvSpPr>
        <p:spPr>
          <a:xfrm>
            <a:off x="5872668" y="2228712"/>
            <a:ext cx="2629246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 err="1">
                <a:solidFill>
                  <a:srgbClr val="FF0000"/>
                </a:solidFill>
              </a:rPr>
              <a:t>Interdependence</a:t>
            </a:r>
            <a:r>
              <a:rPr lang="sk-SK" sz="2000" b="1" dirty="0">
                <a:solidFill>
                  <a:srgbClr val="FF0000"/>
                </a:solidFill>
              </a:rPr>
              <a:t> of </a:t>
            </a:r>
          </a:p>
          <a:p>
            <a:r>
              <a:rPr lang="sk-SK" sz="2000" b="1" dirty="0" err="1">
                <a:solidFill>
                  <a:srgbClr val="FF0000"/>
                </a:solidFill>
              </a:rPr>
              <a:t>sibling</a:t>
            </a:r>
            <a:r>
              <a:rPr lang="sk-SK" sz="2000" b="1" dirty="0">
                <a:solidFill>
                  <a:srgbClr val="FF0000"/>
                </a:solidFill>
              </a:rPr>
              <a:t> </a:t>
            </a:r>
            <a:r>
              <a:rPr lang="sk-SK" sz="2000" b="1" dirty="0" err="1">
                <a:solidFill>
                  <a:srgbClr val="FF0000"/>
                </a:solidFill>
              </a:rPr>
              <a:t>features</a:t>
            </a:r>
            <a:r>
              <a:rPr lang="sk-SK" sz="2000" b="1" dirty="0">
                <a:solidFill>
                  <a:srgbClr val="FF0000"/>
                </a:solidFill>
              </a:rPr>
              <a:t> – </a:t>
            </a:r>
          </a:p>
          <a:p>
            <a:r>
              <a:rPr lang="sk-SK" dirty="0" err="1"/>
              <a:t>direct</a:t>
            </a:r>
            <a:r>
              <a:rPr lang="sk-SK" dirty="0"/>
              <a:t> </a:t>
            </a:r>
            <a:r>
              <a:rPr lang="sk-SK" dirty="0" err="1"/>
              <a:t>subfeatures</a:t>
            </a:r>
            <a:r>
              <a:rPr lang="sk-SK" dirty="0"/>
              <a:t> </a:t>
            </a:r>
            <a:r>
              <a:rPr lang="sk-SK" dirty="0" err="1"/>
              <a:t>the</a:t>
            </a:r>
            <a:endParaRPr lang="sk-SK" dirty="0"/>
          </a:p>
          <a:p>
            <a:r>
              <a:rPr lang="sk-SK" dirty="0"/>
              <a:t> </a:t>
            </a:r>
            <a:r>
              <a:rPr lang="sk-SK" dirty="0" err="1"/>
              <a:t>same</a:t>
            </a:r>
            <a:r>
              <a:rPr lang="sk-SK" dirty="0"/>
              <a:t> </a:t>
            </a:r>
            <a:r>
              <a:rPr lang="sk-SK" dirty="0" err="1"/>
              <a:t>parent</a:t>
            </a:r>
            <a:r>
              <a:rPr lang="sk-SK" dirty="0"/>
              <a:t> feature</a:t>
            </a:r>
          </a:p>
        </p:txBody>
      </p:sp>
      <p:cxnSp>
        <p:nvCxnSpPr>
          <p:cNvPr id="7" name="Rovná spojnica 6">
            <a:extLst>
              <a:ext uri="{FF2B5EF4-FFF2-40B4-BE49-F238E27FC236}">
                <a16:creationId xmlns:a16="http://schemas.microsoft.com/office/drawing/2014/main" id="{976FDFE0-8F4E-7E97-3B69-E907CA0F0F9E}"/>
              </a:ext>
            </a:extLst>
          </p:cNvPr>
          <p:cNvCxnSpPr>
            <a:cxnSpLocks/>
          </p:cNvCxnSpPr>
          <p:nvPr/>
        </p:nvCxnSpPr>
        <p:spPr>
          <a:xfrm flipV="1">
            <a:off x="5896153" y="4157932"/>
            <a:ext cx="519792" cy="5445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ovná spojnica 8">
            <a:extLst>
              <a:ext uri="{FF2B5EF4-FFF2-40B4-BE49-F238E27FC236}">
                <a16:creationId xmlns:a16="http://schemas.microsoft.com/office/drawing/2014/main" id="{EF1F1A97-2504-7D5E-C49B-A997463E784B}"/>
              </a:ext>
            </a:extLst>
          </p:cNvPr>
          <p:cNvCxnSpPr>
            <a:cxnSpLocks/>
          </p:cNvCxnSpPr>
          <p:nvPr/>
        </p:nvCxnSpPr>
        <p:spPr>
          <a:xfrm flipV="1">
            <a:off x="2303250" y="4058726"/>
            <a:ext cx="0" cy="6710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ovná spojnica 11">
            <a:extLst>
              <a:ext uri="{FF2B5EF4-FFF2-40B4-BE49-F238E27FC236}">
                <a16:creationId xmlns:a16="http://schemas.microsoft.com/office/drawing/2014/main" id="{7EBA7D47-7013-8ED2-BB86-BCFB7CC3757B}"/>
              </a:ext>
            </a:extLst>
          </p:cNvPr>
          <p:cNvCxnSpPr>
            <a:cxnSpLocks/>
          </p:cNvCxnSpPr>
          <p:nvPr/>
        </p:nvCxnSpPr>
        <p:spPr>
          <a:xfrm flipV="1">
            <a:off x="2165230" y="2260118"/>
            <a:ext cx="2113470" cy="3623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ovná spojnica 15">
            <a:extLst>
              <a:ext uri="{FF2B5EF4-FFF2-40B4-BE49-F238E27FC236}">
                <a16:creationId xmlns:a16="http://schemas.microsoft.com/office/drawing/2014/main" id="{B3D9321B-F1A6-0ABA-28F1-03D70489C81C}"/>
              </a:ext>
            </a:extLst>
          </p:cNvPr>
          <p:cNvCxnSpPr>
            <a:cxnSpLocks/>
          </p:cNvCxnSpPr>
          <p:nvPr/>
        </p:nvCxnSpPr>
        <p:spPr>
          <a:xfrm flipH="1" flipV="1">
            <a:off x="4278700" y="3088254"/>
            <a:ext cx="518123" cy="4975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ovná spojnica 18">
            <a:extLst>
              <a:ext uri="{FF2B5EF4-FFF2-40B4-BE49-F238E27FC236}">
                <a16:creationId xmlns:a16="http://schemas.microsoft.com/office/drawing/2014/main" id="{AC716ED7-CCAB-EC9A-C6D6-363CDCEE365D}"/>
              </a:ext>
            </a:extLst>
          </p:cNvPr>
          <p:cNvCxnSpPr>
            <a:cxnSpLocks/>
          </p:cNvCxnSpPr>
          <p:nvPr/>
        </p:nvCxnSpPr>
        <p:spPr>
          <a:xfrm flipV="1">
            <a:off x="3716702" y="3069727"/>
            <a:ext cx="561998" cy="5661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ovná spojnica 21">
            <a:extLst>
              <a:ext uri="{FF2B5EF4-FFF2-40B4-BE49-F238E27FC236}">
                <a16:creationId xmlns:a16="http://schemas.microsoft.com/office/drawing/2014/main" id="{4B6A2496-BE0D-2226-EE13-CCDB75650445}"/>
              </a:ext>
            </a:extLst>
          </p:cNvPr>
          <p:cNvCxnSpPr>
            <a:cxnSpLocks/>
          </p:cNvCxnSpPr>
          <p:nvPr/>
        </p:nvCxnSpPr>
        <p:spPr>
          <a:xfrm flipH="1" flipV="1">
            <a:off x="6415945" y="4058726"/>
            <a:ext cx="621002" cy="6710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BlokTextu 33">
            <a:extLst>
              <a:ext uri="{FF2B5EF4-FFF2-40B4-BE49-F238E27FC236}">
                <a16:creationId xmlns:a16="http://schemas.microsoft.com/office/drawing/2014/main" id="{4CBC202B-A65D-1912-04AC-9A867A291A7D}"/>
              </a:ext>
            </a:extLst>
          </p:cNvPr>
          <p:cNvSpPr txBox="1"/>
          <p:nvPr/>
        </p:nvSpPr>
        <p:spPr>
          <a:xfrm>
            <a:off x="8867669" y="394491"/>
            <a:ext cx="27673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/>
              <a:t>T</a:t>
            </a:r>
            <a:r>
              <a:rPr lang="en-US" sz="2400" dirty="0"/>
              <a:t>he code that implements the parent feature altered by one of the sibling change features can be dependent on the code altered by another sibling change feature or vice versa</a:t>
            </a:r>
            <a:r>
              <a:rPr lang="sk-SK" sz="2400" dirty="0"/>
              <a:t>.</a:t>
            </a:r>
          </a:p>
        </p:txBody>
      </p:sp>
      <p:sp>
        <p:nvSpPr>
          <p:cNvPr id="35" name="BlokTextu 34">
            <a:extLst>
              <a:ext uri="{FF2B5EF4-FFF2-40B4-BE49-F238E27FC236}">
                <a16:creationId xmlns:a16="http://schemas.microsoft.com/office/drawing/2014/main" id="{E7D22B04-ADBD-8878-EDBB-451D50EA4B39}"/>
              </a:ext>
            </a:extLst>
          </p:cNvPr>
          <p:cNvSpPr txBox="1"/>
          <p:nvPr/>
        </p:nvSpPr>
        <p:spPr>
          <a:xfrm>
            <a:off x="7794568" y="4909747"/>
            <a:ext cx="439743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b="1" i="0" dirty="0" err="1">
                <a:solidFill>
                  <a:srgbClr val="212529"/>
                </a:solidFill>
                <a:effectLst/>
                <a:latin typeface="Domine"/>
              </a:rPr>
              <a:t>Aspect-Oriented</a:t>
            </a:r>
            <a:r>
              <a:rPr lang="sk-SK" b="1" i="0" dirty="0">
                <a:solidFill>
                  <a:srgbClr val="212529"/>
                </a:solidFill>
                <a:effectLst/>
                <a:latin typeface="Domine"/>
              </a:rPr>
              <a:t> Change </a:t>
            </a:r>
            <a:r>
              <a:rPr lang="sk-SK" b="1" i="0" dirty="0" err="1">
                <a:solidFill>
                  <a:srgbClr val="212529"/>
                </a:solidFill>
                <a:effectLst/>
                <a:latin typeface="Domine"/>
              </a:rPr>
              <a:t>Realizations</a:t>
            </a:r>
            <a:r>
              <a:rPr lang="sk-SK" b="1" i="0" dirty="0">
                <a:solidFill>
                  <a:srgbClr val="212529"/>
                </a:solidFill>
                <a:effectLst/>
                <a:latin typeface="Domine"/>
              </a:rPr>
              <a:t> and </a:t>
            </a:r>
            <a:r>
              <a:rPr lang="sk-SK" b="1" i="0" dirty="0" err="1">
                <a:solidFill>
                  <a:srgbClr val="212529"/>
                </a:solidFill>
                <a:effectLst/>
                <a:latin typeface="Domine"/>
              </a:rPr>
              <a:t>Their</a:t>
            </a:r>
            <a:r>
              <a:rPr lang="sk-SK" b="1" i="0" dirty="0"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lang="sk-SK" b="1" i="0" dirty="0" err="1">
                <a:solidFill>
                  <a:srgbClr val="212529"/>
                </a:solidFill>
                <a:effectLst/>
                <a:latin typeface="Domine"/>
              </a:rPr>
              <a:t>Interaction</a:t>
            </a:r>
            <a:r>
              <a:rPr lang="sk-SK" b="0" i="0" dirty="0">
                <a:solidFill>
                  <a:srgbClr val="212529"/>
                </a:solidFill>
                <a:effectLst/>
                <a:latin typeface="Domine"/>
              </a:rPr>
              <a:t> </a:t>
            </a:r>
            <a:r>
              <a:rPr lang="sk-SK" b="0" i="0" u="sng" dirty="0" err="1">
                <a:effectLst/>
                <a:latin typeface="Domine"/>
                <a:hlinkClick r:id="rId3"/>
              </a:rPr>
              <a:t>Article</a:t>
            </a:r>
            <a:r>
              <a:rPr lang="sk-SK" b="0" i="0" dirty="0">
                <a:solidFill>
                  <a:srgbClr val="212529"/>
                </a:solidFill>
                <a:effectLst/>
                <a:latin typeface="Domine"/>
              </a:rPr>
              <a:t> 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V.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Vranić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, R.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Menkyna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, M.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Bebjak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, and P.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Dolog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.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Aspect-Oriented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 Change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Realizations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 and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Their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Interaction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. e-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Informatica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 Software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Engineering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Journal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, 3(1):43-58, 2009</a:t>
            </a:r>
            <a:endParaRPr lang="sk-SK" dirty="0"/>
          </a:p>
        </p:txBody>
      </p:sp>
      <p:sp>
        <p:nvSpPr>
          <p:cNvPr id="37" name="BlokTextu 36">
            <a:extLst>
              <a:ext uri="{FF2B5EF4-FFF2-40B4-BE49-F238E27FC236}">
                <a16:creationId xmlns:a16="http://schemas.microsoft.com/office/drawing/2014/main" id="{028E15E9-5D40-DB3D-0849-32145138C988}"/>
              </a:ext>
            </a:extLst>
          </p:cNvPr>
          <p:cNvSpPr txBox="1"/>
          <p:nvPr/>
        </p:nvSpPr>
        <p:spPr>
          <a:xfrm>
            <a:off x="3195556" y="6011440"/>
            <a:ext cx="4206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/>
              <a:t>Resolving</a:t>
            </a:r>
            <a:r>
              <a:rPr lang="sk-SK" dirty="0"/>
              <a:t> </a:t>
            </a:r>
            <a:r>
              <a:rPr lang="sk-SK" dirty="0" err="1"/>
              <a:t>dependencies</a:t>
            </a:r>
            <a:r>
              <a:rPr lang="sk-SK" dirty="0"/>
              <a:t> </a:t>
            </a:r>
            <a:r>
              <a:rPr lang="sk-SK" dirty="0" err="1"/>
              <a:t>between</a:t>
            </a:r>
            <a:endParaRPr lang="sk-SK" dirty="0"/>
          </a:p>
          <a:p>
            <a:r>
              <a:rPr lang="sk-SK" dirty="0" err="1"/>
              <a:t>aspects</a:t>
            </a:r>
            <a:r>
              <a:rPr lang="sk-SK" dirty="0"/>
              <a:t> by </a:t>
            </a:r>
            <a:r>
              <a:rPr lang="sk-SK" dirty="0" err="1"/>
              <a:t>setting</a:t>
            </a:r>
            <a:r>
              <a:rPr lang="sk-SK" dirty="0"/>
              <a:t> </a:t>
            </a:r>
            <a:r>
              <a:rPr lang="sk-SK" dirty="0" err="1"/>
              <a:t>priorities</a:t>
            </a:r>
            <a:r>
              <a:rPr lang="sk-SK" dirty="0"/>
              <a:t> to </a:t>
            </a:r>
            <a:r>
              <a:rPr lang="sk-SK" dirty="0" err="1"/>
              <a:t>aspects</a:t>
            </a:r>
            <a:endParaRPr lang="sk-SK" dirty="0"/>
          </a:p>
        </p:txBody>
      </p:sp>
      <p:sp>
        <p:nvSpPr>
          <p:cNvPr id="39" name="Šípka: zakrivená nahor 38">
            <a:extLst>
              <a:ext uri="{FF2B5EF4-FFF2-40B4-BE49-F238E27FC236}">
                <a16:creationId xmlns:a16="http://schemas.microsoft.com/office/drawing/2014/main" id="{6D714FD5-81D9-A984-0031-27FF5B3AA411}"/>
              </a:ext>
            </a:extLst>
          </p:cNvPr>
          <p:cNvSpPr/>
          <p:nvPr/>
        </p:nvSpPr>
        <p:spPr>
          <a:xfrm>
            <a:off x="3716702" y="4421993"/>
            <a:ext cx="1080121" cy="566102"/>
          </a:xfrm>
          <a:prstGeom prst="curved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44" name="BlokTextu 43">
            <a:extLst>
              <a:ext uri="{FF2B5EF4-FFF2-40B4-BE49-F238E27FC236}">
                <a16:creationId xmlns:a16="http://schemas.microsoft.com/office/drawing/2014/main" id="{6205295A-5CB1-8FB2-84F3-7042810AAD24}"/>
              </a:ext>
            </a:extLst>
          </p:cNvPr>
          <p:cNvSpPr txBox="1"/>
          <p:nvPr/>
        </p:nvSpPr>
        <p:spPr>
          <a:xfrm>
            <a:off x="2877217" y="4978871"/>
            <a:ext cx="27590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/>
              <a:t>Affects</a:t>
            </a:r>
            <a:r>
              <a:rPr lang="sk-SK" dirty="0"/>
              <a:t> user </a:t>
            </a:r>
            <a:r>
              <a:rPr lang="sk-SK" dirty="0" err="1"/>
              <a:t>registration</a:t>
            </a:r>
            <a:r>
              <a:rPr lang="sk-SK" dirty="0"/>
              <a:t> </a:t>
            </a:r>
          </a:p>
          <a:p>
            <a:r>
              <a:rPr lang="sk-SK" dirty="0" err="1"/>
              <a:t>parent</a:t>
            </a:r>
            <a:r>
              <a:rPr lang="sk-SK" dirty="0"/>
              <a:t> feature</a:t>
            </a:r>
          </a:p>
        </p:txBody>
      </p:sp>
      <p:sp>
        <p:nvSpPr>
          <p:cNvPr id="45" name="BlokTextu 44">
            <a:extLst>
              <a:ext uri="{FF2B5EF4-FFF2-40B4-BE49-F238E27FC236}">
                <a16:creationId xmlns:a16="http://schemas.microsoft.com/office/drawing/2014/main" id="{CB319B83-1754-FD2B-7AF0-87EEA670E0A3}"/>
              </a:ext>
            </a:extLst>
          </p:cNvPr>
          <p:cNvSpPr txBox="1"/>
          <p:nvPr/>
        </p:nvSpPr>
        <p:spPr>
          <a:xfrm>
            <a:off x="197811" y="5002080"/>
            <a:ext cx="193514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c</a:t>
            </a:r>
            <a:r>
              <a:rPr lang="sk-SK" sz="2400" b="1" dirty="0" err="1"/>
              <a:t>all</a:t>
            </a:r>
            <a:r>
              <a:rPr lang="en-US" sz="2400" b="1" dirty="0"/>
              <a:t>()</a:t>
            </a:r>
          </a:p>
          <a:p>
            <a:pPr algn="ctr"/>
            <a:r>
              <a:rPr lang="en-US" sz="2400" b="1" dirty="0"/>
              <a:t> vs </a:t>
            </a:r>
          </a:p>
          <a:p>
            <a:pPr algn="ctr"/>
            <a:r>
              <a:rPr lang="en-US" sz="2400" b="1" dirty="0"/>
              <a:t>execution() </a:t>
            </a:r>
          </a:p>
          <a:p>
            <a:pPr algn="ctr"/>
            <a:r>
              <a:rPr lang="en-US" sz="2400" dirty="0" err="1"/>
              <a:t>poincuts</a:t>
            </a:r>
            <a:endParaRPr lang="sk-SK" sz="2400" dirty="0"/>
          </a:p>
        </p:txBody>
      </p:sp>
      <p:sp>
        <p:nvSpPr>
          <p:cNvPr id="46" name="BlokTextu 45">
            <a:extLst>
              <a:ext uri="{FF2B5EF4-FFF2-40B4-BE49-F238E27FC236}">
                <a16:creationId xmlns:a16="http://schemas.microsoft.com/office/drawing/2014/main" id="{7EFE5691-0725-00D1-38C8-B136F008BBAF}"/>
              </a:ext>
            </a:extLst>
          </p:cNvPr>
          <p:cNvSpPr txBox="1"/>
          <p:nvPr/>
        </p:nvSpPr>
        <p:spPr>
          <a:xfrm>
            <a:off x="86294" y="3986417"/>
            <a:ext cx="20609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Aspect </a:t>
            </a:r>
          </a:p>
          <a:p>
            <a:r>
              <a:rPr lang="en-US" sz="2000" dirty="0"/>
              <a:t>Priority implicit </a:t>
            </a:r>
          </a:p>
          <a:p>
            <a:r>
              <a:rPr lang="en-US" sz="2000" dirty="0"/>
              <a:t>setting: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250697620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1B2B0E-9354-E666-0AF0-A1F1B926F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021" y="248570"/>
            <a:ext cx="8596668" cy="1320800"/>
          </a:xfrm>
        </p:spPr>
        <p:txBody>
          <a:bodyPr>
            <a:normAutofit/>
          </a:bodyPr>
          <a:lstStyle/>
          <a:p>
            <a:r>
              <a:rPr lang="en-US" sz="6000" b="1" dirty="0"/>
              <a:t>Change Realization</a:t>
            </a:r>
            <a:endParaRPr lang="sk-SK" sz="6000" b="1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F9BEC0E0-67A1-6954-6BB0-81C8D688B6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3237" y="0"/>
            <a:ext cx="4678763" cy="6858000"/>
          </a:xfrm>
          <a:prstGeom prst="rect">
            <a:avLst/>
          </a:prstGeom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33C1E991-7B00-C09B-F674-7B89DDF684EB}"/>
              </a:ext>
            </a:extLst>
          </p:cNvPr>
          <p:cNvSpPr txBox="1"/>
          <p:nvPr/>
        </p:nvSpPr>
        <p:spPr>
          <a:xfrm>
            <a:off x="261021" y="4794597"/>
            <a:ext cx="439743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b="1" i="0" dirty="0" err="1">
                <a:solidFill>
                  <a:srgbClr val="212529"/>
                </a:solidFill>
                <a:effectLst/>
                <a:latin typeface="Domine"/>
              </a:rPr>
              <a:t>Aspect-Oriented</a:t>
            </a:r>
            <a:r>
              <a:rPr lang="sk-SK" b="1" i="0" dirty="0">
                <a:solidFill>
                  <a:srgbClr val="212529"/>
                </a:solidFill>
                <a:effectLst/>
                <a:latin typeface="Domine"/>
              </a:rPr>
              <a:t> Change </a:t>
            </a:r>
            <a:r>
              <a:rPr lang="sk-SK" b="1" i="0" dirty="0" err="1">
                <a:solidFill>
                  <a:srgbClr val="212529"/>
                </a:solidFill>
                <a:effectLst/>
                <a:latin typeface="Domine"/>
              </a:rPr>
              <a:t>Realizations</a:t>
            </a:r>
            <a:r>
              <a:rPr lang="sk-SK" b="1" i="0" dirty="0">
                <a:solidFill>
                  <a:srgbClr val="212529"/>
                </a:solidFill>
                <a:effectLst/>
                <a:latin typeface="Domine"/>
              </a:rPr>
              <a:t> and </a:t>
            </a:r>
            <a:r>
              <a:rPr lang="sk-SK" b="1" i="0" dirty="0" err="1">
                <a:solidFill>
                  <a:srgbClr val="212529"/>
                </a:solidFill>
                <a:effectLst/>
                <a:latin typeface="Domine"/>
              </a:rPr>
              <a:t>Their</a:t>
            </a:r>
            <a:r>
              <a:rPr lang="sk-SK" b="1" i="0" dirty="0"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lang="sk-SK" b="1" i="0" dirty="0" err="1">
                <a:solidFill>
                  <a:srgbClr val="212529"/>
                </a:solidFill>
                <a:effectLst/>
                <a:latin typeface="Domine"/>
              </a:rPr>
              <a:t>Interaction</a:t>
            </a:r>
            <a:r>
              <a:rPr lang="sk-SK" b="0" i="0" dirty="0">
                <a:solidFill>
                  <a:srgbClr val="212529"/>
                </a:solidFill>
                <a:effectLst/>
                <a:latin typeface="Domine"/>
              </a:rPr>
              <a:t> </a:t>
            </a:r>
            <a:r>
              <a:rPr lang="sk-SK" b="0" i="0" u="sng" dirty="0" err="1">
                <a:effectLst/>
                <a:latin typeface="Domine"/>
                <a:hlinkClick r:id="rId3"/>
              </a:rPr>
              <a:t>Article</a:t>
            </a:r>
            <a:r>
              <a:rPr lang="sk-SK" b="0" i="0" dirty="0">
                <a:solidFill>
                  <a:srgbClr val="212529"/>
                </a:solidFill>
                <a:effectLst/>
                <a:latin typeface="Domine"/>
              </a:rPr>
              <a:t> 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V.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Vranić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, R.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Menkyna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, M.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Bebjak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, and P.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Dolog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.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Aspect-Oriented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 Change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Realizations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 and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Their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Interaction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. e-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Informatica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 Software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Engineering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Journal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, 3(1):43-58, 2009</a:t>
            </a:r>
            <a:endParaRPr lang="sk-SK" dirty="0"/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39C9FD1A-69BC-6C2F-9923-B1AF303D2264}"/>
              </a:ext>
            </a:extLst>
          </p:cNvPr>
          <p:cNvSpPr txBox="1"/>
          <p:nvPr/>
        </p:nvSpPr>
        <p:spPr>
          <a:xfrm>
            <a:off x="190750" y="1569370"/>
            <a:ext cx="28761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Implementing a </a:t>
            </a:r>
          </a:p>
          <a:p>
            <a:r>
              <a:rPr lang="en-US" sz="2400" b="1" dirty="0"/>
              <a:t>change separately </a:t>
            </a:r>
            <a:endParaRPr lang="sk-SK" sz="2400" b="1" dirty="0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E9A0A4D0-4DD8-AEF5-7DA6-8FC213CB8600}"/>
              </a:ext>
            </a:extLst>
          </p:cNvPr>
          <p:cNvSpPr txBox="1"/>
          <p:nvPr/>
        </p:nvSpPr>
        <p:spPr>
          <a:xfrm>
            <a:off x="4260401" y="1569370"/>
            <a:ext cx="36711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Directly incorporating </a:t>
            </a:r>
          </a:p>
          <a:p>
            <a:r>
              <a:rPr lang="en-US" sz="2400" b="1" dirty="0"/>
              <a:t>a change to source code</a:t>
            </a:r>
            <a:endParaRPr lang="sk-SK" sz="2400" b="1" dirty="0"/>
          </a:p>
        </p:txBody>
      </p:sp>
      <p:sp>
        <p:nvSpPr>
          <p:cNvPr id="8" name="Šípka: obojsmerná zvislá 7">
            <a:extLst>
              <a:ext uri="{FF2B5EF4-FFF2-40B4-BE49-F238E27FC236}">
                <a16:creationId xmlns:a16="http://schemas.microsoft.com/office/drawing/2014/main" id="{C4AD235E-0B61-1FC2-9AC1-7111E1426CD9}"/>
              </a:ext>
            </a:extLst>
          </p:cNvPr>
          <p:cNvSpPr/>
          <p:nvPr/>
        </p:nvSpPr>
        <p:spPr>
          <a:xfrm rot="5400000">
            <a:off x="3291601" y="1416569"/>
            <a:ext cx="534074" cy="1136597"/>
          </a:xfrm>
          <a:prstGeom prst="up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063D1F43-9F42-9CC0-A86E-FA583D50721D}"/>
              </a:ext>
            </a:extLst>
          </p:cNvPr>
          <p:cNvSpPr txBox="1"/>
          <p:nvPr/>
        </p:nvSpPr>
        <p:spPr>
          <a:xfrm>
            <a:off x="236005" y="2414977"/>
            <a:ext cx="385394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Aspect-Oriented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 change realization</a:t>
            </a:r>
            <a:endParaRPr lang="sk-SK" sz="3200" b="1" dirty="0"/>
          </a:p>
        </p:txBody>
      </p:sp>
    </p:spTree>
    <p:extLst>
      <p:ext uri="{BB962C8B-B14F-4D97-AF65-F5344CB8AC3E}">
        <p14:creationId xmlns:p14="http://schemas.microsoft.com/office/powerpoint/2010/main" val="313229727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C3A155E7-1BCA-19F7-F58F-755E8739E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0322" y="0"/>
            <a:ext cx="4678763" cy="6858000"/>
          </a:xfrm>
          <a:prstGeom prst="rect">
            <a:avLst/>
          </a:prstGeo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9FCAC8E9-A2A9-D190-CC12-A9846FCDE434}"/>
              </a:ext>
            </a:extLst>
          </p:cNvPr>
          <p:cNvSpPr txBox="1"/>
          <p:nvPr/>
        </p:nvSpPr>
        <p:spPr>
          <a:xfrm>
            <a:off x="261021" y="4794597"/>
            <a:ext cx="439743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b="1" i="0" dirty="0" err="1">
                <a:solidFill>
                  <a:srgbClr val="212529"/>
                </a:solidFill>
                <a:effectLst/>
                <a:latin typeface="Domine"/>
              </a:rPr>
              <a:t>Aspect-Oriented</a:t>
            </a:r>
            <a:r>
              <a:rPr lang="sk-SK" b="1" i="0" dirty="0">
                <a:solidFill>
                  <a:srgbClr val="212529"/>
                </a:solidFill>
                <a:effectLst/>
                <a:latin typeface="Domine"/>
              </a:rPr>
              <a:t> Change </a:t>
            </a:r>
            <a:r>
              <a:rPr lang="sk-SK" b="1" i="0" dirty="0" err="1">
                <a:solidFill>
                  <a:srgbClr val="212529"/>
                </a:solidFill>
                <a:effectLst/>
                <a:latin typeface="Domine"/>
              </a:rPr>
              <a:t>Realizations</a:t>
            </a:r>
            <a:r>
              <a:rPr lang="sk-SK" b="1" i="0" dirty="0">
                <a:solidFill>
                  <a:srgbClr val="212529"/>
                </a:solidFill>
                <a:effectLst/>
                <a:latin typeface="Domine"/>
              </a:rPr>
              <a:t> and </a:t>
            </a:r>
            <a:r>
              <a:rPr lang="sk-SK" b="1" i="0" dirty="0" err="1">
                <a:solidFill>
                  <a:srgbClr val="212529"/>
                </a:solidFill>
                <a:effectLst/>
                <a:latin typeface="Domine"/>
              </a:rPr>
              <a:t>Their</a:t>
            </a:r>
            <a:r>
              <a:rPr lang="sk-SK" b="1" i="0" dirty="0"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lang="sk-SK" b="1" i="0" dirty="0" err="1">
                <a:solidFill>
                  <a:srgbClr val="212529"/>
                </a:solidFill>
                <a:effectLst/>
                <a:latin typeface="Domine"/>
              </a:rPr>
              <a:t>Interaction</a:t>
            </a:r>
            <a:r>
              <a:rPr lang="sk-SK" b="0" i="0" dirty="0">
                <a:solidFill>
                  <a:srgbClr val="212529"/>
                </a:solidFill>
                <a:effectLst/>
                <a:latin typeface="Domine"/>
              </a:rPr>
              <a:t> </a:t>
            </a:r>
            <a:r>
              <a:rPr lang="sk-SK" b="0" i="0" u="sng" dirty="0" err="1">
                <a:effectLst/>
                <a:latin typeface="Domine"/>
                <a:hlinkClick r:id="rId3"/>
              </a:rPr>
              <a:t>Article</a:t>
            </a:r>
            <a:r>
              <a:rPr lang="sk-SK" b="0" i="0" dirty="0">
                <a:solidFill>
                  <a:srgbClr val="212529"/>
                </a:solidFill>
                <a:effectLst/>
                <a:latin typeface="Domine"/>
              </a:rPr>
              <a:t> 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V.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Vranić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, R.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Menkyna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, M.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Bebjak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, and P.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Dolog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.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Aspect-Oriented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 Change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Realizations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 and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Their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Interaction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. e-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Informatica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 Software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Engineering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Journal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, 3(1):43-58, 2009</a:t>
            </a:r>
            <a:endParaRPr lang="sk-SK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D5942A5-810F-D0CF-FF54-BE03B0BC8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329" y="201011"/>
            <a:ext cx="7951953" cy="1320800"/>
          </a:xfrm>
        </p:spPr>
        <p:txBody>
          <a:bodyPr>
            <a:noAutofit/>
          </a:bodyPr>
          <a:lstStyle/>
          <a:p>
            <a:r>
              <a:rPr lang="sk-SK" sz="6000" dirty="0" err="1"/>
              <a:t>Aspect-Oriented</a:t>
            </a:r>
            <a:r>
              <a:rPr lang="sk-SK" sz="6000" dirty="0"/>
              <a:t> Change </a:t>
            </a:r>
            <a:r>
              <a:rPr lang="sk-SK" sz="6000" dirty="0" err="1"/>
              <a:t>Realization</a:t>
            </a:r>
            <a:r>
              <a:rPr lang="sk-SK" sz="6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4425964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0763D6-E843-7A23-16DF-ADEB9BE7E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4841960-FE1E-12FF-9B01-BD5BA9635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329282E8-5AD1-38CB-8DD0-ACC57512C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658" y="0"/>
            <a:ext cx="11084683" cy="6858000"/>
          </a:xfrm>
          <a:prstGeom prst="rect">
            <a:avLst/>
          </a:prstGeom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C7E3CAD0-C597-ACD4-CD43-CBF4CFB9034A}"/>
              </a:ext>
            </a:extLst>
          </p:cNvPr>
          <p:cNvSpPr txBox="1"/>
          <p:nvPr/>
        </p:nvSpPr>
        <p:spPr>
          <a:xfrm>
            <a:off x="2917998" y="4336294"/>
            <a:ext cx="3907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/>
              <a:t>Source</a:t>
            </a:r>
            <a:r>
              <a:rPr lang="sk-SK" dirty="0"/>
              <a:t>: </a:t>
            </a:r>
            <a:r>
              <a:rPr lang="en-US" dirty="0" err="1"/>
              <a:t>Vranić</a:t>
            </a:r>
            <a:r>
              <a:rPr lang="en-US" dirty="0"/>
              <a:t>, Valentino. (2010). </a:t>
            </a:r>
            <a:endParaRPr lang="sk-SK" dirty="0"/>
          </a:p>
          <a:p>
            <a:r>
              <a:rPr lang="en-US" dirty="0"/>
              <a:t>Aspect-Oriented Change Realization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3513373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63C7C7-EE4B-FBD7-CA49-C12C20A21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12048B86-18A8-B6F6-A517-FA529177D8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3737"/>
            <a:ext cx="12192000" cy="4790525"/>
          </a:xfrm>
          <a:prstGeom prst="rect">
            <a:avLst/>
          </a:prstGeom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8830065C-463B-4270-82C1-31CD03B1027B}"/>
              </a:ext>
            </a:extLst>
          </p:cNvPr>
          <p:cNvSpPr txBox="1"/>
          <p:nvPr/>
        </p:nvSpPr>
        <p:spPr>
          <a:xfrm>
            <a:off x="1860566" y="5934670"/>
            <a:ext cx="103314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i="0" dirty="0" err="1">
                <a:solidFill>
                  <a:srgbClr val="212529"/>
                </a:solidFill>
                <a:effectLst/>
                <a:latin typeface="Domine"/>
              </a:rPr>
              <a:t>Source</a:t>
            </a:r>
            <a:r>
              <a:rPr lang="sk-SK" b="1" i="0" dirty="0">
                <a:solidFill>
                  <a:srgbClr val="212529"/>
                </a:solidFill>
                <a:effectLst/>
                <a:latin typeface="Domine"/>
              </a:rPr>
              <a:t>: </a:t>
            </a:r>
            <a:r>
              <a:rPr lang="sk-SK" b="1" i="0" dirty="0" err="1">
                <a:solidFill>
                  <a:srgbClr val="212529"/>
                </a:solidFill>
                <a:effectLst/>
                <a:latin typeface="Domine"/>
              </a:rPr>
              <a:t>Aspect-Oriented</a:t>
            </a:r>
            <a:r>
              <a:rPr lang="sk-SK" b="1" i="0" dirty="0">
                <a:solidFill>
                  <a:srgbClr val="212529"/>
                </a:solidFill>
                <a:effectLst/>
                <a:latin typeface="Domine"/>
              </a:rPr>
              <a:t> Change </a:t>
            </a:r>
            <a:r>
              <a:rPr lang="sk-SK" b="1" i="0" dirty="0" err="1">
                <a:solidFill>
                  <a:srgbClr val="212529"/>
                </a:solidFill>
                <a:effectLst/>
                <a:latin typeface="Domine"/>
              </a:rPr>
              <a:t>Realizations</a:t>
            </a:r>
            <a:r>
              <a:rPr lang="sk-SK" b="1" i="0" dirty="0">
                <a:solidFill>
                  <a:srgbClr val="212529"/>
                </a:solidFill>
                <a:effectLst/>
                <a:latin typeface="Domine"/>
              </a:rPr>
              <a:t> and </a:t>
            </a:r>
            <a:r>
              <a:rPr lang="sk-SK" b="1" i="0" dirty="0" err="1">
                <a:solidFill>
                  <a:srgbClr val="212529"/>
                </a:solidFill>
                <a:effectLst/>
                <a:latin typeface="Domine"/>
              </a:rPr>
              <a:t>Their</a:t>
            </a:r>
            <a:r>
              <a:rPr lang="sk-SK" b="1" i="0" dirty="0"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lang="sk-SK" b="1" i="0" dirty="0" err="1">
                <a:solidFill>
                  <a:srgbClr val="212529"/>
                </a:solidFill>
                <a:effectLst/>
                <a:latin typeface="Domine"/>
              </a:rPr>
              <a:t>Interaction</a:t>
            </a:r>
            <a:r>
              <a:rPr lang="sk-SK" b="0" i="0" dirty="0">
                <a:solidFill>
                  <a:srgbClr val="212529"/>
                </a:solidFill>
                <a:effectLst/>
                <a:latin typeface="Domine"/>
              </a:rPr>
              <a:t> </a:t>
            </a:r>
            <a:r>
              <a:rPr lang="sk-SK" b="0" i="0" u="sng" dirty="0" err="1">
                <a:effectLst/>
                <a:latin typeface="Domine"/>
                <a:hlinkClick r:id="rId3"/>
              </a:rPr>
              <a:t>Article</a:t>
            </a:r>
            <a:r>
              <a:rPr lang="sk-SK" b="0" i="0" dirty="0">
                <a:solidFill>
                  <a:srgbClr val="212529"/>
                </a:solidFill>
                <a:effectLst/>
                <a:latin typeface="Domine"/>
              </a:rPr>
              <a:t> 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V.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Vranić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, R.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Menkyna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, M.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Bebjak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,</a:t>
            </a:r>
          </a:p>
          <a:p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 and P.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Dolog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.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Aspect-Oriented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 Change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Realizations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 and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Their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Interaction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. e-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Informatica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 Software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Engineering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Journal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, 3(1):43-58, 2009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3671294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914C3F-80A9-05F7-27EB-DD0DA5967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545AB221-E29D-6C07-4188-B7C0874AF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7913"/>
            <a:ext cx="12192000" cy="2922174"/>
          </a:xfrm>
          <a:prstGeom prst="rect">
            <a:avLst/>
          </a:prstGeo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79CC2242-472E-8193-C979-555A7D59C759}"/>
              </a:ext>
            </a:extLst>
          </p:cNvPr>
          <p:cNvSpPr txBox="1"/>
          <p:nvPr/>
        </p:nvSpPr>
        <p:spPr>
          <a:xfrm>
            <a:off x="3150524" y="5078111"/>
            <a:ext cx="93183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b="1" i="0" dirty="0" err="1">
                <a:solidFill>
                  <a:srgbClr val="212529"/>
                </a:solidFill>
                <a:effectLst/>
                <a:latin typeface="Domine"/>
              </a:rPr>
              <a:t>Aspect-Oriented</a:t>
            </a:r>
            <a:r>
              <a:rPr lang="sk-SK" b="1" i="0" dirty="0">
                <a:solidFill>
                  <a:srgbClr val="212529"/>
                </a:solidFill>
                <a:effectLst/>
                <a:latin typeface="Domine"/>
              </a:rPr>
              <a:t> Change </a:t>
            </a:r>
            <a:r>
              <a:rPr lang="sk-SK" b="1" i="0" dirty="0" err="1">
                <a:solidFill>
                  <a:srgbClr val="212529"/>
                </a:solidFill>
                <a:effectLst/>
                <a:latin typeface="Domine"/>
              </a:rPr>
              <a:t>Realizations</a:t>
            </a:r>
            <a:r>
              <a:rPr lang="sk-SK" b="1" i="0" dirty="0">
                <a:solidFill>
                  <a:srgbClr val="212529"/>
                </a:solidFill>
                <a:effectLst/>
                <a:latin typeface="Domine"/>
              </a:rPr>
              <a:t> and </a:t>
            </a:r>
            <a:r>
              <a:rPr lang="sk-SK" b="1" i="0" dirty="0" err="1">
                <a:solidFill>
                  <a:srgbClr val="212529"/>
                </a:solidFill>
                <a:effectLst/>
                <a:latin typeface="Domine"/>
              </a:rPr>
              <a:t>Their</a:t>
            </a:r>
            <a:r>
              <a:rPr lang="sk-SK" b="1" i="0" dirty="0"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lang="sk-SK" b="1" i="0" dirty="0" err="1">
                <a:solidFill>
                  <a:srgbClr val="212529"/>
                </a:solidFill>
                <a:effectLst/>
                <a:latin typeface="Domine"/>
              </a:rPr>
              <a:t>Interaction</a:t>
            </a:r>
            <a:r>
              <a:rPr lang="sk-SK" b="0" i="0" dirty="0">
                <a:solidFill>
                  <a:srgbClr val="212529"/>
                </a:solidFill>
                <a:effectLst/>
                <a:latin typeface="Domine"/>
              </a:rPr>
              <a:t> </a:t>
            </a:r>
            <a:r>
              <a:rPr lang="sk-SK" b="0" i="0" u="sng" dirty="0" err="1">
                <a:effectLst/>
                <a:latin typeface="Domine"/>
                <a:hlinkClick r:id="rId3"/>
              </a:rPr>
              <a:t>Article</a:t>
            </a:r>
            <a:r>
              <a:rPr lang="sk-SK" b="0" i="0" dirty="0">
                <a:solidFill>
                  <a:srgbClr val="212529"/>
                </a:solidFill>
                <a:effectLst/>
                <a:latin typeface="Domine"/>
              </a:rPr>
              <a:t> 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V.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Vranić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, R.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Menkyna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, M.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Bebjak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, and P.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Dolog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.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Aspect-Oriented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 Change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Realizations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 and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Their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Interaction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. e-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Informatica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 Software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Engineering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Journal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, 3(1):43-58, 2009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7899398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A370A17-1708-331B-84B4-AA2EAF4E5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561" y="1116701"/>
            <a:ext cx="10813356" cy="5826266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US" b="1" i="0" dirty="0">
                <a:solidFill>
                  <a:srgbClr val="212529"/>
                </a:solidFill>
                <a:effectLst/>
                <a:latin typeface="Domine"/>
              </a:rPr>
              <a:t>Trygve </a:t>
            </a:r>
            <a:r>
              <a:rPr lang="en-US" b="1" i="0" dirty="0" err="1">
                <a:solidFill>
                  <a:srgbClr val="212529"/>
                </a:solidFill>
                <a:effectLst/>
                <a:latin typeface="Domine"/>
              </a:rPr>
              <a:t>Reenskaug</a:t>
            </a:r>
            <a:r>
              <a:rPr lang="en-US" b="1" i="0" dirty="0">
                <a:solidFill>
                  <a:srgbClr val="212529"/>
                </a:solidFill>
                <a:effectLst/>
                <a:latin typeface="Domine"/>
              </a:rPr>
              <a:t> and James O. </a:t>
            </a:r>
            <a:r>
              <a:rPr lang="en-US" b="1" i="0" dirty="0" err="1">
                <a:solidFill>
                  <a:srgbClr val="212529"/>
                </a:solidFill>
                <a:effectLst/>
                <a:latin typeface="Domine"/>
              </a:rPr>
              <a:t>Coplien</a:t>
            </a:r>
            <a:r>
              <a:rPr lang="en-US" b="1" i="0" dirty="0">
                <a:solidFill>
                  <a:srgbClr val="212529"/>
                </a:solidFill>
                <a:effectLst/>
                <a:latin typeface="Domine"/>
              </a:rPr>
              <a:t>: </a:t>
            </a:r>
            <a:r>
              <a:rPr lang="en-US" b="1" i="0" u="sng" dirty="0">
                <a:solidFill>
                  <a:srgbClr val="212529"/>
                </a:solidFill>
                <a:effectLst/>
                <a:latin typeface="Domine"/>
                <a:hlinkClick r:id="rId2"/>
              </a:rPr>
              <a:t>The DCI Architecture: A New Vision of Object-Oriented Programming</a:t>
            </a:r>
            <a:r>
              <a:rPr lang="en-US" b="0" i="0" dirty="0">
                <a:solidFill>
                  <a:srgbClr val="212529"/>
                </a:solidFill>
                <a:effectLst/>
                <a:latin typeface="Domine"/>
              </a:rPr>
              <a:t> March 20, 2009</a:t>
            </a:r>
          </a:p>
          <a:p>
            <a:pPr algn="l"/>
            <a:r>
              <a:rPr lang="en-US" b="1" i="0" dirty="0" err="1">
                <a:solidFill>
                  <a:srgbClr val="212529"/>
                </a:solidFill>
                <a:effectLst/>
                <a:latin typeface="Domine"/>
              </a:rPr>
              <a:t>Savkin</a:t>
            </a:r>
            <a:r>
              <a:rPr lang="en-US" b="1" i="0" dirty="0">
                <a:solidFill>
                  <a:srgbClr val="212529"/>
                </a:solidFill>
                <a:effectLst/>
                <a:latin typeface="Domine"/>
              </a:rPr>
              <a:t>: </a:t>
            </a:r>
            <a:r>
              <a:rPr lang="en-US" b="1" i="0" u="sng" dirty="0">
                <a:solidFill>
                  <a:srgbClr val="212529"/>
                </a:solidFill>
                <a:effectLst/>
                <a:latin typeface="Domine"/>
                <a:hlinkClick r:id="rId3"/>
              </a:rPr>
              <a:t>Data Context Interaction: The Evolution of the Object Oriented Paradigm</a:t>
            </a:r>
            <a:endParaRPr lang="en-US" b="0" i="0" dirty="0">
              <a:solidFill>
                <a:srgbClr val="212529"/>
              </a:solidFill>
              <a:effectLst/>
              <a:latin typeface="Domine"/>
            </a:endParaRPr>
          </a:p>
          <a:p>
            <a:pPr algn="l"/>
            <a:r>
              <a:rPr lang="sk-SK" b="1" i="0" dirty="0">
                <a:solidFill>
                  <a:srgbClr val="212529"/>
                </a:solidFill>
                <a:effectLst/>
                <a:latin typeface="Domine"/>
              </a:rPr>
              <a:t>Perdek, Jakub, and </a:t>
            </a:r>
            <a:r>
              <a:rPr lang="sk-SK" b="1" i="0" dirty="0" err="1">
                <a:solidFill>
                  <a:srgbClr val="212529"/>
                </a:solidFill>
                <a:effectLst/>
                <a:latin typeface="Domine"/>
              </a:rPr>
              <a:t>Valentino</a:t>
            </a:r>
            <a:r>
              <a:rPr lang="sk-SK" b="1" i="0" dirty="0">
                <a:solidFill>
                  <a:srgbClr val="212529"/>
                </a:solidFill>
                <a:effectLst/>
                <a:latin typeface="Domine"/>
              </a:rPr>
              <a:t>, </a:t>
            </a:r>
            <a:r>
              <a:rPr lang="sk-SK" b="1" i="0" dirty="0" err="1">
                <a:solidFill>
                  <a:srgbClr val="212529"/>
                </a:solidFill>
                <a:effectLst/>
                <a:latin typeface="Domine"/>
              </a:rPr>
              <a:t>Vranić</a:t>
            </a:r>
            <a:r>
              <a:rPr lang="sk-SK" b="1" i="0" dirty="0">
                <a:solidFill>
                  <a:srgbClr val="212529"/>
                </a:solidFill>
                <a:effectLst/>
                <a:latin typeface="Domine"/>
              </a:rPr>
              <a:t>. "</a:t>
            </a:r>
            <a:r>
              <a:rPr lang="sk-SK" b="1" i="0" dirty="0" err="1">
                <a:solidFill>
                  <a:srgbClr val="212529"/>
                </a:solidFill>
                <a:effectLst/>
                <a:latin typeface="Domine"/>
              </a:rPr>
              <a:t>Lightweight</a:t>
            </a:r>
            <a:r>
              <a:rPr lang="sk-SK" b="1" i="0" dirty="0"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lang="sk-SK" b="1" i="0" dirty="0" err="1">
                <a:solidFill>
                  <a:srgbClr val="212529"/>
                </a:solidFill>
                <a:effectLst/>
                <a:latin typeface="Domine"/>
              </a:rPr>
              <a:t>Aspect-Oriented</a:t>
            </a:r>
            <a:r>
              <a:rPr lang="sk-SK" b="1" i="0" dirty="0">
                <a:solidFill>
                  <a:srgbClr val="212529"/>
                </a:solidFill>
                <a:effectLst/>
                <a:latin typeface="Domine"/>
              </a:rPr>
              <a:t> Software </a:t>
            </a:r>
            <a:r>
              <a:rPr lang="sk-SK" b="1" i="0" dirty="0" err="1">
                <a:solidFill>
                  <a:srgbClr val="212529"/>
                </a:solidFill>
                <a:effectLst/>
                <a:latin typeface="Domine"/>
              </a:rPr>
              <a:t>Product</a:t>
            </a:r>
            <a:r>
              <a:rPr lang="sk-SK" b="1" i="0" dirty="0"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lang="sk-SK" b="1" i="0" dirty="0" err="1">
                <a:solidFill>
                  <a:srgbClr val="212529"/>
                </a:solidFill>
                <a:effectLst/>
                <a:latin typeface="Domine"/>
              </a:rPr>
              <a:t>Lines</a:t>
            </a:r>
            <a:r>
              <a:rPr lang="sk-SK" b="1" i="0" dirty="0"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lang="sk-SK" b="1" i="0" dirty="0" err="1">
                <a:solidFill>
                  <a:srgbClr val="212529"/>
                </a:solidFill>
                <a:effectLst/>
                <a:latin typeface="Domine"/>
              </a:rPr>
              <a:t>with</a:t>
            </a:r>
            <a:r>
              <a:rPr lang="sk-SK" b="1" i="0" dirty="0"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lang="sk-SK" b="1" i="0" dirty="0" err="1">
                <a:solidFill>
                  <a:srgbClr val="212529"/>
                </a:solidFill>
                <a:effectLst/>
                <a:latin typeface="Domine"/>
              </a:rPr>
              <a:t>Automated</a:t>
            </a:r>
            <a:r>
              <a:rPr lang="sk-SK" b="1" i="0" dirty="0"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lang="sk-SK" b="1" i="0" dirty="0" err="1">
                <a:solidFill>
                  <a:srgbClr val="212529"/>
                </a:solidFill>
                <a:effectLst/>
                <a:latin typeface="Domine"/>
              </a:rPr>
              <a:t>Product</a:t>
            </a:r>
            <a:r>
              <a:rPr lang="sk-SK" b="1" i="0" dirty="0"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lang="sk-SK" b="1" i="0" dirty="0" err="1">
                <a:solidFill>
                  <a:srgbClr val="212529"/>
                </a:solidFill>
                <a:effectLst/>
                <a:latin typeface="Domine"/>
              </a:rPr>
              <a:t>Derivation</a:t>
            </a:r>
            <a:r>
              <a:rPr lang="sk-SK" b="1" i="0" dirty="0">
                <a:solidFill>
                  <a:srgbClr val="212529"/>
                </a:solidFill>
                <a:effectLst/>
                <a:latin typeface="Domine"/>
              </a:rPr>
              <a:t>."</a:t>
            </a:r>
            <a:r>
              <a:rPr lang="sk-SK" b="0" i="0" dirty="0">
                <a:solidFill>
                  <a:srgbClr val="212529"/>
                </a:solidFill>
                <a:effectLst/>
                <a:latin typeface="Domine"/>
              </a:rPr>
              <a:t> In New </a:t>
            </a:r>
            <a:r>
              <a:rPr lang="sk-SK" b="0" i="0" dirty="0" err="1">
                <a:solidFill>
                  <a:srgbClr val="212529"/>
                </a:solidFill>
                <a:effectLst/>
                <a:latin typeface="Domine"/>
              </a:rPr>
              <a:t>Trends</a:t>
            </a:r>
            <a:r>
              <a:rPr lang="sk-SK" b="0" i="0" dirty="0">
                <a:solidFill>
                  <a:srgbClr val="212529"/>
                </a:solidFill>
                <a:effectLst/>
                <a:latin typeface="Domine"/>
              </a:rPr>
              <a:t> in </a:t>
            </a:r>
            <a:r>
              <a:rPr lang="sk-SK" b="0" i="0" dirty="0" err="1">
                <a:solidFill>
                  <a:srgbClr val="212529"/>
                </a:solidFill>
                <a:effectLst/>
                <a:latin typeface="Domine"/>
              </a:rPr>
              <a:t>Database</a:t>
            </a:r>
            <a:r>
              <a:rPr lang="sk-SK" b="0" i="0" dirty="0">
                <a:solidFill>
                  <a:srgbClr val="212529"/>
                </a:solidFill>
                <a:effectLst/>
                <a:latin typeface="Domine"/>
              </a:rPr>
              <a:t> and </a:t>
            </a:r>
            <a:r>
              <a:rPr lang="sk-SK" b="0" i="0" dirty="0" err="1">
                <a:solidFill>
                  <a:srgbClr val="212529"/>
                </a:solidFill>
                <a:effectLst/>
                <a:latin typeface="Domine"/>
              </a:rPr>
              <a:t>Information</a:t>
            </a:r>
            <a:r>
              <a:rPr lang="sk-SK" b="0" i="0" dirty="0">
                <a:solidFill>
                  <a:srgbClr val="212529"/>
                </a:solidFill>
                <a:effectLst/>
                <a:latin typeface="Domine"/>
              </a:rPr>
              <a:t> Systems (</a:t>
            </a:r>
            <a:r>
              <a:rPr lang="sk-SK" b="0" i="0" dirty="0" err="1">
                <a:solidFill>
                  <a:srgbClr val="212529"/>
                </a:solidFill>
                <a:effectLst/>
                <a:latin typeface="Domine"/>
              </a:rPr>
              <a:t>pp</a:t>
            </a:r>
            <a:r>
              <a:rPr lang="sk-SK" b="0" i="0" dirty="0">
                <a:solidFill>
                  <a:srgbClr val="212529"/>
                </a:solidFill>
                <a:effectLst/>
                <a:latin typeface="Domine"/>
              </a:rPr>
              <a:t>. 499–510). </a:t>
            </a:r>
            <a:r>
              <a:rPr lang="sk-SK" b="0" i="0" dirty="0" err="1">
                <a:solidFill>
                  <a:srgbClr val="212529"/>
                </a:solidFill>
                <a:effectLst/>
                <a:latin typeface="Domine"/>
              </a:rPr>
              <a:t>Springer</a:t>
            </a:r>
            <a:r>
              <a:rPr lang="sk-SK" b="0" i="0" dirty="0">
                <a:solidFill>
                  <a:srgbClr val="212529"/>
                </a:solidFill>
                <a:effectLst/>
                <a:latin typeface="Domine"/>
              </a:rPr>
              <a:t> Nature </a:t>
            </a:r>
            <a:r>
              <a:rPr lang="sk-SK" b="0" i="0" dirty="0" err="1">
                <a:solidFill>
                  <a:srgbClr val="212529"/>
                </a:solidFill>
                <a:effectLst/>
                <a:latin typeface="Domine"/>
              </a:rPr>
              <a:t>Switzerland</a:t>
            </a:r>
            <a:r>
              <a:rPr lang="sk-SK" b="0" i="0" dirty="0">
                <a:solidFill>
                  <a:srgbClr val="212529"/>
                </a:solidFill>
                <a:effectLst/>
                <a:latin typeface="Domine"/>
              </a:rPr>
              <a:t>, 2023.</a:t>
            </a:r>
          </a:p>
          <a:p>
            <a:pPr algn="l"/>
            <a:r>
              <a:rPr lang="sk-SK" b="1" i="0" dirty="0">
                <a:solidFill>
                  <a:srgbClr val="212529"/>
                </a:solidFill>
                <a:effectLst/>
                <a:latin typeface="Domine"/>
              </a:rPr>
              <a:t>FIGUEIREDO, </a:t>
            </a:r>
            <a:r>
              <a:rPr lang="sk-SK" b="1" i="0" dirty="0" err="1">
                <a:solidFill>
                  <a:srgbClr val="212529"/>
                </a:solidFill>
                <a:effectLst/>
                <a:latin typeface="Domine"/>
              </a:rPr>
              <a:t>Eduardo</a:t>
            </a:r>
            <a:r>
              <a:rPr lang="sk-SK" b="1" i="0" dirty="0">
                <a:solidFill>
                  <a:srgbClr val="212529"/>
                </a:solidFill>
                <a:effectLst/>
                <a:latin typeface="Domine"/>
              </a:rPr>
              <a:t>, </a:t>
            </a:r>
            <a:r>
              <a:rPr lang="sk-SK" b="1" i="0" dirty="0" err="1">
                <a:solidFill>
                  <a:srgbClr val="212529"/>
                </a:solidFill>
                <a:effectLst/>
                <a:latin typeface="Domine"/>
              </a:rPr>
              <a:t>Nelio</a:t>
            </a:r>
            <a:r>
              <a:rPr lang="sk-SK" b="1" i="0" dirty="0">
                <a:solidFill>
                  <a:srgbClr val="212529"/>
                </a:solidFill>
                <a:effectLst/>
                <a:latin typeface="Domine"/>
              </a:rPr>
              <a:t> CACHO, </a:t>
            </a:r>
            <a:r>
              <a:rPr lang="sk-SK" b="1" i="0" dirty="0" err="1">
                <a:solidFill>
                  <a:srgbClr val="212529"/>
                </a:solidFill>
                <a:effectLst/>
                <a:latin typeface="Domine"/>
              </a:rPr>
              <a:t>Claudio</a:t>
            </a:r>
            <a:r>
              <a:rPr lang="sk-SK" b="1" i="0" dirty="0">
                <a:solidFill>
                  <a:srgbClr val="212529"/>
                </a:solidFill>
                <a:effectLst/>
                <a:latin typeface="Domine"/>
              </a:rPr>
              <a:t> SANT’ANNA, </a:t>
            </a:r>
            <a:r>
              <a:rPr lang="sk-SK" b="1" i="0" dirty="0" err="1">
                <a:solidFill>
                  <a:srgbClr val="212529"/>
                </a:solidFill>
                <a:effectLst/>
                <a:latin typeface="Domine"/>
              </a:rPr>
              <a:t>Mario</a:t>
            </a:r>
            <a:r>
              <a:rPr lang="sk-SK" b="1" i="0" dirty="0">
                <a:solidFill>
                  <a:srgbClr val="212529"/>
                </a:solidFill>
                <a:effectLst/>
                <a:latin typeface="Domine"/>
              </a:rPr>
              <a:t> MONTEIRO, </a:t>
            </a:r>
            <a:r>
              <a:rPr lang="sk-SK" b="1" i="0" dirty="0" err="1">
                <a:solidFill>
                  <a:srgbClr val="212529"/>
                </a:solidFill>
                <a:effectLst/>
                <a:latin typeface="Domine"/>
              </a:rPr>
              <a:t>Uira</a:t>
            </a:r>
            <a:r>
              <a:rPr lang="sk-SK" b="1" i="0" dirty="0">
                <a:solidFill>
                  <a:srgbClr val="212529"/>
                </a:solidFill>
                <a:effectLst/>
                <a:latin typeface="Domine"/>
              </a:rPr>
              <a:t> KULESZA, </a:t>
            </a:r>
            <a:r>
              <a:rPr lang="sk-SK" b="1" i="0" dirty="0" err="1">
                <a:solidFill>
                  <a:srgbClr val="212529"/>
                </a:solidFill>
                <a:effectLst/>
                <a:latin typeface="Domine"/>
              </a:rPr>
              <a:t>Alessandro</a:t>
            </a:r>
            <a:r>
              <a:rPr lang="sk-SK" b="1" i="0" dirty="0">
                <a:solidFill>
                  <a:srgbClr val="212529"/>
                </a:solidFill>
                <a:effectLst/>
                <a:latin typeface="Domine"/>
              </a:rPr>
              <a:t> GARCIA, </a:t>
            </a:r>
            <a:r>
              <a:rPr lang="sk-SK" b="1" i="0" dirty="0" err="1">
                <a:solidFill>
                  <a:srgbClr val="212529"/>
                </a:solidFill>
                <a:effectLst/>
                <a:latin typeface="Domine"/>
              </a:rPr>
              <a:t>Sergio</a:t>
            </a:r>
            <a:r>
              <a:rPr lang="sk-SK" b="1" i="0" dirty="0">
                <a:solidFill>
                  <a:srgbClr val="212529"/>
                </a:solidFill>
                <a:effectLst/>
                <a:latin typeface="Domine"/>
              </a:rPr>
              <a:t> SOARES, </a:t>
            </a:r>
            <a:r>
              <a:rPr lang="sk-SK" b="1" i="0" dirty="0" err="1">
                <a:solidFill>
                  <a:srgbClr val="212529"/>
                </a:solidFill>
                <a:effectLst/>
                <a:latin typeface="Domine"/>
              </a:rPr>
              <a:t>Fabiano</a:t>
            </a:r>
            <a:r>
              <a:rPr lang="sk-SK" b="1" i="0" dirty="0">
                <a:solidFill>
                  <a:srgbClr val="212529"/>
                </a:solidFill>
                <a:effectLst/>
                <a:latin typeface="Domine"/>
              </a:rPr>
              <a:t> FERRARI, </a:t>
            </a:r>
            <a:r>
              <a:rPr lang="sk-SK" b="1" i="0" dirty="0" err="1">
                <a:solidFill>
                  <a:srgbClr val="212529"/>
                </a:solidFill>
                <a:effectLst/>
                <a:latin typeface="Domine"/>
              </a:rPr>
              <a:t>Safoora</a:t>
            </a:r>
            <a:r>
              <a:rPr lang="sk-SK" b="1" i="0" dirty="0">
                <a:solidFill>
                  <a:srgbClr val="212529"/>
                </a:solidFill>
                <a:effectLst/>
                <a:latin typeface="Domine"/>
              </a:rPr>
              <a:t> KHAN, </a:t>
            </a:r>
            <a:r>
              <a:rPr lang="sk-SK" b="1" i="0" dirty="0" err="1">
                <a:solidFill>
                  <a:srgbClr val="212529"/>
                </a:solidFill>
                <a:effectLst/>
                <a:latin typeface="Domine"/>
              </a:rPr>
              <a:t>Fernando</a:t>
            </a:r>
            <a:r>
              <a:rPr lang="sk-SK" b="1" i="0" dirty="0">
                <a:solidFill>
                  <a:srgbClr val="212529"/>
                </a:solidFill>
                <a:effectLst/>
                <a:latin typeface="Domine"/>
              </a:rPr>
              <a:t> FILHO a Francisco DANTAS, </a:t>
            </a:r>
            <a:r>
              <a:rPr lang="sk-SK" b="1" i="0" dirty="0" err="1">
                <a:solidFill>
                  <a:srgbClr val="212529"/>
                </a:solidFill>
                <a:effectLst/>
                <a:latin typeface="Domine"/>
              </a:rPr>
              <a:t>Evolving</a:t>
            </a:r>
            <a:r>
              <a:rPr lang="sk-SK" b="1" i="0" dirty="0">
                <a:solidFill>
                  <a:srgbClr val="212529"/>
                </a:solidFill>
                <a:effectLst/>
                <a:latin typeface="Domine"/>
              </a:rPr>
              <a:t> Software </a:t>
            </a:r>
            <a:r>
              <a:rPr lang="sk-SK" b="1" i="0" dirty="0" err="1">
                <a:solidFill>
                  <a:srgbClr val="212529"/>
                </a:solidFill>
                <a:effectLst/>
                <a:latin typeface="Domine"/>
              </a:rPr>
              <a:t>Product</a:t>
            </a:r>
            <a:r>
              <a:rPr lang="sk-SK" b="1" i="0" dirty="0"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lang="sk-SK" b="1" i="0" dirty="0" err="1">
                <a:solidFill>
                  <a:srgbClr val="212529"/>
                </a:solidFill>
                <a:effectLst/>
                <a:latin typeface="Domine"/>
              </a:rPr>
              <a:t>Lines</a:t>
            </a:r>
            <a:r>
              <a:rPr lang="sk-SK" b="1" i="0" dirty="0"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lang="sk-SK" b="1" i="0" dirty="0" err="1">
                <a:solidFill>
                  <a:srgbClr val="212529"/>
                </a:solidFill>
                <a:effectLst/>
                <a:latin typeface="Domine"/>
              </a:rPr>
              <a:t>with</a:t>
            </a:r>
            <a:r>
              <a:rPr lang="sk-SK" b="1" i="0" dirty="0"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lang="sk-SK" b="1" i="0" dirty="0" err="1">
                <a:solidFill>
                  <a:srgbClr val="212529"/>
                </a:solidFill>
                <a:effectLst/>
                <a:latin typeface="Domine"/>
              </a:rPr>
              <a:t>Aspects</a:t>
            </a:r>
            <a:r>
              <a:rPr lang="sk-SK" b="1" i="0" dirty="0">
                <a:solidFill>
                  <a:srgbClr val="212529"/>
                </a:solidFill>
                <a:effectLst/>
                <a:latin typeface="Domine"/>
              </a:rPr>
              <a:t>: </a:t>
            </a:r>
            <a:r>
              <a:rPr lang="sk-SK" b="1" i="0" dirty="0" err="1">
                <a:solidFill>
                  <a:srgbClr val="212529"/>
                </a:solidFill>
                <a:effectLst/>
                <a:latin typeface="Domine"/>
              </a:rPr>
              <a:t>An</a:t>
            </a:r>
            <a:r>
              <a:rPr lang="sk-SK" b="1" i="0" dirty="0"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lang="sk-SK" b="1" i="0" dirty="0" err="1">
                <a:solidFill>
                  <a:srgbClr val="212529"/>
                </a:solidFill>
                <a:effectLst/>
                <a:latin typeface="Domine"/>
              </a:rPr>
              <a:t>Empirical</a:t>
            </a:r>
            <a:r>
              <a:rPr lang="sk-SK" b="1" i="0" dirty="0">
                <a:solidFill>
                  <a:srgbClr val="212529"/>
                </a:solidFill>
                <a:effectLst/>
                <a:latin typeface="Domine"/>
              </a:rPr>
              <a:t> Study on Design Stability.</a:t>
            </a:r>
            <a:r>
              <a:rPr lang="sk-SK" b="0" i="0" dirty="0">
                <a:solidFill>
                  <a:srgbClr val="212529"/>
                </a:solidFill>
                <a:effectLst/>
                <a:latin typeface="Domine"/>
              </a:rPr>
              <a:t> 2008, s. 10.</a:t>
            </a:r>
          </a:p>
          <a:p>
            <a:pPr algn="l"/>
            <a:r>
              <a:rPr lang="sk-SK" b="1" i="0" dirty="0">
                <a:solidFill>
                  <a:srgbClr val="212529"/>
                </a:solidFill>
                <a:effectLst/>
                <a:latin typeface="Domine"/>
              </a:rPr>
              <a:t>JACOBSON, </a:t>
            </a:r>
            <a:r>
              <a:rPr lang="sk-SK" b="1" i="0" dirty="0" err="1">
                <a:solidFill>
                  <a:srgbClr val="212529"/>
                </a:solidFill>
                <a:effectLst/>
                <a:latin typeface="Domine"/>
              </a:rPr>
              <a:t>Ivar</a:t>
            </a:r>
            <a:r>
              <a:rPr lang="sk-SK" b="1" i="0" dirty="0">
                <a:solidFill>
                  <a:srgbClr val="212529"/>
                </a:solidFill>
                <a:effectLst/>
                <a:latin typeface="Domine"/>
              </a:rPr>
              <a:t>, Martin GRISS a Patrik JONSSON, 1997. Software </a:t>
            </a:r>
            <a:r>
              <a:rPr lang="sk-SK" b="1" i="0" dirty="0" err="1">
                <a:solidFill>
                  <a:srgbClr val="212529"/>
                </a:solidFill>
                <a:effectLst/>
                <a:latin typeface="Domine"/>
              </a:rPr>
              <a:t>Reuse</a:t>
            </a:r>
            <a:r>
              <a:rPr lang="sk-SK" b="1" i="0" dirty="0">
                <a:solidFill>
                  <a:srgbClr val="212529"/>
                </a:solidFill>
                <a:effectLst/>
                <a:latin typeface="Domine"/>
              </a:rPr>
              <a:t>: </a:t>
            </a:r>
            <a:r>
              <a:rPr lang="sk-SK" b="1" i="0" dirty="0" err="1">
                <a:solidFill>
                  <a:srgbClr val="212529"/>
                </a:solidFill>
                <a:effectLst/>
                <a:latin typeface="Domine"/>
              </a:rPr>
              <a:t>Architecture</a:t>
            </a:r>
            <a:r>
              <a:rPr lang="sk-SK" b="1" i="0" dirty="0">
                <a:solidFill>
                  <a:srgbClr val="212529"/>
                </a:solidFill>
                <a:effectLst/>
                <a:latin typeface="Domine"/>
              </a:rPr>
              <a:t>, </a:t>
            </a:r>
            <a:r>
              <a:rPr lang="sk-SK" b="1" i="0" dirty="0" err="1">
                <a:solidFill>
                  <a:srgbClr val="212529"/>
                </a:solidFill>
                <a:effectLst/>
                <a:latin typeface="Domine"/>
              </a:rPr>
              <a:t>Process</a:t>
            </a:r>
            <a:r>
              <a:rPr lang="sk-SK" b="1" i="0" dirty="0">
                <a:solidFill>
                  <a:srgbClr val="212529"/>
                </a:solidFill>
                <a:effectLst/>
                <a:latin typeface="Domine"/>
              </a:rPr>
              <a:t> and </a:t>
            </a:r>
            <a:r>
              <a:rPr lang="sk-SK" b="1" i="0" dirty="0" err="1">
                <a:solidFill>
                  <a:srgbClr val="212529"/>
                </a:solidFill>
                <a:effectLst/>
                <a:latin typeface="Domine"/>
              </a:rPr>
              <a:t>Organization</a:t>
            </a:r>
            <a:r>
              <a:rPr lang="sk-SK" b="1" i="0" dirty="0"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lang="sk-SK" b="1" i="0" dirty="0" err="1">
                <a:solidFill>
                  <a:srgbClr val="212529"/>
                </a:solidFill>
                <a:effectLst/>
                <a:latin typeface="Domine"/>
              </a:rPr>
              <a:t>for</a:t>
            </a:r>
            <a:r>
              <a:rPr lang="sk-SK" b="1" i="0" dirty="0">
                <a:solidFill>
                  <a:srgbClr val="212529"/>
                </a:solidFill>
                <a:effectLst/>
                <a:latin typeface="Domine"/>
              </a:rPr>
              <a:t> Business </a:t>
            </a:r>
            <a:r>
              <a:rPr lang="sk-SK" b="1" i="0" dirty="0" err="1">
                <a:solidFill>
                  <a:srgbClr val="212529"/>
                </a:solidFill>
                <a:effectLst/>
                <a:latin typeface="Domine"/>
              </a:rPr>
              <a:t>Success</a:t>
            </a:r>
            <a:r>
              <a:rPr lang="sk-SK" b="1" i="0" dirty="0">
                <a:solidFill>
                  <a:srgbClr val="212529"/>
                </a:solidFill>
                <a:effectLst/>
                <a:latin typeface="Domine"/>
              </a:rPr>
              <a:t>.</a:t>
            </a:r>
            <a:r>
              <a:rPr lang="sk-SK" b="0" i="0" dirty="0">
                <a:solidFill>
                  <a:srgbClr val="212529"/>
                </a:solidFill>
                <a:effectLst/>
                <a:latin typeface="Domine"/>
              </a:rPr>
              <a:t> USA: ACM Press/</a:t>
            </a:r>
            <a:r>
              <a:rPr lang="sk-SK" b="0" i="0" dirty="0" err="1">
                <a:solidFill>
                  <a:srgbClr val="212529"/>
                </a:solidFill>
                <a:effectLst/>
                <a:latin typeface="Domine"/>
              </a:rPr>
              <a:t>Addison-Wesley</a:t>
            </a:r>
            <a:r>
              <a:rPr lang="sk-SK" b="0" i="0" dirty="0"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lang="sk-SK" b="0" i="0" dirty="0" err="1">
                <a:solidFill>
                  <a:srgbClr val="212529"/>
                </a:solidFill>
                <a:effectLst/>
                <a:latin typeface="Domine"/>
              </a:rPr>
              <a:t>Publishing</a:t>
            </a:r>
            <a:r>
              <a:rPr lang="sk-SK" b="0" i="0" dirty="0">
                <a:solidFill>
                  <a:srgbClr val="212529"/>
                </a:solidFill>
                <a:effectLst/>
                <a:latin typeface="Domine"/>
              </a:rPr>
              <a:t> Co. ISBN 0-201-92476-5.</a:t>
            </a:r>
          </a:p>
          <a:p>
            <a:pPr algn="l"/>
            <a:r>
              <a:rPr lang="sk-SK" b="1" i="0" dirty="0">
                <a:solidFill>
                  <a:srgbClr val="212529"/>
                </a:solidFill>
                <a:effectLst/>
                <a:latin typeface="Domine"/>
              </a:rPr>
              <a:t>KOHUT, </a:t>
            </a:r>
            <a:r>
              <a:rPr lang="sk-SK" b="1" i="0" dirty="0" err="1">
                <a:solidFill>
                  <a:srgbClr val="212529"/>
                </a:solidFill>
                <a:effectLst/>
                <a:latin typeface="Domine"/>
              </a:rPr>
              <a:t>Jan</a:t>
            </a:r>
            <a:r>
              <a:rPr lang="sk-SK" b="1" i="0" dirty="0">
                <a:solidFill>
                  <a:srgbClr val="212529"/>
                </a:solidFill>
                <a:effectLst/>
                <a:latin typeface="Domine"/>
              </a:rPr>
              <a:t> a </a:t>
            </a:r>
            <a:r>
              <a:rPr lang="sk-SK" b="1" i="0" dirty="0" err="1">
                <a:solidFill>
                  <a:srgbClr val="212529"/>
                </a:solidFill>
                <a:effectLst/>
                <a:latin typeface="Domine"/>
              </a:rPr>
              <a:t>Valentino</a:t>
            </a:r>
            <a:r>
              <a:rPr lang="sk-SK" b="1" i="0" dirty="0">
                <a:solidFill>
                  <a:srgbClr val="212529"/>
                </a:solidFill>
                <a:effectLst/>
                <a:latin typeface="Domine"/>
              </a:rPr>
              <a:t> VRANIC, </a:t>
            </a:r>
            <a:r>
              <a:rPr lang="sk-SK" b="1" i="0" u="sng" dirty="0" err="1">
                <a:solidFill>
                  <a:srgbClr val="212529"/>
                </a:solidFill>
                <a:effectLst/>
                <a:latin typeface="Domine"/>
                <a:hlinkClick r:id="rId4"/>
              </a:rPr>
              <a:t>Guidelines</a:t>
            </a:r>
            <a:r>
              <a:rPr lang="sk-SK" b="1" i="0" u="sng" dirty="0">
                <a:solidFill>
                  <a:srgbClr val="212529"/>
                </a:solidFill>
                <a:effectLst/>
                <a:latin typeface="Domine"/>
                <a:hlinkClick r:id="rId4"/>
              </a:rPr>
              <a:t> </a:t>
            </a:r>
            <a:r>
              <a:rPr lang="sk-SK" b="1" i="0" u="sng" dirty="0" err="1">
                <a:solidFill>
                  <a:srgbClr val="212529"/>
                </a:solidFill>
                <a:effectLst/>
                <a:latin typeface="Domine"/>
                <a:hlinkClick r:id="rId4"/>
              </a:rPr>
              <a:t>for</a:t>
            </a:r>
            <a:r>
              <a:rPr lang="sk-SK" b="1" i="0" u="sng" dirty="0">
                <a:solidFill>
                  <a:srgbClr val="212529"/>
                </a:solidFill>
                <a:effectLst/>
                <a:latin typeface="Domine"/>
                <a:hlinkClick r:id="rId4"/>
              </a:rPr>
              <a:t> </a:t>
            </a:r>
            <a:r>
              <a:rPr lang="sk-SK" b="1" i="0" u="sng" dirty="0" err="1">
                <a:solidFill>
                  <a:srgbClr val="212529"/>
                </a:solidFill>
                <a:effectLst/>
                <a:latin typeface="Domine"/>
                <a:hlinkClick r:id="rId4"/>
              </a:rPr>
              <a:t>using</a:t>
            </a:r>
            <a:r>
              <a:rPr lang="sk-SK" b="1" i="0" u="sng" dirty="0">
                <a:solidFill>
                  <a:srgbClr val="212529"/>
                </a:solidFill>
                <a:effectLst/>
                <a:latin typeface="Domine"/>
                <a:hlinkClick r:id="rId4"/>
              </a:rPr>
              <a:t> </a:t>
            </a:r>
            <a:r>
              <a:rPr lang="sk-SK" b="1" i="0" u="sng" dirty="0" err="1">
                <a:solidFill>
                  <a:srgbClr val="212529"/>
                </a:solidFill>
                <a:effectLst/>
                <a:latin typeface="Domine"/>
                <a:hlinkClick r:id="rId4"/>
              </a:rPr>
              <a:t>aspects</a:t>
            </a:r>
            <a:r>
              <a:rPr lang="sk-SK" b="1" i="0" u="sng" dirty="0">
                <a:solidFill>
                  <a:srgbClr val="212529"/>
                </a:solidFill>
                <a:effectLst/>
                <a:latin typeface="Domine"/>
                <a:hlinkClick r:id="rId4"/>
              </a:rPr>
              <a:t> in </a:t>
            </a:r>
            <a:r>
              <a:rPr lang="sk-SK" b="1" i="0" u="sng" dirty="0" err="1">
                <a:solidFill>
                  <a:srgbClr val="212529"/>
                </a:solidFill>
                <a:effectLst/>
                <a:latin typeface="Domine"/>
                <a:hlinkClick r:id="rId4"/>
              </a:rPr>
              <a:t>product</a:t>
            </a:r>
            <a:r>
              <a:rPr lang="sk-SK" b="1" i="0" u="sng" dirty="0">
                <a:solidFill>
                  <a:srgbClr val="212529"/>
                </a:solidFill>
                <a:effectLst/>
                <a:latin typeface="Domine"/>
                <a:hlinkClick r:id="rId4"/>
              </a:rPr>
              <a:t> </a:t>
            </a:r>
            <a:r>
              <a:rPr lang="sk-SK" b="1" i="0" u="sng" dirty="0" err="1">
                <a:solidFill>
                  <a:srgbClr val="212529"/>
                </a:solidFill>
                <a:effectLst/>
                <a:latin typeface="Domine"/>
                <a:hlinkClick r:id="rId4"/>
              </a:rPr>
              <a:t>lines</a:t>
            </a:r>
            <a:r>
              <a:rPr lang="sk-SK" b="1" i="0" u="sng" dirty="0">
                <a:solidFill>
                  <a:srgbClr val="212529"/>
                </a:solidFill>
                <a:effectLst/>
                <a:latin typeface="Domine"/>
                <a:hlinkClick r:id="rId4"/>
              </a:rPr>
              <a:t>:</a:t>
            </a:r>
            <a:r>
              <a:rPr lang="sk-SK" b="0" i="0" dirty="0">
                <a:solidFill>
                  <a:srgbClr val="212529"/>
                </a:solidFill>
                <a:effectLst/>
                <a:latin typeface="Domine"/>
              </a:rPr>
              <a:t> 2010 IEEE 8th International </a:t>
            </a:r>
            <a:r>
              <a:rPr lang="sk-SK" b="0" i="0" dirty="0" err="1">
                <a:solidFill>
                  <a:srgbClr val="212529"/>
                </a:solidFill>
                <a:effectLst/>
                <a:latin typeface="Domine"/>
              </a:rPr>
              <a:t>Symposium</a:t>
            </a:r>
            <a:r>
              <a:rPr lang="sk-SK" b="0" i="0" dirty="0">
                <a:solidFill>
                  <a:srgbClr val="212529"/>
                </a:solidFill>
                <a:effectLst/>
                <a:latin typeface="Domine"/>
              </a:rPr>
              <a:t> on </a:t>
            </a:r>
            <a:r>
              <a:rPr lang="sk-SK" b="0" i="0" dirty="0" err="1">
                <a:solidFill>
                  <a:srgbClr val="212529"/>
                </a:solidFill>
                <a:effectLst/>
                <a:latin typeface="Domine"/>
              </a:rPr>
              <a:t>Applied</a:t>
            </a:r>
            <a:r>
              <a:rPr lang="sk-SK" b="0" i="0" dirty="0"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lang="sk-SK" b="0" i="0" dirty="0" err="1">
                <a:solidFill>
                  <a:srgbClr val="212529"/>
                </a:solidFill>
                <a:effectLst/>
                <a:latin typeface="Domine"/>
              </a:rPr>
              <a:t>Machine</a:t>
            </a:r>
            <a:r>
              <a:rPr lang="sk-SK" b="0" i="0" dirty="0"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lang="sk-SK" b="0" i="0" dirty="0" err="1">
                <a:solidFill>
                  <a:srgbClr val="212529"/>
                </a:solidFill>
                <a:effectLst/>
                <a:latin typeface="Domine"/>
              </a:rPr>
              <a:t>Intelligence</a:t>
            </a:r>
            <a:r>
              <a:rPr lang="sk-SK" b="0" i="0" dirty="0">
                <a:solidFill>
                  <a:srgbClr val="212529"/>
                </a:solidFill>
                <a:effectLst/>
                <a:latin typeface="Domine"/>
              </a:rPr>
              <a:t> and </a:t>
            </a:r>
            <a:r>
              <a:rPr lang="sk-SK" b="0" i="0" dirty="0" err="1">
                <a:solidFill>
                  <a:srgbClr val="212529"/>
                </a:solidFill>
                <a:effectLst/>
                <a:latin typeface="Domine"/>
              </a:rPr>
              <a:t>Informatics</a:t>
            </a:r>
            <a:r>
              <a:rPr lang="sk-SK" b="0" i="0" dirty="0">
                <a:solidFill>
                  <a:srgbClr val="212529"/>
                </a:solidFill>
                <a:effectLst/>
                <a:latin typeface="Domine"/>
              </a:rPr>
              <a:t> (SAMI) [online]. </a:t>
            </a:r>
            <a:r>
              <a:rPr lang="sk-SK" b="0" i="0" dirty="0" err="1">
                <a:solidFill>
                  <a:srgbClr val="212529"/>
                </a:solidFill>
                <a:effectLst/>
                <a:latin typeface="Domine"/>
              </a:rPr>
              <a:t>Herlany</a:t>
            </a:r>
            <a:r>
              <a:rPr lang="sk-SK" b="0" i="0" dirty="0">
                <a:solidFill>
                  <a:srgbClr val="212529"/>
                </a:solidFill>
                <a:effectLst/>
                <a:latin typeface="Domine"/>
              </a:rPr>
              <a:t>: IEEE, s. 183–188 [cit. 30.9.2021]. ISBN 978-1-4244-6422-7. Dostupné na: doi:10.1109/SAMI.2010.5423741</a:t>
            </a:r>
          </a:p>
          <a:p>
            <a:pPr algn="l"/>
            <a:r>
              <a:rPr lang="sk-SK" b="1" i="0" dirty="0" err="1">
                <a:solidFill>
                  <a:srgbClr val="212529"/>
                </a:solidFill>
                <a:effectLst/>
                <a:latin typeface="Domine"/>
              </a:rPr>
              <a:t>Developing</a:t>
            </a:r>
            <a:r>
              <a:rPr lang="sk-SK" b="1" i="0" dirty="0"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lang="sk-SK" b="1" i="0" dirty="0" err="1">
                <a:solidFill>
                  <a:srgbClr val="212529"/>
                </a:solidFill>
                <a:effectLst/>
                <a:latin typeface="Domine"/>
              </a:rPr>
              <a:t>Applications</a:t>
            </a:r>
            <a:r>
              <a:rPr lang="sk-SK" b="1" i="0" dirty="0"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lang="sk-SK" b="1" i="0" dirty="0" err="1">
                <a:solidFill>
                  <a:srgbClr val="212529"/>
                </a:solidFill>
                <a:effectLst/>
                <a:latin typeface="Domine"/>
              </a:rPr>
              <a:t>with</a:t>
            </a:r>
            <a:r>
              <a:rPr lang="sk-SK" b="1" i="0" dirty="0"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lang="sk-SK" b="1" i="0" dirty="0" err="1">
                <a:solidFill>
                  <a:srgbClr val="212529"/>
                </a:solidFill>
                <a:effectLst/>
                <a:latin typeface="Domine"/>
              </a:rPr>
              <a:t>Aspect-Oriented</a:t>
            </a:r>
            <a:r>
              <a:rPr lang="sk-SK" b="1" i="0" dirty="0">
                <a:solidFill>
                  <a:srgbClr val="212529"/>
                </a:solidFill>
                <a:effectLst/>
                <a:latin typeface="Domine"/>
              </a:rPr>
              <a:t> Change </a:t>
            </a:r>
            <a:r>
              <a:rPr lang="sk-SK" b="1" i="0" dirty="0" err="1">
                <a:solidFill>
                  <a:srgbClr val="212529"/>
                </a:solidFill>
                <a:effectLst/>
                <a:latin typeface="Domine"/>
              </a:rPr>
              <a:t>Realization</a:t>
            </a:r>
            <a:r>
              <a:rPr lang="sk-SK" b="1" i="0" dirty="0">
                <a:solidFill>
                  <a:srgbClr val="212529"/>
                </a:solidFill>
                <a:effectLst/>
                <a:latin typeface="Domine"/>
              </a:rPr>
              <a:t>:</a:t>
            </a:r>
            <a:r>
              <a:rPr lang="sk-SK" b="0" i="0" dirty="0">
                <a:solidFill>
                  <a:srgbClr val="212529"/>
                </a:solidFill>
                <a:effectLst/>
                <a:latin typeface="Domine"/>
              </a:rPr>
              <a:t> </a:t>
            </a:r>
            <a:r>
              <a:rPr lang="sk-SK" b="0" i="0" u="sng" dirty="0" err="1">
                <a:solidFill>
                  <a:srgbClr val="212529"/>
                </a:solidFill>
                <a:effectLst/>
                <a:latin typeface="Domine"/>
                <a:hlinkClick r:id="rId5"/>
              </a:rPr>
              <a:t>Article</a:t>
            </a:r>
            <a:r>
              <a:rPr lang="sk-SK" b="0" i="0" dirty="0">
                <a:solidFill>
                  <a:srgbClr val="212529"/>
                </a:solidFill>
                <a:effectLst/>
                <a:latin typeface="Domine"/>
              </a:rPr>
              <a:t> 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Valentino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Vranić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, Michal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Bebjak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, Radoslav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Menkyna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, and Peter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Dolog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.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Developing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Applications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with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Aspect-Oriented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 Change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Realization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. In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Proceedings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 of 3rd IFIP TC2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Central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 and East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European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Conference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 on Software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Engineering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Techniques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, CEE-SET 2008,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Revised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Selected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Papers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, LNCS 4980,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October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 2008, Brno,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Czech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Republic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,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Springer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, 2011</a:t>
            </a:r>
            <a:endParaRPr lang="sk-SK" b="0" i="0" dirty="0">
              <a:solidFill>
                <a:srgbClr val="212529"/>
              </a:solidFill>
              <a:effectLst/>
              <a:latin typeface="Domine"/>
            </a:endParaRPr>
          </a:p>
          <a:p>
            <a:pPr algn="l"/>
            <a:r>
              <a:rPr lang="sk-SK" b="1" i="0" dirty="0" err="1">
                <a:solidFill>
                  <a:srgbClr val="212529"/>
                </a:solidFill>
                <a:effectLst/>
                <a:latin typeface="Domine"/>
              </a:rPr>
              <a:t>Aspect-Oriented</a:t>
            </a:r>
            <a:r>
              <a:rPr lang="sk-SK" b="1" i="0" dirty="0">
                <a:solidFill>
                  <a:srgbClr val="212529"/>
                </a:solidFill>
                <a:effectLst/>
                <a:latin typeface="Domine"/>
              </a:rPr>
              <a:t> Change </a:t>
            </a:r>
            <a:r>
              <a:rPr lang="sk-SK" b="1" i="0" dirty="0" err="1">
                <a:solidFill>
                  <a:srgbClr val="212529"/>
                </a:solidFill>
                <a:effectLst/>
                <a:latin typeface="Domine"/>
              </a:rPr>
              <a:t>Realization</a:t>
            </a:r>
            <a:r>
              <a:rPr lang="sk-SK" b="1" i="0" dirty="0"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lang="sk-SK" b="1" i="0" dirty="0" err="1">
                <a:solidFill>
                  <a:srgbClr val="212529"/>
                </a:solidFill>
                <a:effectLst/>
                <a:latin typeface="Domine"/>
              </a:rPr>
              <a:t>Based</a:t>
            </a:r>
            <a:r>
              <a:rPr lang="sk-SK" b="1" i="0" dirty="0">
                <a:solidFill>
                  <a:srgbClr val="212529"/>
                </a:solidFill>
                <a:effectLst/>
                <a:latin typeface="Domine"/>
              </a:rPr>
              <a:t> on </a:t>
            </a:r>
            <a:r>
              <a:rPr lang="sk-SK" b="1" i="0" dirty="0" err="1">
                <a:solidFill>
                  <a:srgbClr val="212529"/>
                </a:solidFill>
                <a:effectLst/>
                <a:latin typeface="Domine"/>
              </a:rPr>
              <a:t>Multi-Paradigm</a:t>
            </a:r>
            <a:r>
              <a:rPr lang="sk-SK" b="1" i="0" dirty="0">
                <a:solidFill>
                  <a:srgbClr val="212529"/>
                </a:solidFill>
                <a:effectLst/>
                <a:latin typeface="Domine"/>
              </a:rPr>
              <a:t> Design </a:t>
            </a:r>
            <a:r>
              <a:rPr lang="sk-SK" b="1" i="0" dirty="0" err="1">
                <a:solidFill>
                  <a:srgbClr val="212529"/>
                </a:solidFill>
                <a:effectLst/>
                <a:latin typeface="Domine"/>
              </a:rPr>
              <a:t>with</a:t>
            </a:r>
            <a:r>
              <a:rPr lang="sk-SK" b="1" i="0" dirty="0">
                <a:solidFill>
                  <a:srgbClr val="212529"/>
                </a:solidFill>
                <a:effectLst/>
                <a:latin typeface="Domine"/>
              </a:rPr>
              <a:t> Feature Modeling</a:t>
            </a:r>
            <a:r>
              <a:rPr lang="sk-SK" b="0" i="0" dirty="0">
                <a:solidFill>
                  <a:srgbClr val="212529"/>
                </a:solidFill>
                <a:effectLst/>
                <a:latin typeface="Domine"/>
              </a:rPr>
              <a:t> </a:t>
            </a:r>
            <a:r>
              <a:rPr lang="sk-SK" b="0" i="0" u="sng" dirty="0" err="1">
                <a:solidFill>
                  <a:srgbClr val="212529"/>
                </a:solidFill>
                <a:effectLst/>
                <a:latin typeface="Domine"/>
                <a:hlinkClick r:id="rId6"/>
              </a:rPr>
              <a:t>Article</a:t>
            </a:r>
            <a:r>
              <a:rPr lang="sk-SK" b="0" i="0" dirty="0">
                <a:solidFill>
                  <a:srgbClr val="212529"/>
                </a:solidFill>
                <a:effectLst/>
                <a:latin typeface="Domine"/>
              </a:rPr>
              <a:t> 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Radoslav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Menkyna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 and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Valentino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Vranić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.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Aspect-Oriented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 Change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Realization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Based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 on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Multi-Paradigm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 Design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with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 Feature Modeling. In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Proceedings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 of 4th IFIP TC2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Central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 and East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European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Conference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 on Software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Engineering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Techniques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, CEE-SET 2009,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Revised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Selected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Papers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, LNCS 7054,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October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 2009,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Krakow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,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Poland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,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Springer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, 2012.</a:t>
            </a:r>
            <a:endParaRPr lang="sk-SK" b="0" i="0" dirty="0">
              <a:solidFill>
                <a:srgbClr val="212529"/>
              </a:solidFill>
              <a:effectLst/>
              <a:latin typeface="Domine"/>
            </a:endParaRPr>
          </a:p>
          <a:p>
            <a:pPr algn="l"/>
            <a:r>
              <a:rPr lang="sk-SK" b="1" i="0" dirty="0" err="1">
                <a:solidFill>
                  <a:srgbClr val="212529"/>
                </a:solidFill>
                <a:effectLst/>
                <a:latin typeface="Domine"/>
              </a:rPr>
              <a:t>Aspect-Oriented</a:t>
            </a:r>
            <a:r>
              <a:rPr lang="sk-SK" b="1" i="0" dirty="0">
                <a:solidFill>
                  <a:srgbClr val="212529"/>
                </a:solidFill>
                <a:effectLst/>
                <a:latin typeface="Domine"/>
              </a:rPr>
              <a:t> Change </a:t>
            </a:r>
            <a:r>
              <a:rPr lang="sk-SK" b="1" i="0" dirty="0" err="1">
                <a:solidFill>
                  <a:srgbClr val="212529"/>
                </a:solidFill>
                <a:effectLst/>
                <a:latin typeface="Domine"/>
              </a:rPr>
              <a:t>Realizations</a:t>
            </a:r>
            <a:r>
              <a:rPr lang="sk-SK" b="1" i="0" dirty="0">
                <a:solidFill>
                  <a:srgbClr val="212529"/>
                </a:solidFill>
                <a:effectLst/>
                <a:latin typeface="Domine"/>
              </a:rPr>
              <a:t> and </a:t>
            </a:r>
            <a:r>
              <a:rPr lang="sk-SK" b="1" i="0" dirty="0" err="1">
                <a:solidFill>
                  <a:srgbClr val="212529"/>
                </a:solidFill>
                <a:effectLst/>
                <a:latin typeface="Domine"/>
              </a:rPr>
              <a:t>Their</a:t>
            </a:r>
            <a:r>
              <a:rPr lang="sk-SK" b="1" i="0" dirty="0"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lang="sk-SK" b="1" i="0" dirty="0" err="1">
                <a:solidFill>
                  <a:srgbClr val="212529"/>
                </a:solidFill>
                <a:effectLst/>
                <a:latin typeface="Domine"/>
              </a:rPr>
              <a:t>Interaction</a:t>
            </a:r>
            <a:r>
              <a:rPr lang="sk-SK" b="0" i="0" dirty="0">
                <a:solidFill>
                  <a:srgbClr val="212529"/>
                </a:solidFill>
                <a:effectLst/>
                <a:latin typeface="Domine"/>
              </a:rPr>
              <a:t> </a:t>
            </a:r>
            <a:r>
              <a:rPr lang="sk-SK" b="0" i="0" u="sng" dirty="0" err="1">
                <a:solidFill>
                  <a:srgbClr val="212529"/>
                </a:solidFill>
                <a:effectLst/>
                <a:latin typeface="Domine"/>
                <a:hlinkClick r:id="rId7"/>
              </a:rPr>
              <a:t>Article</a:t>
            </a:r>
            <a:r>
              <a:rPr lang="sk-SK" b="0" i="0" dirty="0">
                <a:solidFill>
                  <a:srgbClr val="212529"/>
                </a:solidFill>
                <a:effectLst/>
                <a:latin typeface="Domine"/>
              </a:rPr>
              <a:t> 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V.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Vranić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, R.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Menkyna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, M.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Bebjak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, and P.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Dolog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.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Aspect-Oriented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 Change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Realizations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 and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Their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Interaction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. e-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Informatica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 Software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Engineering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lang="sk-SK" b="0" i="1" dirty="0" err="1">
                <a:solidFill>
                  <a:srgbClr val="212529"/>
                </a:solidFill>
                <a:effectLst/>
                <a:latin typeface="Domine"/>
              </a:rPr>
              <a:t>Journal</a:t>
            </a:r>
            <a:r>
              <a:rPr lang="sk-SK" b="0" i="1" dirty="0">
                <a:solidFill>
                  <a:srgbClr val="212529"/>
                </a:solidFill>
                <a:effectLst/>
                <a:latin typeface="Domine"/>
              </a:rPr>
              <a:t>, 3(1):43-58, 2009</a:t>
            </a:r>
            <a:endParaRPr lang="sk-SK" b="0" i="0" dirty="0">
              <a:solidFill>
                <a:srgbClr val="212529"/>
              </a:solidFill>
              <a:effectLst/>
              <a:latin typeface="Domine"/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8FA9B54D-05D8-4536-D8AD-81D853C4A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6" y="100590"/>
            <a:ext cx="8596668" cy="1320800"/>
          </a:xfrm>
        </p:spPr>
        <p:txBody>
          <a:bodyPr>
            <a:normAutofit/>
          </a:bodyPr>
          <a:lstStyle/>
          <a:p>
            <a:r>
              <a:rPr lang="sk-SK" sz="6000" b="1" dirty="0" err="1"/>
              <a:t>References</a:t>
            </a:r>
            <a:endParaRPr lang="sk-SK" sz="6000" b="1" dirty="0"/>
          </a:p>
        </p:txBody>
      </p:sp>
    </p:spTree>
    <p:extLst>
      <p:ext uri="{BB962C8B-B14F-4D97-AF65-F5344CB8AC3E}">
        <p14:creationId xmlns:p14="http://schemas.microsoft.com/office/powerpoint/2010/main" val="1916589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BCF814-B304-5B64-29D9-6293824AF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F55805B-799B-27F8-537B-3BD0F18247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426600D8-2530-6882-AF16-A3F90C34C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705" y="-69012"/>
            <a:ext cx="88670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008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>
            <a:extLst>
              <a:ext uri="{FF2B5EF4-FFF2-40B4-BE49-F238E27FC236}">
                <a16:creationId xmlns:a16="http://schemas.microsoft.com/office/drawing/2014/main" id="{E355CE09-B9AB-FD49-63C9-BC357AF06F10}"/>
              </a:ext>
            </a:extLst>
          </p:cNvPr>
          <p:cNvSpPr/>
          <p:nvPr/>
        </p:nvSpPr>
        <p:spPr>
          <a:xfrm>
            <a:off x="10488103" y="-1"/>
            <a:ext cx="1849269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2309878-C8D9-BD21-009C-75F8B29B0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1093B51-EF8F-9BB8-AAEC-C968C58A8D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94586539-C907-0ABD-8C65-0C4F1CE54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2147" y="77634"/>
            <a:ext cx="10728023" cy="6728604"/>
          </a:xfrm>
          <a:prstGeom prst="rect">
            <a:avLst/>
          </a:prstGeo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937BEF78-976C-D187-4601-40E99F5EB326}"/>
              </a:ext>
            </a:extLst>
          </p:cNvPr>
          <p:cNvSpPr txBox="1"/>
          <p:nvPr/>
        </p:nvSpPr>
        <p:spPr>
          <a:xfrm>
            <a:off x="10458986" y="409051"/>
            <a:ext cx="180775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/>
              <a:t>Source</a:t>
            </a:r>
            <a:r>
              <a:rPr lang="sk-SK" b="1" dirty="0"/>
              <a:t>: </a:t>
            </a:r>
            <a:r>
              <a:rPr lang="sk-SK" b="0" i="0" dirty="0" err="1">
                <a:effectLst/>
                <a:latin typeface="Circular"/>
              </a:rPr>
              <a:t>Anastasopoulos</a:t>
            </a:r>
            <a:r>
              <a:rPr lang="sk-SK" b="0" i="0" dirty="0">
                <a:effectLst/>
                <a:latin typeface="Circular"/>
              </a:rPr>
              <a:t>, M. and </a:t>
            </a:r>
            <a:r>
              <a:rPr lang="sk-SK" b="0" i="0" dirty="0" err="1">
                <a:effectLst/>
                <a:latin typeface="Circular"/>
              </a:rPr>
              <a:t>Muthig</a:t>
            </a:r>
            <a:r>
              <a:rPr lang="sk-SK" b="0" i="0" dirty="0">
                <a:effectLst/>
                <a:latin typeface="Circular"/>
              </a:rPr>
              <a:t>, D. (2004) ‘</a:t>
            </a:r>
            <a:r>
              <a:rPr lang="sk-SK" b="0" i="0" dirty="0" err="1">
                <a:effectLst/>
                <a:latin typeface="Circular"/>
              </a:rPr>
              <a:t>An</a:t>
            </a:r>
            <a:r>
              <a:rPr lang="sk-SK" b="0" i="0" dirty="0">
                <a:effectLst/>
                <a:latin typeface="Circular"/>
              </a:rPr>
              <a:t> </a:t>
            </a:r>
            <a:r>
              <a:rPr lang="sk-SK" b="0" i="0" dirty="0" err="1">
                <a:effectLst/>
                <a:latin typeface="Circular"/>
              </a:rPr>
              <a:t>Evaluation</a:t>
            </a:r>
            <a:r>
              <a:rPr lang="sk-SK" b="0" i="0" dirty="0">
                <a:effectLst/>
                <a:latin typeface="Circular"/>
              </a:rPr>
              <a:t> of </a:t>
            </a:r>
            <a:r>
              <a:rPr lang="sk-SK" b="0" i="0" dirty="0" err="1">
                <a:effectLst/>
                <a:latin typeface="Circular"/>
              </a:rPr>
              <a:t>Aspect-Oriented</a:t>
            </a:r>
            <a:r>
              <a:rPr lang="sk-SK" b="0" i="0" dirty="0">
                <a:effectLst/>
                <a:latin typeface="Circular"/>
              </a:rPr>
              <a:t> </a:t>
            </a:r>
            <a:r>
              <a:rPr lang="sk-SK" b="0" i="0" dirty="0" err="1">
                <a:effectLst/>
                <a:latin typeface="Circular"/>
              </a:rPr>
              <a:t>Programming</a:t>
            </a:r>
            <a:r>
              <a:rPr lang="sk-SK" b="0" i="0" dirty="0">
                <a:effectLst/>
                <a:latin typeface="Circular"/>
              </a:rPr>
              <a:t> as a </a:t>
            </a:r>
            <a:r>
              <a:rPr lang="sk-SK" b="0" i="0" dirty="0" err="1">
                <a:effectLst/>
                <a:latin typeface="Circular"/>
              </a:rPr>
              <a:t>Product</a:t>
            </a:r>
            <a:r>
              <a:rPr lang="sk-SK" b="0" i="0" dirty="0">
                <a:effectLst/>
                <a:latin typeface="Circular"/>
              </a:rPr>
              <a:t> </a:t>
            </a:r>
            <a:r>
              <a:rPr lang="sk-SK" b="0" i="0" dirty="0" err="1">
                <a:effectLst/>
                <a:latin typeface="Circular"/>
              </a:rPr>
              <a:t>Line</a:t>
            </a:r>
            <a:r>
              <a:rPr lang="sk-SK" b="0" i="0" dirty="0">
                <a:effectLst/>
                <a:latin typeface="Circular"/>
              </a:rPr>
              <a:t> </a:t>
            </a:r>
            <a:r>
              <a:rPr lang="sk-SK" b="0" i="0" dirty="0" err="1">
                <a:effectLst/>
                <a:latin typeface="Circular"/>
              </a:rPr>
              <a:t>Implementation</a:t>
            </a:r>
            <a:r>
              <a:rPr lang="sk-SK" b="0" i="0" dirty="0">
                <a:effectLst/>
                <a:latin typeface="Circular"/>
              </a:rPr>
              <a:t> </a:t>
            </a:r>
            <a:r>
              <a:rPr lang="sk-SK" b="0" i="0" dirty="0" err="1">
                <a:effectLst/>
                <a:latin typeface="Circular"/>
              </a:rPr>
              <a:t>Technology</a:t>
            </a:r>
            <a:r>
              <a:rPr lang="sk-SK" b="0" i="0" dirty="0">
                <a:effectLst/>
                <a:latin typeface="Circular"/>
              </a:rPr>
              <a:t>’, in J. Bosch and C. </a:t>
            </a:r>
            <a:r>
              <a:rPr lang="sk-SK" b="0" i="0" dirty="0" err="1">
                <a:effectLst/>
                <a:latin typeface="Circular"/>
              </a:rPr>
              <a:t>Krueger</a:t>
            </a:r>
            <a:r>
              <a:rPr lang="sk-SK" b="0" i="0" dirty="0">
                <a:effectLst/>
                <a:latin typeface="Circular"/>
              </a:rPr>
              <a:t> (</a:t>
            </a:r>
            <a:r>
              <a:rPr lang="sk-SK" b="0" i="0" dirty="0" err="1">
                <a:effectLst/>
                <a:latin typeface="Circular"/>
              </a:rPr>
              <a:t>eds</a:t>
            </a:r>
            <a:r>
              <a:rPr lang="sk-SK" b="0" i="0" dirty="0">
                <a:effectLst/>
                <a:latin typeface="Circular"/>
              </a:rPr>
              <a:t>) </a:t>
            </a:r>
            <a:r>
              <a:rPr lang="sk-SK" b="0" i="1" dirty="0">
                <a:effectLst/>
                <a:latin typeface="Circular"/>
              </a:rPr>
              <a:t>Software </a:t>
            </a:r>
            <a:r>
              <a:rPr lang="sk-SK" b="0" i="1" dirty="0" err="1">
                <a:effectLst/>
                <a:latin typeface="Circular"/>
              </a:rPr>
              <a:t>Reuse</a:t>
            </a:r>
            <a:r>
              <a:rPr lang="sk-SK" b="0" i="1" dirty="0">
                <a:effectLst/>
                <a:latin typeface="Circular"/>
              </a:rPr>
              <a:t>: </a:t>
            </a:r>
            <a:r>
              <a:rPr lang="sk-SK" b="0" i="1" dirty="0" err="1">
                <a:effectLst/>
                <a:latin typeface="Circular"/>
              </a:rPr>
              <a:t>Methods</a:t>
            </a:r>
            <a:r>
              <a:rPr lang="sk-SK" b="0" i="1" dirty="0">
                <a:effectLst/>
                <a:latin typeface="Circular"/>
              </a:rPr>
              <a:t>, </a:t>
            </a:r>
            <a:r>
              <a:rPr lang="sk-SK" b="0" i="1" dirty="0" err="1">
                <a:effectLst/>
                <a:latin typeface="Circular"/>
              </a:rPr>
              <a:t>Techniques</a:t>
            </a:r>
            <a:r>
              <a:rPr lang="sk-SK" b="0" i="1" dirty="0">
                <a:effectLst/>
                <a:latin typeface="Circular"/>
              </a:rPr>
              <a:t>, and </a:t>
            </a:r>
            <a:r>
              <a:rPr lang="sk-SK" b="0" i="1" dirty="0" err="1">
                <a:effectLst/>
                <a:latin typeface="Circular"/>
              </a:rPr>
              <a:t>Tools</a:t>
            </a:r>
            <a:r>
              <a:rPr lang="sk-SK" b="0" i="0" dirty="0">
                <a:effectLst/>
                <a:latin typeface="Circular"/>
              </a:rPr>
              <a:t>. </a:t>
            </a:r>
            <a:r>
              <a:rPr lang="sk-SK" b="0" i="0" dirty="0" err="1">
                <a:effectLst/>
                <a:latin typeface="Circular"/>
              </a:rPr>
              <a:t>Berlin</a:t>
            </a:r>
            <a:r>
              <a:rPr lang="sk-SK" b="0" i="0" dirty="0">
                <a:effectLst/>
                <a:latin typeface="Circular"/>
              </a:rPr>
              <a:t>, </a:t>
            </a:r>
            <a:r>
              <a:rPr lang="sk-SK" b="0" i="0" dirty="0" err="1">
                <a:effectLst/>
                <a:latin typeface="Circular"/>
              </a:rPr>
              <a:t>Heidelberg</a:t>
            </a:r>
            <a:r>
              <a:rPr lang="sk-SK" b="0" i="0" dirty="0">
                <a:effectLst/>
                <a:latin typeface="Circular"/>
              </a:rPr>
              <a:t>: </a:t>
            </a:r>
            <a:r>
              <a:rPr lang="sk-SK" b="0" i="0" dirty="0" err="1">
                <a:effectLst/>
                <a:latin typeface="Circular"/>
              </a:rPr>
              <a:t>Springer</a:t>
            </a:r>
            <a:r>
              <a:rPr lang="sk-SK" b="0" i="0" dirty="0">
                <a:effectLst/>
                <a:latin typeface="Circular"/>
              </a:rPr>
              <a:t> </a:t>
            </a:r>
            <a:r>
              <a:rPr lang="sk-SK" b="0" i="0" dirty="0" err="1">
                <a:effectLst/>
                <a:latin typeface="Circular"/>
              </a:rPr>
              <a:t>Berlin</a:t>
            </a:r>
            <a:r>
              <a:rPr lang="sk-SK" b="0" i="0" dirty="0">
                <a:effectLst/>
                <a:latin typeface="Circular"/>
              </a:rPr>
              <a:t> </a:t>
            </a:r>
            <a:r>
              <a:rPr lang="sk-SK" b="0" i="0" dirty="0" err="1">
                <a:effectLst/>
                <a:latin typeface="Circular"/>
              </a:rPr>
              <a:t>Heidelberg</a:t>
            </a:r>
            <a:r>
              <a:rPr lang="sk-SK" b="0" i="0" dirty="0">
                <a:effectLst/>
                <a:latin typeface="Circular"/>
              </a:rPr>
              <a:t>, </a:t>
            </a:r>
            <a:r>
              <a:rPr lang="sk-SK" b="0" i="0" dirty="0" err="1">
                <a:effectLst/>
                <a:latin typeface="Circular"/>
              </a:rPr>
              <a:t>pp</a:t>
            </a:r>
            <a:r>
              <a:rPr lang="sk-SK" b="0" i="0" dirty="0">
                <a:effectLst/>
                <a:latin typeface="Circular"/>
              </a:rPr>
              <a:t>. 141–156.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05064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20DF86-383A-BD0C-426A-AA29DF597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472041B-5DEE-9852-57F5-6467FDF68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72716709-D205-43FA-8A3D-2078D56BF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521" y="0"/>
            <a:ext cx="82413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677882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4742</TotalTime>
  <Words>3698</Words>
  <Application>Microsoft Office PowerPoint</Application>
  <PresentationFormat>Širokouhlá</PresentationFormat>
  <Paragraphs>524</Paragraphs>
  <Slides>66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66</vt:i4>
      </vt:variant>
    </vt:vector>
  </HeadingPairs>
  <TitlesOfParts>
    <vt:vector size="73" baseType="lpstr">
      <vt:lpstr>Arial</vt:lpstr>
      <vt:lpstr>Calibri</vt:lpstr>
      <vt:lpstr>Circular</vt:lpstr>
      <vt:lpstr>Domine</vt:lpstr>
      <vt:lpstr>Trebuchet MS</vt:lpstr>
      <vt:lpstr>Wingdings 3</vt:lpstr>
      <vt:lpstr>Fazeta</vt:lpstr>
      <vt:lpstr>Supporting Reuse  With Aspects</vt:lpstr>
      <vt:lpstr>Software Component</vt:lpstr>
      <vt:lpstr>Composition Of Components</vt:lpstr>
      <vt:lpstr>Domain Knowledge</vt:lpstr>
      <vt:lpstr>Introducing Software Product Lines</vt:lpstr>
      <vt:lpstr>Prezentácia programu PowerPoint</vt:lpstr>
      <vt:lpstr>Prezentácia programu PowerPoint</vt:lpstr>
      <vt:lpstr>Prezentácia programu PowerPoint</vt:lpstr>
      <vt:lpstr>Prezentácia programu PowerPoint</vt:lpstr>
      <vt:lpstr>Use of ECaesarJ</vt:lpstr>
      <vt:lpstr>Prezentácia programu PowerPoint</vt:lpstr>
      <vt:lpstr>The DCI Architecture:  A New Vision of Object-Oriented Programming</vt:lpstr>
      <vt:lpstr>MVC</vt:lpstr>
      <vt:lpstr>MVC</vt:lpstr>
      <vt:lpstr>MVC</vt:lpstr>
      <vt:lpstr>Prezentácia programu PowerPoint</vt:lpstr>
      <vt:lpstr>Direct Manipulation Metaphor</vt:lpstr>
      <vt:lpstr>Prezentácia programu PowerPoint</vt:lpstr>
      <vt:lpstr>Prezentácia programu PowerPoint</vt:lpstr>
      <vt:lpstr>Prezentácia programu PowerPoint</vt:lpstr>
      <vt:lpstr>Role Model Synthesis</vt:lpstr>
      <vt:lpstr>What  System is?</vt:lpstr>
      <vt:lpstr>Domain Knowledge</vt:lpstr>
      <vt:lpstr>Prezentácia programu PowerPoint</vt:lpstr>
      <vt:lpstr>Prezentácia programu PowerPoint</vt:lpstr>
      <vt:lpstr>Agile Software Development</vt:lpstr>
      <vt:lpstr>Preserving Aspects in Code</vt:lpstr>
      <vt:lpstr>Solution to Peer Use Cases:       Intertype Declaration</vt:lpstr>
      <vt:lpstr>Prezentácia programu PowerPoint</vt:lpstr>
      <vt:lpstr>No Representation of System  Operations In Code Using OOP</vt:lpstr>
      <vt:lpstr>Prezentácia programu PowerPoint</vt:lpstr>
      <vt:lpstr>Prezentácia programu PowerPoint</vt:lpstr>
      <vt:lpstr>DCI – Data Context      Interaction</vt:lpstr>
      <vt:lpstr>Prezentácia programu PowerPoint</vt:lpstr>
      <vt:lpstr>Data</vt:lpstr>
      <vt:lpstr>Prezentácia programu PowerPoint</vt:lpstr>
      <vt:lpstr>Prezentácia programu PowerPoint</vt:lpstr>
      <vt:lpstr>Aspect-Oriented Change Realization </vt:lpstr>
      <vt:lpstr>Domain Specific Changes</vt:lpstr>
      <vt:lpstr>Catalog of Change Types</vt:lpstr>
      <vt:lpstr>Domain Specific Changes</vt:lpstr>
      <vt:lpstr>Applying Changes: Example</vt:lpstr>
      <vt:lpstr>1. Identification of Themes in Change Request</vt:lpstr>
      <vt:lpstr>2. Determining Crosscutting                 Theme</vt:lpstr>
      <vt:lpstr>3. Observing Corresponding Specification Change Type in Catalog</vt:lpstr>
      <vt:lpstr>Prezentácia programu PowerPoint</vt:lpstr>
      <vt:lpstr>Finding Matching Realization Change in Catalog</vt:lpstr>
      <vt:lpstr>Prezentácia programu PowerPoint</vt:lpstr>
      <vt:lpstr>Applying Change Type</vt:lpstr>
      <vt:lpstr>Integration Changes:     One Way Integration: Performing Action After Event </vt:lpstr>
      <vt:lpstr>Applied Patterns</vt:lpstr>
      <vt:lpstr>Enumeration Modification Change</vt:lpstr>
      <vt:lpstr>Changing a Change Using Aspects</vt:lpstr>
      <vt:lpstr>Capturing Change Interactions By Feature Models</vt:lpstr>
      <vt:lpstr>Capturing change interactions with a feature diagram…</vt:lpstr>
      <vt:lpstr>Direct Change Interactions</vt:lpstr>
      <vt:lpstr>Prezentácia programu PowerPoint</vt:lpstr>
      <vt:lpstr>Prezentácia programu PowerPoint</vt:lpstr>
      <vt:lpstr>Identifying Parents and  Final Refinement</vt:lpstr>
      <vt:lpstr>Resolving Conflicts</vt:lpstr>
      <vt:lpstr>Change Realization</vt:lpstr>
      <vt:lpstr>Aspect-Oriented Change Realization </vt:lpstr>
      <vt:lpstr>Prezentácia programu PowerPoint</vt:lpstr>
      <vt:lpstr>Prezentácia programu PowerPoint</vt:lpstr>
      <vt:lpstr>Prezentácia programu PowerPoint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Jakub Perdek</dc:creator>
  <cp:lastModifiedBy>Jakub Perdek</cp:lastModifiedBy>
  <cp:revision>83</cp:revision>
  <dcterms:created xsi:type="dcterms:W3CDTF">2024-08-29T21:12:59Z</dcterms:created>
  <dcterms:modified xsi:type="dcterms:W3CDTF">2024-11-13T19:37:29Z</dcterms:modified>
</cp:coreProperties>
</file>